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8" r:id="rId4"/>
    <p:sldId id="257" r:id="rId5"/>
    <p:sldId id="259" r:id="rId6"/>
    <p:sldId id="269" r:id="rId7"/>
    <p:sldId id="270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914B9-8C4C-4695-8A92-0E60CA64753F}" type="datetimeFigureOut">
              <a:rPr lang="id-ID" smtClean="0"/>
              <a:t>16/03/2021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BA8B-9132-4BE8-8EF8-EE60025C74F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0173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02AF7-C185-420F-9564-FA7227DE93BB}" type="datetimeFigureOut">
              <a:rPr lang="id-ID" smtClean="0"/>
              <a:t>16/03/2021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02153-FA04-4C3B-99CF-D317D233AB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42256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997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25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3192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5629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231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910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083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0883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199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14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066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899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46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422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573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267985"/>
            <a:ext cx="7772400" cy="1681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49148"/>
            <a:ext cx="6858000" cy="9276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A38C-C99C-4FE8-90EA-C92B4F8F79ED}" type="datetime1">
              <a:rPr lang="id-ID" smtClean="0"/>
              <a:t>16/03/2021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511-4D27-4E03-BC51-09FD1C63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3358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4546"/>
            <a:ext cx="7886700" cy="9088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73357"/>
            <a:ext cx="7886700" cy="4003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574-514A-4FBB-8C3C-32EFC7AAD8B8}" type="datetime1">
              <a:rPr lang="id-ID" smtClean="0"/>
              <a:t>16/03/2021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511-4D27-4E03-BC51-09FD1C63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38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04D5-8043-4D72-8204-8E4ED652548A}" type="datetime1">
              <a:rPr lang="id-ID" smtClean="0"/>
              <a:t>16/03/2021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511-4D27-4E03-BC51-09FD1C63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88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6CA3-AC1C-47C2-A104-3219C7063D36}" type="datetime1">
              <a:rPr lang="id-ID" smtClean="0"/>
              <a:t>16/03/2021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6511-4D27-4E03-BC51-09FD1C63AC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401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668476" y="2407023"/>
            <a:ext cx="5826719" cy="951709"/>
          </a:xfrm>
        </p:spPr>
        <p:txBody>
          <a:bodyPr>
            <a:noAutofit/>
          </a:bodyPr>
          <a:lstStyle/>
          <a:p>
            <a:pPr algn="ctr"/>
            <a:r>
              <a:rPr lang="id-ID" sz="4800" dirty="0" smtClean="0">
                <a:latin typeface="Adobe Caslon Pro Bold" panose="0205070206050A020403" pitchFamily="18" charset="0"/>
              </a:rPr>
              <a:t>Kontrak Belajar</a:t>
            </a:r>
            <a:endParaRPr lang="id-ID" sz="4800" dirty="0">
              <a:latin typeface="Adobe Caslon Pro Bold" panose="0205070206050A020403" pitchFamily="18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668477" y="3641121"/>
            <a:ext cx="5826719" cy="532514"/>
          </a:xfrm>
        </p:spPr>
        <p:txBody>
          <a:bodyPr/>
          <a:lstStyle/>
          <a:p>
            <a:pPr algn="ctr"/>
            <a:r>
              <a:rPr lang="id-ID" dirty="0" smtClean="0"/>
              <a:t>Mobile Aplication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4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5" y="1390125"/>
            <a:ext cx="6347713" cy="72750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Tata Tertib Perkuliahan Bagi Mahasiswa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5" y="2347821"/>
            <a:ext cx="6347714" cy="3730250"/>
          </a:xfrm>
        </p:spPr>
        <p:txBody>
          <a:bodyPr>
            <a:normAutofit/>
          </a:bodyPr>
          <a:lstStyle/>
          <a:p>
            <a:pPr marL="346075" lvl="1" indent="-3460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id-ID" sz="2000" dirty="0"/>
              <a:t>Berpakaian rapi (sepatu serta berkemeja atau kaus berkerah) dan sopan (tidak ketat dan tidak pendek atau robek-robek)</a:t>
            </a:r>
          </a:p>
          <a:p>
            <a:pPr marL="346075" lvl="1" indent="-3460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id-ID" sz="2000" dirty="0"/>
              <a:t>Pertanyaan yang berkenaan topik pembelajaran tidak terbatas hanya di dalam </a:t>
            </a:r>
            <a:r>
              <a:rPr lang="id-ID" sz="2000" dirty="0" smtClean="0"/>
              <a:t>kelas</a:t>
            </a: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5" y="1390125"/>
            <a:ext cx="7969624" cy="727506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Tata Tertib Perkuliahan Bagi Dosen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5" y="2347821"/>
            <a:ext cx="6347714" cy="3730250"/>
          </a:xfrm>
        </p:spPr>
        <p:txBody>
          <a:bodyPr>
            <a:normAutofit/>
          </a:bodyPr>
          <a:lstStyle/>
          <a:p>
            <a:pPr marL="346075" lvl="1" indent="-3460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id-ID" sz="2400" dirty="0"/>
              <a:t>Berpakaian </a:t>
            </a:r>
            <a:r>
              <a:rPr lang="id-ID" sz="2400" dirty="0" smtClean="0"/>
              <a:t>rapi</a:t>
            </a:r>
            <a:endParaRPr lang="id-ID" sz="2400" dirty="0"/>
          </a:p>
          <a:p>
            <a:pPr marL="346075" lvl="1" indent="-3460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id-ID" sz="2400" dirty="0"/>
              <a:t>Tidak diperbolehkan mengucapkan kata-kata yang menyinggung etnisitas dan agama</a:t>
            </a:r>
            <a:r>
              <a:rPr lang="id-ID" sz="2400" dirty="0">
                <a:ea typeface="Roboto" panose="02000000000000000000" pitchFamily="2" charset="0"/>
              </a:rPr>
              <a:t>.</a:t>
            </a:r>
            <a:endParaRPr 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5" y="1390125"/>
            <a:ext cx="7969624" cy="727506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Perkuliahan Luring / Tatap Muka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5" y="2347820"/>
            <a:ext cx="7969624" cy="38243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400" dirty="0" smtClean="0">
                <a:ea typeface="Roboto" panose="02000000000000000000" pitchFamily="2" charset="0"/>
              </a:rPr>
              <a:t>Menerapkan </a:t>
            </a:r>
            <a:r>
              <a:rPr lang="id-ID" sz="2400" dirty="0">
                <a:ea typeface="Roboto" panose="02000000000000000000" pitchFamily="2" charset="0"/>
              </a:rPr>
              <a:t>protokol </a:t>
            </a:r>
            <a:r>
              <a:rPr lang="id-ID" sz="2400" dirty="0" smtClean="0">
                <a:ea typeface="Roboto" panose="02000000000000000000" pitchFamily="2" charset="0"/>
              </a:rPr>
              <a:t>kesehatan (jika masih pandemi)</a:t>
            </a:r>
            <a:endParaRPr lang="id-ID" sz="2400" dirty="0"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400" dirty="0">
                <a:ea typeface="Roboto" panose="02000000000000000000" pitchFamily="2" charset="0"/>
              </a:rPr>
              <a:t>Presensi </a:t>
            </a:r>
            <a:r>
              <a:rPr lang="id-ID" sz="2400" dirty="0" smtClean="0">
                <a:ea typeface="Roboto" panose="02000000000000000000" pitchFamily="2" charset="0"/>
              </a:rPr>
              <a:t>dengan komentari postingan dosen di Google Class Room (jika belum ada presensi manual)</a:t>
            </a:r>
            <a:endParaRPr lang="id-ID" sz="2400" dirty="0"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400" dirty="0" smtClean="0">
                <a:ea typeface="Roboto" panose="02000000000000000000" pitchFamily="2" charset="0"/>
              </a:rPr>
              <a:t>presensi </a:t>
            </a:r>
            <a:r>
              <a:rPr lang="id-ID" sz="2400" dirty="0">
                <a:ea typeface="Roboto" panose="02000000000000000000" pitchFamily="2" charset="0"/>
              </a:rPr>
              <a:t>sesuai dengan waktu </a:t>
            </a:r>
            <a:r>
              <a:rPr lang="id-ID" sz="2400" dirty="0" smtClean="0">
                <a:ea typeface="Roboto" panose="02000000000000000000" pitchFamily="2" charset="0"/>
              </a:rPr>
              <a:t>perkuliahan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400" dirty="0">
                <a:ea typeface="Roboto" panose="02000000000000000000" pitchFamily="2" charset="0"/>
              </a:rPr>
              <a:t>Toleransi keterlambatan 15 </a:t>
            </a:r>
            <a:r>
              <a:rPr lang="id-ID" sz="2400" dirty="0" smtClean="0">
                <a:ea typeface="Roboto" panose="02000000000000000000" pitchFamily="2" charset="0"/>
              </a:rPr>
              <a:t>menit</a:t>
            </a:r>
            <a:endParaRPr lang="id-ID" sz="2400" dirty="0"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5" y="1390125"/>
            <a:ext cx="7929283" cy="727506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Perkuliahan Daring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4" y="2347821"/>
            <a:ext cx="7929283" cy="37302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200" dirty="0">
                <a:ea typeface="Roboto" panose="02000000000000000000" pitchFamily="2" charset="0"/>
              </a:rPr>
              <a:t>Pembelajaran menggunakan Google Classroom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200" dirty="0">
                <a:ea typeface="Roboto" panose="02000000000000000000" pitchFamily="2" charset="0"/>
              </a:rPr>
              <a:t>Mahasiswa join ke GCR dengan nama </a:t>
            </a:r>
            <a:r>
              <a:rPr lang="id-ID" sz="2200" dirty="0" smtClean="0">
                <a:ea typeface="Roboto" panose="02000000000000000000" pitchFamily="2" charset="0"/>
              </a:rPr>
              <a:t>sebenarnya dan NIM</a:t>
            </a:r>
            <a:endParaRPr lang="id-ID" sz="2200" dirty="0"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200" dirty="0">
                <a:ea typeface="Roboto" panose="02000000000000000000" pitchFamily="2" charset="0"/>
              </a:rPr>
              <a:t>Input </a:t>
            </a:r>
            <a:r>
              <a:rPr lang="id-ID" sz="2200" dirty="0" smtClean="0">
                <a:ea typeface="Roboto" panose="02000000000000000000" pitchFamily="2" charset="0"/>
              </a:rPr>
              <a:t>presensi </a:t>
            </a:r>
            <a:r>
              <a:rPr lang="id-ID" sz="2200" dirty="0">
                <a:ea typeface="Roboto" panose="02000000000000000000" pitchFamily="2" charset="0"/>
              </a:rPr>
              <a:t>dengan komentari postingan dosen di </a:t>
            </a:r>
            <a:r>
              <a:rPr lang="id-ID" sz="2200" dirty="0" smtClean="0">
                <a:ea typeface="Roboto" panose="02000000000000000000" pitchFamily="2" charset="0"/>
              </a:rPr>
              <a:t>GCR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200" dirty="0">
                <a:ea typeface="Roboto" panose="02000000000000000000" pitchFamily="2" charset="0"/>
              </a:rPr>
              <a:t>Batas akhir input presensi pada hari pelaksanaan perkuliahan sampai pukul 23.59 WIB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200" dirty="0">
                <a:ea typeface="Roboto" panose="02000000000000000000" pitchFamily="2" charset="0"/>
              </a:rPr>
              <a:t>Jika melebihi batas ketentuan maka dianggap tidak mengikuti </a:t>
            </a:r>
            <a:r>
              <a:rPr lang="id-ID" sz="2200" dirty="0" smtClean="0">
                <a:ea typeface="Roboto" panose="02000000000000000000" pitchFamily="2" charset="0"/>
              </a:rPr>
              <a:t>perkuliahan</a:t>
            </a:r>
            <a:endParaRPr lang="id-ID" sz="2200" dirty="0"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5" y="1390125"/>
            <a:ext cx="6347713" cy="727506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Sistem Penilaian</a:t>
            </a:r>
            <a:endParaRPr lang="id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3104D9D-9B81-4F4C-8CA3-510B0FCCC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87262"/>
              </p:ext>
            </p:extLst>
          </p:nvPr>
        </p:nvGraphicFramePr>
        <p:xfrm>
          <a:off x="768927" y="2247775"/>
          <a:ext cx="5833579" cy="402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42461">
                  <a:extLst>
                    <a:ext uri="{9D8B030D-6E8A-4147-A177-3AD203B41FA5}">
                      <a16:colId xmlns:a16="http://schemas.microsoft.com/office/drawing/2014/main" xmlns="" val="859820153"/>
                    </a:ext>
                  </a:extLst>
                </a:gridCol>
                <a:gridCol w="2891118">
                  <a:extLst>
                    <a:ext uri="{9D8B030D-6E8A-4147-A177-3AD203B41FA5}">
                      <a16:colId xmlns:a16="http://schemas.microsoft.com/office/drawing/2014/main" xmlns="" val="184403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/>
                        <a:t>Penentuan nilai akhir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896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/>
                        <a:t>Kehadiran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/>
                        <a:t>10%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518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 smtClean="0"/>
                        <a:t>Tugas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/>
                        <a:t>20%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829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 smtClean="0"/>
                        <a:t>Respon</a:t>
                      </a:r>
                      <a:r>
                        <a:rPr lang="id-ID" baseline="0" dirty="0" smtClean="0"/>
                        <a:t> / Kuis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 smtClean="0"/>
                        <a:t>10%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285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 smtClean="0"/>
                        <a:t>Sikap / Keaktifan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 smtClean="0"/>
                        <a:t>10%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126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/>
                        <a:t>UTS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 smtClean="0"/>
                        <a:t>25%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979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/>
                        <a:t>UAS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 smtClean="0"/>
                        <a:t>25%</a:t>
                      </a:r>
                      <a:endParaRPr lang="en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/>
                        <a:t>Total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dirty="0"/>
                        <a:t>100%</a:t>
                      </a:r>
                      <a:endParaRPr lang="en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4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6" y="1604622"/>
            <a:ext cx="8252013" cy="727506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Biografi </a:t>
            </a:r>
            <a:r>
              <a:rPr lang="id-ID" dirty="0"/>
              <a:t>Pengampu Mata </a:t>
            </a:r>
            <a:r>
              <a:rPr lang="id-ID" dirty="0" smtClean="0"/>
              <a:t>Kuliah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86" y="2469875"/>
            <a:ext cx="8252013" cy="2088681"/>
          </a:xfrm>
        </p:spPr>
        <p:txBody>
          <a:bodyPr>
            <a:noAutofit/>
          </a:bodyPr>
          <a:lstStyle/>
          <a:p>
            <a:r>
              <a:rPr lang="id-ID" dirty="0"/>
              <a:t>Nama	: TAUFIKQURROHMAN</a:t>
            </a:r>
          </a:p>
          <a:p>
            <a:r>
              <a:rPr lang="id-ID" dirty="0"/>
              <a:t>Alamat	: Bligo, Kec. Buaran Kab. Pekalongan</a:t>
            </a:r>
          </a:p>
          <a:p>
            <a:r>
              <a:rPr lang="id-ID" dirty="0"/>
              <a:t>Lulusan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>
                <a:sym typeface="Wingdings" panose="05000000000000000000" pitchFamily="2" charset="2"/>
              </a:rPr>
              <a:t> MIS Bligo tahun 2004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	 MTsS Simbangkulon 2007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	 MAS Simbangkulon 2010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	 S1 STMIK Widya Pratama Pekalongan 2014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	 S2 UDINUS Semarang 2016</a:t>
            </a:r>
          </a:p>
          <a:p>
            <a:pPr marL="0" indent="0">
              <a:buNone/>
            </a:pPr>
            <a:endParaRPr lang="id-ID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29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27" y="1604622"/>
            <a:ext cx="6347713" cy="72750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93" y="2980861"/>
            <a:ext cx="6347714" cy="2088681"/>
          </a:xfrm>
        </p:spPr>
        <p:txBody>
          <a:bodyPr>
            <a:noAutofit/>
          </a:bodyPr>
          <a:lstStyle/>
          <a:p>
            <a:r>
              <a:rPr lang="id-ID" dirty="0"/>
              <a:t>Nama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id-ID" dirty="0"/>
              <a:t>: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   </a:t>
            </a:r>
            <a:r>
              <a:rPr lang="id-ID" dirty="0" smtClean="0"/>
              <a:t>Mobile Aplication 1</a:t>
            </a:r>
            <a:r>
              <a:rPr lang="id-ID" dirty="0"/>
              <a:t>	</a:t>
            </a:r>
            <a:endParaRPr lang="en-US" dirty="0"/>
          </a:p>
          <a:p>
            <a:r>
              <a:rPr lang="id-ID" dirty="0"/>
              <a:t>Bobot</a:t>
            </a:r>
            <a:r>
              <a:rPr lang="en-US" dirty="0"/>
              <a:t> </a:t>
            </a:r>
            <a:r>
              <a:rPr lang="id-ID" dirty="0"/>
              <a:t>: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   </a:t>
            </a:r>
            <a:r>
              <a:rPr lang="id-ID" dirty="0" smtClean="0"/>
              <a:t>4 </a:t>
            </a:r>
            <a:r>
              <a:rPr lang="id-ID" dirty="0"/>
              <a:t>Sks </a:t>
            </a:r>
            <a:endParaRPr lang="en-US" dirty="0"/>
          </a:p>
          <a:p>
            <a:r>
              <a:rPr lang="id-ID" dirty="0"/>
              <a:t>Jml 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id-ID" dirty="0"/>
              <a:t>Tatap Muka</a:t>
            </a:r>
            <a:r>
              <a:rPr lang="en-US" dirty="0"/>
              <a:t> </a:t>
            </a:r>
            <a:r>
              <a:rPr lang="id-ID" dirty="0"/>
              <a:t>: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   </a:t>
            </a:r>
            <a:r>
              <a:rPr lang="id-ID" dirty="0" smtClean="0"/>
              <a:t>28 </a:t>
            </a:r>
            <a:r>
              <a:rPr lang="id-ID" dirty="0"/>
              <a:t>Tatap muka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93" y="2050060"/>
            <a:ext cx="7902389" cy="727506"/>
          </a:xfrm>
        </p:spPr>
        <p:txBody>
          <a:bodyPr/>
          <a:lstStyle/>
          <a:p>
            <a:pPr algn="ctr"/>
            <a:r>
              <a:rPr lang="id-ID" dirty="0" smtClean="0"/>
              <a:t>Capaian Pembelajaran (CP)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92" y="3276697"/>
            <a:ext cx="7902389" cy="141632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d-ID" sz="2400" dirty="0"/>
              <a:t>Mahasiswa mampu Membuat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id-ID" sz="2400" dirty="0" smtClean="0"/>
              <a:t>Mobile </a:t>
            </a:r>
            <a:r>
              <a:rPr lang="en-US" sz="2400" dirty="0" smtClean="0"/>
              <a:t>yang </a:t>
            </a:r>
            <a:r>
              <a:rPr lang="en-US" sz="2400" dirty="0" err="1"/>
              <a:t>terkoneksi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Database </a:t>
            </a:r>
            <a:r>
              <a:rPr lang="en-US" sz="2400" dirty="0" smtClean="0"/>
              <a:t>Online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5" y="1390125"/>
            <a:ext cx="7996519" cy="727506"/>
          </a:xfrm>
        </p:spPr>
        <p:txBody>
          <a:bodyPr/>
          <a:lstStyle/>
          <a:p>
            <a:pPr algn="ctr"/>
            <a:r>
              <a:rPr lang="id-ID" dirty="0" smtClean="0"/>
              <a:t>Pokok 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4" y="2347821"/>
            <a:ext cx="7996519" cy="3730250"/>
          </a:xfrm>
        </p:spPr>
        <p:txBody>
          <a:bodyPr>
            <a:normAutofit/>
          </a:bodyPr>
          <a:lstStyle/>
          <a:p>
            <a:pPr lvl="0"/>
            <a:r>
              <a:rPr lang="id-ID" sz="2400" dirty="0"/>
              <a:t>Konsep </a:t>
            </a:r>
            <a:r>
              <a:rPr lang="id-ID" sz="2400" dirty="0" smtClean="0"/>
              <a:t>Bahasa Pemrograman </a:t>
            </a:r>
            <a:r>
              <a:rPr lang="en-US" sz="2400" dirty="0" smtClean="0"/>
              <a:t>Dart </a:t>
            </a:r>
            <a:endParaRPr lang="id-ID" sz="2400" dirty="0"/>
          </a:p>
          <a:p>
            <a:pPr lvl="0"/>
            <a:r>
              <a:rPr lang="id-ID" sz="2400" dirty="0"/>
              <a:t>Konsep </a:t>
            </a:r>
            <a:r>
              <a:rPr lang="id-ID" sz="2400" dirty="0" smtClean="0"/>
              <a:t>dasar</a:t>
            </a:r>
            <a:r>
              <a:rPr lang="en-US" sz="2400" dirty="0" smtClean="0"/>
              <a:t> </a:t>
            </a:r>
            <a:r>
              <a:rPr lang="en-US" sz="2400" dirty="0"/>
              <a:t>Framework Flutter</a:t>
            </a:r>
            <a:endParaRPr lang="id-ID" sz="2400" dirty="0"/>
          </a:p>
          <a:p>
            <a:r>
              <a:rPr lang="id-ID" sz="2400" dirty="0" smtClean="0"/>
              <a:t>Pengenalan</a:t>
            </a:r>
            <a:r>
              <a:rPr lang="en-US" sz="2400" dirty="0" smtClean="0"/>
              <a:t> </a:t>
            </a:r>
            <a:r>
              <a:rPr lang="en-US" sz="2400" dirty="0"/>
              <a:t>Widget </a:t>
            </a:r>
            <a:r>
              <a:rPr lang="id-ID" sz="2400" dirty="0" smtClean="0"/>
              <a:t>pada</a:t>
            </a:r>
            <a:r>
              <a:rPr lang="en-US" sz="2400" dirty="0" smtClean="0"/>
              <a:t> </a:t>
            </a:r>
            <a:r>
              <a:rPr lang="en-US" sz="2400" dirty="0"/>
              <a:t>Flutter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5" y="1121185"/>
            <a:ext cx="7996519" cy="727506"/>
          </a:xfrm>
        </p:spPr>
        <p:txBody>
          <a:bodyPr/>
          <a:lstStyle/>
          <a:p>
            <a:pPr algn="ctr"/>
            <a:r>
              <a:rPr lang="id-ID" dirty="0" smtClean="0"/>
              <a:t>Tahapan Belajar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116895"/>
              </p:ext>
            </p:extLst>
          </p:nvPr>
        </p:nvGraphicFramePr>
        <p:xfrm>
          <a:off x="582705" y="1768009"/>
          <a:ext cx="798307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07"/>
                <a:gridCol w="3442447"/>
                <a:gridCol w="3348317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Minggu ke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Sub</a:t>
                      </a:r>
                      <a:r>
                        <a:rPr lang="id-ID" baseline="0" dirty="0" smtClean="0"/>
                        <a:t> CP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Assesment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 dapat memahami konsep dasar bahasa pemrograman Dart</a:t>
                      </a:r>
                      <a:endParaRPr lang="id-ID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Ketepatan</a:t>
                      </a:r>
                      <a:r>
                        <a:rPr lang="id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dalam menjelaskan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konsep dasar bahasa pemrograman Dart</a:t>
                      </a:r>
                      <a:endParaRPr lang="id-ID" sz="140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 dapat memahami control flow pada bahasa pemrograman Dart</a:t>
                      </a:r>
                      <a:endParaRPr lang="id-ID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Ketepanan dalam menjelaskan dan menggunakan control flow</a:t>
                      </a:r>
                      <a:r>
                        <a:rPr lang="id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bahasa pemrograman dart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 dapat memahami konsep dasar framework Flutter</a:t>
                      </a:r>
                      <a:endParaRPr lang="id-ID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Ketepanan dalam menjelaskan dan menggunakan framework flutter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 dapat memahami dan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mengimplementasikan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layout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Flutter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Ketepanan dalam menjelaskan dan menggunakan layout pada flutter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5-6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 dapat memahami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 mengimplementasikan penggunaan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widget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 pada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Flutter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Ketepanan dalam menjelaskan dan menggunakan widget</a:t>
                      </a:r>
                      <a:r>
                        <a:rPr lang="id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dasar </a:t>
                      </a: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 flutter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 dapat memahami dan mengimplementasikan penggunaan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Navigator Route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Flutter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Ketepanan dalam menjelaskan dan menggunakan navigator route</a:t>
                      </a:r>
                      <a:r>
                        <a:rPr lang="id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 flutter</a:t>
                      </a:r>
                      <a:endParaRPr lang="id-ID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5" y="1121185"/>
            <a:ext cx="7996519" cy="727506"/>
          </a:xfrm>
        </p:spPr>
        <p:txBody>
          <a:bodyPr/>
          <a:lstStyle/>
          <a:p>
            <a:pPr algn="ctr"/>
            <a:r>
              <a:rPr lang="id-ID" dirty="0" smtClean="0"/>
              <a:t>Tahapan Belajar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627924"/>
              </p:ext>
            </p:extLst>
          </p:nvPr>
        </p:nvGraphicFramePr>
        <p:xfrm>
          <a:off x="582705" y="1768009"/>
          <a:ext cx="7983071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07"/>
                <a:gridCol w="3442447"/>
                <a:gridCol w="3348317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Minggu ke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Sub</a:t>
                      </a:r>
                      <a:r>
                        <a:rPr lang="id-ID" baseline="0" dirty="0" smtClean="0"/>
                        <a:t> CP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Assesment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8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 dapat memahami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 mengimplementasikan penggunaan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Notification Widget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Flutter</a:t>
                      </a:r>
                      <a:endParaRPr lang="id-ID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Ketepanan dalam menjelaskan dan menggunakan notification widget</a:t>
                      </a:r>
                      <a:r>
                        <a:rPr lang="id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 flutter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9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 dapat memahami dan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mengimplementasikan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Passing data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 tampilan pada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Flutter</a:t>
                      </a:r>
                      <a:endParaRPr lang="id-ID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Ketepanan dalam menjelaskan dan menggunakan passing data antar tampilan</a:t>
                      </a:r>
                      <a:r>
                        <a:rPr lang="id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 flutter</a:t>
                      </a:r>
                      <a:endParaRPr lang="id-ID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10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 memahami dan mengimplementasikan penggunaan ListView pada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Flutter</a:t>
                      </a:r>
                      <a:endParaRPr lang="id-ID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Ketepanan dalam menjelaskan dan menggunakan listview</a:t>
                      </a:r>
                      <a:r>
                        <a:rPr lang="id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</a:t>
                      </a: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flutter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11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 memahami dan mengimplementasikan penggunaan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Menu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Flutter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Ketepanan dalam menjelaskan dan menggunakan menu pada flutter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12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 dapat </a:t>
                      </a: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engimplementasikan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widget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 membuat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Flutter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Ketepanan dalam menjelaskan dan menggunakan widget</a:t>
                      </a:r>
                      <a:r>
                        <a:rPr lang="id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untuk membuat form </a:t>
                      </a: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 flutter</a:t>
                      </a:r>
                      <a:endParaRPr lang="id-ID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2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5" y="1121185"/>
            <a:ext cx="7996519" cy="727506"/>
          </a:xfrm>
        </p:spPr>
        <p:txBody>
          <a:bodyPr/>
          <a:lstStyle/>
          <a:p>
            <a:pPr algn="ctr"/>
            <a:r>
              <a:rPr lang="id-ID" dirty="0" smtClean="0"/>
              <a:t>Tahapan Belajar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502172"/>
              </p:ext>
            </p:extLst>
          </p:nvPr>
        </p:nvGraphicFramePr>
        <p:xfrm>
          <a:off x="582705" y="1768009"/>
          <a:ext cx="7983071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07"/>
                <a:gridCol w="3442447"/>
                <a:gridCol w="3348317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Minggu ke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Sub</a:t>
                      </a:r>
                      <a:r>
                        <a:rPr lang="id-ID" baseline="0" dirty="0" smtClean="0"/>
                        <a:t> CP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Assesment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13-14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 dapat membuat aplikasi sederhana untuk 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 tersimpan ke 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</a:t>
                      </a:r>
                      <a:r>
                        <a:rPr lang="id-ID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 perangkat dengan 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SQLite</a:t>
                      </a:r>
                      <a:endParaRPr lang="id-ID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Ketepanan dalam menjelaskan dan menggunakan notification widget</a:t>
                      </a:r>
                      <a:r>
                        <a:rPr lang="id-ID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 flutter</a:t>
                      </a:r>
                      <a:endParaRPr lang="id-ID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6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5" y="1390125"/>
            <a:ext cx="8036860" cy="727506"/>
          </a:xfrm>
        </p:spPr>
        <p:txBody>
          <a:bodyPr/>
          <a:lstStyle/>
          <a:p>
            <a:pPr algn="ctr"/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5" y="2347821"/>
            <a:ext cx="8036860" cy="3730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400" dirty="0"/>
              <a:t>Perkuliahan dimulai sesuai jadwal yang ditentukan.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400" dirty="0"/>
              <a:t>kuliah ditiadakan jika dosen terlambat masuk 30 menit dari jadwal yang telah ditentukan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400" dirty="0"/>
              <a:t>Mengganti waktu perkuliahan dengan kesepakatan antara dosen dan mahasiswa</a:t>
            </a:r>
            <a:r>
              <a:rPr lang="id-ID" sz="24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Tidak diperbolehkan merokok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MI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STMIK</Template>
  <TotalTime>7296</TotalTime>
  <Words>509</Words>
  <Application>Microsoft Office PowerPoint</Application>
  <PresentationFormat>On-screen Show (4:3)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Caslon Pro Bold</vt:lpstr>
      <vt:lpstr>Arial</vt:lpstr>
      <vt:lpstr>Calibri</vt:lpstr>
      <vt:lpstr>Calibri Light</vt:lpstr>
      <vt:lpstr>Roboto</vt:lpstr>
      <vt:lpstr>Wingdings</vt:lpstr>
      <vt:lpstr>STMIK</vt:lpstr>
      <vt:lpstr>Kontrak Belajar</vt:lpstr>
      <vt:lpstr>Biografi Pengampu Mata Kuliah</vt:lpstr>
      <vt:lpstr>Perkuliahan</vt:lpstr>
      <vt:lpstr>Capaian Pembelajaran (CP)</vt:lpstr>
      <vt:lpstr>Pokok Bahasan</vt:lpstr>
      <vt:lpstr>Tahapan Belajar</vt:lpstr>
      <vt:lpstr>Tahapan Belajar</vt:lpstr>
      <vt:lpstr>Tahapan Belajar</vt:lpstr>
      <vt:lpstr>Tata Tertib Perkuliahan</vt:lpstr>
      <vt:lpstr>Tata Tertib Perkuliahan Bagi Mahasiswa</vt:lpstr>
      <vt:lpstr>Tata Tertib Perkuliahan Bagi Dosen</vt:lpstr>
      <vt:lpstr>Perkuliahan Luring / Tatap Muka</vt:lpstr>
      <vt:lpstr>Perkuliahan Daring</vt:lpstr>
      <vt:lpstr>Sistem Penilaian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40</cp:revision>
  <dcterms:created xsi:type="dcterms:W3CDTF">2021-02-22T05:33:00Z</dcterms:created>
  <dcterms:modified xsi:type="dcterms:W3CDTF">2021-03-16T16:58:08Z</dcterms:modified>
</cp:coreProperties>
</file>