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B650EFA-07A0-40C8-9E41-B2CC6F3FE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BD404EC-C86B-4A09-BCF4-C7D85E35D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5B17F57-89C7-4F12-A82B-9417D3F5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ACD3-F2C1-44A2-8825-DB4B0473CD84}" type="datetimeFigureOut">
              <a:rPr lang="tr-TR" smtClean="0"/>
              <a:t>26.12.2018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118D380-017B-44D4-BE2C-7828505C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6E8076C-1E60-4106-B94A-CF84A184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FF1-C431-4963-A0D8-7A9601A863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367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6C55F7E-8985-4AF4-A53D-7AF859DF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0CA45BD-28F4-4DB5-97E8-123BFA6CC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EE78F1-087D-4F5D-9C0A-52C785D8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ACD3-F2C1-44A2-8825-DB4B0473CD84}" type="datetimeFigureOut">
              <a:rPr lang="tr-TR" smtClean="0"/>
              <a:t>26.12.2018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CF7543-D0F9-47A7-945C-93028224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74D800A-B681-47C8-A7F0-B151E6DD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FF1-C431-4963-A0D8-7A9601A863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9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65F7711-1673-4437-8121-9369EA29A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ECFC640-4393-4357-B1A8-E43903838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78F7A9-03F0-43C5-A9EA-3C3A0C59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ACD3-F2C1-44A2-8825-DB4B0473CD84}" type="datetimeFigureOut">
              <a:rPr lang="tr-TR" smtClean="0"/>
              <a:t>26.12.2018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6031503-5DD3-4990-B6A8-C73434E9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7E5F95D-51BA-41B2-A84C-88B9224E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FF1-C431-4963-A0D8-7A9601A863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155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CA8B509-F906-4EEF-B7D2-87730DBF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0AC113-D718-46B2-919A-14A767AF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A6F866-6EAB-4CCE-90AB-7F2D0EA2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ACD3-F2C1-44A2-8825-DB4B0473CD84}" type="datetimeFigureOut">
              <a:rPr lang="tr-TR" smtClean="0"/>
              <a:t>26.12.2018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989A259-3A8F-4BAA-807D-08357858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8BAA201-652D-45B0-92D8-AE9A2F92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FF1-C431-4963-A0D8-7A9601A863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118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2E6A42C-E1E4-48D6-98CA-F90FF458B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D02EAF8-F59B-4FC2-81D1-ABEE75729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D654F40-787C-4D4A-9CBF-86480515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ACD3-F2C1-44A2-8825-DB4B0473CD84}" type="datetimeFigureOut">
              <a:rPr lang="tr-TR" smtClean="0"/>
              <a:t>26.12.2018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5CE155-FCAA-4D97-B2BB-A717CF06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889DCE0-2D1F-47C1-BC5F-5E700900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FF1-C431-4963-A0D8-7A9601A863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748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1B7CE7E-3DDA-4DA7-97B7-0C4C4890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1D1AF2-9B2F-45BD-A25C-C2A9522D5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7017957-9BEC-48DC-BB71-4E39E056F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7018C35-27A9-4EF3-A1FC-8442799C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ACD3-F2C1-44A2-8825-DB4B0473CD84}" type="datetimeFigureOut">
              <a:rPr lang="tr-TR" smtClean="0"/>
              <a:t>26.12.2018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9139258-A8B2-48A1-B84E-638B11D9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B4F7331-795A-4A1B-B103-783FECB5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FF1-C431-4963-A0D8-7A9601A863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192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D6C60A7-2FA3-49FC-87B7-E4218C3F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4A7415B-AA19-4A5E-935A-0E9EDEA9F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CF90C5B-1BD5-4DA1-8395-72BBEF1A0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AFCC50B-C5F8-4680-ACB3-10C829C7C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CD62594-F388-42C9-8B31-DDAB8E66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33055F2-E41C-4550-AC91-F4344B9C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ACD3-F2C1-44A2-8825-DB4B0473CD84}" type="datetimeFigureOut">
              <a:rPr lang="tr-TR" smtClean="0"/>
              <a:t>26.12.2018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E5D438A-2C25-4A35-99B7-23F7EDDE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215B061-27A4-4F54-BF53-1451DAC4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FF1-C431-4963-A0D8-7A9601A863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126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B1B610-F3E2-4315-A452-0AAAC9B8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EF4159B-27D9-4B10-8359-931FEA6E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ACD3-F2C1-44A2-8825-DB4B0473CD84}" type="datetimeFigureOut">
              <a:rPr lang="tr-TR" smtClean="0"/>
              <a:t>26.12.2018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38A2181-5A88-46D6-899F-614A6328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217D118-FBAE-4B3E-9E4F-DBFEBB84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FF1-C431-4963-A0D8-7A9601A863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020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F2BEDC8-5540-4E02-9985-5667877E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ACD3-F2C1-44A2-8825-DB4B0473CD84}" type="datetimeFigureOut">
              <a:rPr lang="tr-TR" smtClean="0"/>
              <a:t>26.12.2018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B17044E-B13C-44F8-B0AF-DF3C021F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BBC5B2-9069-48BC-86A8-6637F464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FF1-C431-4963-A0D8-7A9601A863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809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F1AF6B2-06A0-482E-A38D-17758FF1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B006D6-1D60-4B7E-ADF1-EDE54AA36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80C1C08-7F6D-46B2-81B8-59C49E4E9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AF45FE7-3DC6-4E7B-BA0B-FCC741F0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ACD3-F2C1-44A2-8825-DB4B0473CD84}" type="datetimeFigureOut">
              <a:rPr lang="tr-TR" smtClean="0"/>
              <a:t>26.12.2018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72FE1EE-06B5-46CA-95D0-24A7835E2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96E3192-6650-4F7B-9FAB-4C07B2E1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FF1-C431-4963-A0D8-7A9601A863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16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12F87F-F9BD-4E28-A9BA-3ABBDE9B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961B35C-5E8D-4B0A-A26B-9DCC4F97F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FA68D2F-3064-4FE0-8BF5-761EA95C2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83ED42F-4CB9-4E30-85EA-54D61DA1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ACD3-F2C1-44A2-8825-DB4B0473CD84}" type="datetimeFigureOut">
              <a:rPr lang="tr-TR" smtClean="0"/>
              <a:t>26.12.2018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084325C-A33E-4AB4-898F-DB455C10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A884431-67B9-4B19-A6A9-DD25AC1E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FF1-C431-4963-A0D8-7A9601A863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6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6BFF650-9B5A-48EF-8793-09D663BA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06BEB9A-3BED-42C4-B374-DC7432A2C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2E76800-BE08-4FA7-9997-ED2E92E9C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ACD3-F2C1-44A2-8825-DB4B0473CD84}" type="datetimeFigureOut">
              <a:rPr lang="tr-TR" smtClean="0"/>
              <a:t>26.12.2018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05855F6-A156-42FD-91F1-8F4C8F6D0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42FF7A-6ADB-49C8-93AB-5F9B423C5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C9FF1-C431-4963-A0D8-7A9601A863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3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57E9173A-15D9-4E76-8FED-CA810A1E5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tr-TR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Lambda</a:t>
            </a:r>
            <a:r>
              <a:rPr lang="tr-T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Expressions</a:t>
            </a:r>
            <a:endParaRPr lang="tr-TR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1ABB679-CDC5-417A-9587-5A3A209DF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tr-TR" sz="2000" dirty="0">
                <a:solidFill>
                  <a:schemeClr val="accent1"/>
                </a:solidFill>
              </a:rPr>
              <a:t>Şevval MEHDER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37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40CF4917-279F-4786-B828-96BF6DCB6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097091"/>
            <a:ext cx="8458200" cy="2458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capture</a:t>
            </a:r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tr-TR" sz="4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](</a:t>
            </a:r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tr-TR" sz="4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body</a:t>
            </a:r>
          </a:p>
          <a:p>
            <a:pPr marL="0" indent="0">
              <a:buNone/>
            </a:pPr>
            <a:r>
              <a:rPr lang="tr-TR" sz="4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264794CD-B655-40D6-A1FE-1FE94883EC29}"/>
              </a:ext>
            </a:extLst>
          </p:cNvPr>
          <p:cNvSpPr txBox="1">
            <a:spLocks/>
          </p:cNvSpPr>
          <p:nvPr/>
        </p:nvSpPr>
        <p:spPr>
          <a:xfrm>
            <a:off x="1866900" y="818147"/>
            <a:ext cx="5958439" cy="48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b="1" i="1" dirty="0">
                <a:latin typeface="Bradley Hand ITC" panose="03070402050302030203" pitchFamily="66" charset="0"/>
                <a:cs typeface="Italic Outline Art" panose="02010400000000000000" pitchFamily="2" charset="-78"/>
              </a:rPr>
              <a:t>A </a:t>
            </a:r>
            <a:r>
              <a:rPr lang="tr-TR" b="1" i="1" dirty="0" err="1">
                <a:latin typeface="Bradley Hand ITC" panose="03070402050302030203" pitchFamily="66" charset="0"/>
                <a:cs typeface="Italic Outline Art" panose="02010400000000000000" pitchFamily="2" charset="-78"/>
              </a:rPr>
              <a:t>lambda</a:t>
            </a:r>
            <a:r>
              <a:rPr lang="tr-TR" b="1" i="1" dirty="0">
                <a:latin typeface="Bradley Hand ITC" panose="03070402050302030203" pitchFamily="66" charset="0"/>
                <a:cs typeface="Italic Outline Art" panose="02010400000000000000" pitchFamily="2" charset="-78"/>
              </a:rPr>
              <a:t> </a:t>
            </a:r>
            <a:r>
              <a:rPr lang="tr-TR" b="1" dirty="0" err="1">
                <a:latin typeface="Bradley Hand ITC" panose="03070402050302030203" pitchFamily="66" charset="0"/>
                <a:cs typeface="Italic Outline Art" panose="02010400000000000000" pitchFamily="2" charset="-78"/>
              </a:rPr>
              <a:t>expression</a:t>
            </a:r>
            <a:r>
              <a:rPr lang="tr-TR" b="1" i="1" dirty="0">
                <a:latin typeface="Bradley Hand ITC" panose="03070402050302030203" pitchFamily="66" charset="0"/>
                <a:cs typeface="Italic Outline Art" panose="02010400000000000000" pitchFamily="2" charset="-7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1431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637CB6D5-E995-45F5-9C30-5826E9B37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566" y="541919"/>
            <a:ext cx="5470868" cy="2194414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00683BF1-8F28-4473-B451-35F4B9E3A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567" y="3119227"/>
            <a:ext cx="5470867" cy="2427766"/>
          </a:xfrm>
          <a:prstGeom prst="rect">
            <a:avLst/>
          </a:prstGeom>
        </p:spPr>
      </p:pic>
      <p:pic>
        <p:nvPicPr>
          <p:cNvPr id="20" name="Grafik 19" descr="Ok: Sağa döndür">
            <a:extLst>
              <a:ext uri="{FF2B5EF4-FFF2-40B4-BE49-F238E27FC236}">
                <a16:creationId xmlns:a16="http://schemas.microsoft.com/office/drawing/2014/main" id="{15B2C1BB-983F-4233-AE73-DAD624377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1196" y="2186180"/>
            <a:ext cx="914400" cy="115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9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Metin kutusu 36">
            <a:extLst>
              <a:ext uri="{FF2B5EF4-FFF2-40B4-BE49-F238E27FC236}">
                <a16:creationId xmlns:a16="http://schemas.microsoft.com/office/drawing/2014/main" id="{A3F2702F-F0C2-4006-BF26-76D3A1131376}"/>
              </a:ext>
            </a:extLst>
          </p:cNvPr>
          <p:cNvSpPr txBox="1"/>
          <p:nvPr/>
        </p:nvSpPr>
        <p:spPr>
          <a:xfrm>
            <a:off x="1385647" y="1211293"/>
            <a:ext cx="3907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800" b="1" dirty="0" err="1">
                <a:latin typeface="Bradley Hand ITC" panose="03070402050302030203" pitchFamily="66" charset="0"/>
              </a:rPr>
              <a:t>by-reference</a:t>
            </a:r>
            <a:endParaRPr lang="tr-TR" sz="2800" dirty="0"/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BEDB0E43-ED96-4B3B-84A7-855BAE3C7B21}"/>
              </a:ext>
            </a:extLst>
          </p:cNvPr>
          <p:cNvSpPr txBox="1"/>
          <p:nvPr/>
        </p:nvSpPr>
        <p:spPr>
          <a:xfrm>
            <a:off x="6899109" y="1211293"/>
            <a:ext cx="454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800" b="1" dirty="0" err="1">
                <a:latin typeface="Bradley Hand ITC" panose="03070402050302030203" pitchFamily="66" charset="0"/>
              </a:rPr>
              <a:t>by-value</a:t>
            </a:r>
            <a:endParaRPr lang="tr-TR" sz="2800" dirty="0"/>
          </a:p>
        </p:txBody>
      </p:sp>
      <p:sp>
        <p:nvSpPr>
          <p:cNvPr id="39" name="İçerik Yer Tutucusu 2">
            <a:extLst>
              <a:ext uri="{FF2B5EF4-FFF2-40B4-BE49-F238E27FC236}">
                <a16:creationId xmlns:a16="http://schemas.microsoft.com/office/drawing/2014/main" id="{F9FAA586-89F0-4434-95E1-878679F333FE}"/>
              </a:ext>
            </a:extLst>
          </p:cNvPr>
          <p:cNvSpPr txBox="1">
            <a:spLocks/>
          </p:cNvSpPr>
          <p:nvPr/>
        </p:nvSpPr>
        <p:spPr>
          <a:xfrm>
            <a:off x="0" y="202863"/>
            <a:ext cx="12192000" cy="638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b="1" dirty="0" err="1">
                <a:latin typeface="Bradley Hand ITC" panose="03070402050302030203" pitchFamily="66" charset="0"/>
              </a:rPr>
              <a:t>There</a:t>
            </a:r>
            <a:r>
              <a:rPr lang="tr-TR" b="1" dirty="0">
                <a:latin typeface="Bradley Hand ITC" panose="03070402050302030203" pitchFamily="66" charset="0"/>
              </a:rPr>
              <a:t> </a:t>
            </a:r>
            <a:r>
              <a:rPr lang="tr-TR" b="1" dirty="0" err="1">
                <a:latin typeface="Bradley Hand ITC" panose="03070402050302030203" pitchFamily="66" charset="0"/>
              </a:rPr>
              <a:t>are</a:t>
            </a:r>
            <a:r>
              <a:rPr lang="tr-TR" b="1" dirty="0">
                <a:latin typeface="Bradley Hand ITC" panose="03070402050302030203" pitchFamily="66" charset="0"/>
              </a:rPr>
              <a:t> </a:t>
            </a:r>
            <a:r>
              <a:rPr lang="tr-TR" b="1" dirty="0" err="1">
                <a:latin typeface="Bradley Hand ITC" panose="03070402050302030203" pitchFamily="66" charset="0"/>
              </a:rPr>
              <a:t>two</a:t>
            </a:r>
            <a:r>
              <a:rPr lang="tr-TR" b="1" dirty="0">
                <a:latin typeface="Bradley Hand ITC" panose="03070402050302030203" pitchFamily="66" charset="0"/>
              </a:rPr>
              <a:t> </a:t>
            </a:r>
            <a:r>
              <a:rPr lang="tr-TR" b="1" dirty="0" err="1">
                <a:latin typeface="Bradley Hand ITC" panose="03070402050302030203" pitchFamily="66" charset="0"/>
              </a:rPr>
              <a:t>default</a:t>
            </a:r>
            <a:r>
              <a:rPr lang="tr-TR" b="1" dirty="0">
                <a:latin typeface="Bradley Hand ITC" panose="03070402050302030203" pitchFamily="66" charset="0"/>
              </a:rPr>
              <a:t> </a:t>
            </a:r>
            <a:r>
              <a:rPr lang="tr-TR" b="1" dirty="0" err="1">
                <a:latin typeface="Bradley Hand ITC" panose="03070402050302030203" pitchFamily="66" charset="0"/>
              </a:rPr>
              <a:t>capture</a:t>
            </a:r>
            <a:r>
              <a:rPr lang="tr-TR" b="1" dirty="0">
                <a:latin typeface="Bradley Hand ITC" panose="03070402050302030203" pitchFamily="66" charset="0"/>
              </a:rPr>
              <a:t> </a:t>
            </a:r>
            <a:r>
              <a:rPr lang="tr-TR" b="1" dirty="0" err="1">
                <a:latin typeface="Bradley Hand ITC" panose="03070402050302030203" pitchFamily="66" charset="0"/>
              </a:rPr>
              <a:t>modes</a:t>
            </a:r>
            <a:r>
              <a:rPr lang="tr-TR" b="1" dirty="0">
                <a:latin typeface="Bradley Hand ITC" panose="03070402050302030203" pitchFamily="66" charset="0"/>
              </a:rPr>
              <a:t> in C++11: </a:t>
            </a:r>
            <a:r>
              <a:rPr lang="tr-TR" b="1" dirty="0" err="1">
                <a:latin typeface="Bradley Hand ITC" panose="03070402050302030203" pitchFamily="66" charset="0"/>
              </a:rPr>
              <a:t>by-reference</a:t>
            </a:r>
            <a:r>
              <a:rPr lang="tr-TR" b="1" dirty="0">
                <a:latin typeface="Bradley Hand ITC" panose="03070402050302030203" pitchFamily="66" charset="0"/>
              </a:rPr>
              <a:t> </a:t>
            </a:r>
            <a:r>
              <a:rPr lang="tr-TR" b="1" dirty="0" err="1">
                <a:latin typeface="Bradley Hand ITC" panose="03070402050302030203" pitchFamily="66" charset="0"/>
              </a:rPr>
              <a:t>and</a:t>
            </a:r>
            <a:r>
              <a:rPr lang="tr-TR" b="1" dirty="0">
                <a:latin typeface="Bradley Hand ITC" panose="03070402050302030203" pitchFamily="66" charset="0"/>
              </a:rPr>
              <a:t> </a:t>
            </a:r>
            <a:r>
              <a:rPr lang="tr-TR" b="1" dirty="0" err="1">
                <a:latin typeface="Bradley Hand ITC" panose="03070402050302030203" pitchFamily="66" charset="0"/>
              </a:rPr>
              <a:t>by-value</a:t>
            </a:r>
            <a:endParaRPr lang="tr-TR" b="1" dirty="0">
              <a:latin typeface="Bradley Hand ITC" panose="03070402050302030203" pitchFamily="66" charset="0"/>
            </a:endParaRPr>
          </a:p>
        </p:txBody>
      </p:sp>
      <p:sp>
        <p:nvSpPr>
          <p:cNvPr id="40" name="İçerik Yer Tutucusu 2">
            <a:extLst>
              <a:ext uri="{FF2B5EF4-FFF2-40B4-BE49-F238E27FC236}">
                <a16:creationId xmlns:a16="http://schemas.microsoft.com/office/drawing/2014/main" id="{3BEE1473-53AE-4C2F-9AAE-BCF6F840EFA3}"/>
              </a:ext>
            </a:extLst>
          </p:cNvPr>
          <p:cNvSpPr txBox="1">
            <a:spLocks/>
          </p:cNvSpPr>
          <p:nvPr/>
        </p:nvSpPr>
        <p:spPr>
          <a:xfrm>
            <a:off x="1124859" y="2529841"/>
            <a:ext cx="5158784" cy="2966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](){},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 referenced variable by reference</a:t>
            </a:r>
            <a:endParaRPr lang="tr-T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](){},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apture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reference</a:t>
            </a:r>
            <a:endParaRPr lang="tr-T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İçerik Yer Tutucusu 2">
            <a:extLst>
              <a:ext uri="{FF2B5EF4-FFF2-40B4-BE49-F238E27FC236}">
                <a16:creationId xmlns:a16="http://schemas.microsoft.com/office/drawing/2014/main" id="{EB85B635-1B7F-4D17-B96F-8578FADE5297}"/>
              </a:ext>
            </a:extLst>
          </p:cNvPr>
          <p:cNvSpPr txBox="1">
            <a:spLocks/>
          </p:cNvSpPr>
          <p:nvPr/>
        </p:nvSpPr>
        <p:spPr>
          <a:xfrm>
            <a:off x="6593855" y="2529841"/>
            <a:ext cx="5158784" cy="2706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](){},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 referenced variable by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](){},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variable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reference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tr-T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B27D9C-B59C-4C74-AD23-6B3704E3F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divisor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dangle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[&amp;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divisor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it’s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easier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D0A6EE48-A5F1-475D-BB0E-573BB4C3165F}"/>
              </a:ext>
            </a:extLst>
          </p:cNvPr>
          <p:cNvSpPr txBox="1"/>
          <p:nvPr/>
        </p:nvSpPr>
        <p:spPr>
          <a:xfrm>
            <a:off x="-256823" y="751304"/>
            <a:ext cx="3907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800" b="1" dirty="0" err="1">
                <a:latin typeface="Bradley Hand ITC" panose="03070402050302030203" pitchFamily="66" charset="0"/>
              </a:rPr>
              <a:t>By-reference</a:t>
            </a:r>
            <a:endParaRPr lang="tr-TR" sz="2800" dirty="0"/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4A164F3C-FBD5-46E9-A67C-42AB12FCD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747" y="2191548"/>
            <a:ext cx="57721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1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04B899F8-AC09-4A29-9374-AEE45FB68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28" y="4263966"/>
            <a:ext cx="4151037" cy="15917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Captures apply only to non-static local variables in the scope where the lambda is created.</a:t>
            </a:r>
            <a:endParaRPr lang="tr-T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</a:t>
            </a:r>
            <a:r>
              <a:rPr lang="tr-T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won’t</a:t>
            </a:r>
            <a:r>
              <a:rPr lang="tr-T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F44D42DE-2268-41C8-ABC3-84AC27A80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29" y="1315171"/>
            <a:ext cx="4354237" cy="2433004"/>
          </a:xfrm>
          <a:prstGeom prst="rect">
            <a:avLst/>
          </a:prstGeo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E1692D85-B00F-4490-8529-F9205E37F4DE}"/>
              </a:ext>
            </a:extLst>
          </p:cNvPr>
          <p:cNvSpPr txBox="1">
            <a:spLocks/>
          </p:cNvSpPr>
          <p:nvPr/>
        </p:nvSpPr>
        <p:spPr>
          <a:xfrm>
            <a:off x="7781373" y="2279151"/>
            <a:ext cx="3627063" cy="3387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C99BCA94-E929-405F-AE28-BCD0B8D52360}"/>
              </a:ext>
            </a:extLst>
          </p:cNvPr>
          <p:cNvSpPr/>
          <p:nvPr/>
        </p:nvSpPr>
        <p:spPr>
          <a:xfrm>
            <a:off x="82295" y="312870"/>
            <a:ext cx="1566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By-value</a:t>
            </a:r>
            <a:endParaRPr lang="tr-TR" sz="2800" dirty="0">
              <a:solidFill>
                <a:schemeClr val="bg1"/>
              </a:solidFill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E5CCD291-7CFA-4D0A-8522-318990B68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92950"/>
            <a:ext cx="4254081" cy="1600878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00F6F125-3D02-404E-9EC2-F88DC4A3C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090669"/>
            <a:ext cx="4254081" cy="1968915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40D9B9D3-9AA8-474B-BEFF-E8C1D5008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212" y="4231106"/>
            <a:ext cx="4303868" cy="244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3BD8443B-FA7D-45B8-9353-67CA29915EA2}"/>
              </a:ext>
            </a:extLst>
          </p:cNvPr>
          <p:cNvSpPr/>
          <p:nvPr/>
        </p:nvSpPr>
        <p:spPr>
          <a:xfrm>
            <a:off x="143434" y="1098077"/>
            <a:ext cx="3686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Bradley Hand ITC" panose="03070402050302030203" pitchFamily="66" charset="0"/>
              </a:rPr>
              <a:t>If you don’t capture any variables</a:t>
            </a:r>
            <a:endParaRPr lang="tr-TR" b="1" dirty="0">
              <a:latin typeface="Bradley Hand ITC" panose="03070402050302030203" pitchFamily="66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459535A-1ADE-489E-B63E-49B7B012A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3" y="1914955"/>
            <a:ext cx="3686175" cy="1704975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61265D58-7193-4D25-A5AC-C32652C568D5}"/>
              </a:ext>
            </a:extLst>
          </p:cNvPr>
          <p:cNvSpPr/>
          <p:nvPr/>
        </p:nvSpPr>
        <p:spPr>
          <a:xfrm>
            <a:off x="4126689" y="1098874"/>
            <a:ext cx="3686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i="0" dirty="0" err="1">
                <a:effectLst/>
                <a:latin typeface="Bradley Hand ITC" panose="03070402050302030203" pitchFamily="66" charset="0"/>
              </a:rPr>
              <a:t>Capturing</a:t>
            </a:r>
            <a:r>
              <a:rPr lang="tr-TR" b="1" i="0" dirty="0">
                <a:effectLst/>
                <a:latin typeface="Bradley Hand ITC" panose="03070402050302030203" pitchFamily="66" charset="0"/>
              </a:rPr>
              <a:t> </a:t>
            </a:r>
            <a:r>
              <a:rPr lang="tr-TR" b="1" i="0" dirty="0" err="1">
                <a:effectLst/>
                <a:latin typeface="Bradley Hand ITC" panose="03070402050302030203" pitchFamily="66" charset="0"/>
              </a:rPr>
              <a:t>by</a:t>
            </a:r>
            <a:r>
              <a:rPr lang="tr-TR" b="1" i="0" dirty="0">
                <a:effectLst/>
                <a:latin typeface="Bradley Hand ITC" panose="03070402050302030203" pitchFamily="66" charset="0"/>
              </a:rPr>
              <a:t> </a:t>
            </a:r>
            <a:r>
              <a:rPr lang="tr-TR" b="1" i="0" dirty="0" err="1">
                <a:effectLst/>
                <a:latin typeface="Bradley Hand ITC" panose="03070402050302030203" pitchFamily="66" charset="0"/>
              </a:rPr>
              <a:t>value</a:t>
            </a:r>
            <a:endParaRPr lang="tr-TR" b="1" dirty="0">
              <a:latin typeface="Bradley Hand ITC" panose="03070402050302030203" pitchFamily="66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C8A5BF0-720E-4395-B1B2-4CB484371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689" y="1664698"/>
            <a:ext cx="3257550" cy="2381250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7A690F63-7B4D-4A25-A7EF-9B158EAD92DA}"/>
              </a:ext>
            </a:extLst>
          </p:cNvPr>
          <p:cNvSpPr/>
          <p:nvPr/>
        </p:nvSpPr>
        <p:spPr>
          <a:xfrm>
            <a:off x="8065537" y="1098077"/>
            <a:ext cx="3686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i="0" dirty="0" err="1">
                <a:effectLst/>
                <a:latin typeface="Bradley Hand ITC" panose="03070402050302030203" pitchFamily="66" charset="0"/>
              </a:rPr>
              <a:t>Capturing</a:t>
            </a:r>
            <a:r>
              <a:rPr lang="tr-TR" b="1" i="0" dirty="0">
                <a:effectLst/>
                <a:latin typeface="Bradley Hand ITC" panose="03070402050302030203" pitchFamily="66" charset="0"/>
              </a:rPr>
              <a:t> </a:t>
            </a:r>
            <a:r>
              <a:rPr lang="tr-TR" b="1" i="0" dirty="0" err="1">
                <a:effectLst/>
                <a:latin typeface="Bradley Hand ITC" panose="03070402050302030203" pitchFamily="66" charset="0"/>
              </a:rPr>
              <a:t>by</a:t>
            </a:r>
            <a:r>
              <a:rPr lang="tr-TR" b="1" i="0" dirty="0">
                <a:effectLst/>
                <a:latin typeface="Bradley Hand ITC" panose="03070402050302030203" pitchFamily="66" charset="0"/>
              </a:rPr>
              <a:t> </a:t>
            </a:r>
            <a:r>
              <a:rPr lang="tr-TR" b="1" i="0" dirty="0" err="1">
                <a:effectLst/>
                <a:latin typeface="Bradley Hand ITC" panose="03070402050302030203" pitchFamily="66" charset="0"/>
              </a:rPr>
              <a:t>reference</a:t>
            </a:r>
            <a:endParaRPr lang="tr-TR" b="1" dirty="0">
              <a:latin typeface="Bradley Hand ITC" panose="03070402050302030203" pitchFamily="66" charset="0"/>
            </a:endParaRP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32CBADE1-D07B-489B-BDBA-A47C91F81D10}"/>
              </a:ext>
            </a:extLst>
          </p:cNvPr>
          <p:cNvSpPr/>
          <p:nvPr/>
        </p:nvSpPr>
        <p:spPr>
          <a:xfrm>
            <a:off x="143433" y="6242432"/>
            <a:ext cx="5852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Details</a:t>
            </a:r>
            <a:r>
              <a:rPr lang="tr-TR" dirty="0"/>
              <a:t>: https://web.mst.edu/~nmjxv3/articles/lambdas.html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13BFA233-9B4C-4BC5-A442-7AECAB1F4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537" y="1595867"/>
            <a:ext cx="30861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2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152</Words>
  <Application>Microsoft Office PowerPoint</Application>
  <PresentationFormat>Geniş ekran</PresentationFormat>
  <Paragraphs>23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3" baseType="lpstr">
      <vt:lpstr>Arial</vt:lpstr>
      <vt:lpstr>Bradley Hand ITC</vt:lpstr>
      <vt:lpstr>Calibri</vt:lpstr>
      <vt:lpstr>Calibri Light</vt:lpstr>
      <vt:lpstr>Times New Roman</vt:lpstr>
      <vt:lpstr>Office Teması</vt:lpstr>
      <vt:lpstr>Lambda Expressions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Expressions</dc:title>
  <dc:creator>Şevval M</dc:creator>
  <cp:lastModifiedBy>Şevval M</cp:lastModifiedBy>
  <cp:revision>6</cp:revision>
  <dcterms:created xsi:type="dcterms:W3CDTF">2018-12-26T22:50:46Z</dcterms:created>
  <dcterms:modified xsi:type="dcterms:W3CDTF">2018-12-26T23:58:35Z</dcterms:modified>
</cp:coreProperties>
</file>