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0ac1e807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0ac1e8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0ac1e807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0ac1e80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0ac1e807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0ac1e80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2" name="Shape 22"/>
        <p:cNvGrpSpPr/>
        <p:nvPr/>
      </p:nvGrpSpPr>
      <p:grpSpPr>
        <a:xfrm>
          <a:off x="0" y="0"/>
          <a:ext cx="0" cy="0"/>
          <a:chOff x="0" y="0"/>
          <a:chExt cx="0" cy="0"/>
        </a:xfrm>
      </p:grpSpPr>
      <p:sp>
        <p:nvSpPr>
          <p:cNvPr id="23" name="Google Shape;2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dicio.com.b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pt-BR"/>
              <a:t>Atividade Fundamentos da informática</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pt-BR"/>
              <a:t>Professor Fabrizio Renzo</a:t>
            </a:r>
            <a:endParaRPr/>
          </a:p>
          <a:p>
            <a:pPr indent="0" lvl="0" marL="0" rtl="0" algn="ctr">
              <a:lnSpc>
                <a:spcPct val="90000"/>
              </a:lnSpc>
              <a:spcBef>
                <a:spcPts val="1000"/>
              </a:spcBef>
              <a:spcAft>
                <a:spcPts val="0"/>
              </a:spcAft>
              <a:buClr>
                <a:schemeClr val="dk1"/>
              </a:buClr>
              <a:buSzPts val="2400"/>
              <a:buNone/>
            </a:pPr>
            <a:r>
              <a:rPr lang="pt-BR"/>
              <a:t>Etec Professor Basilídes de Godoy – 2024</a:t>
            </a:r>
            <a:endParaRPr/>
          </a:p>
          <a:p>
            <a:pPr indent="0" lvl="0" marL="0" rtl="0" algn="ctr">
              <a:lnSpc>
                <a:spcPct val="90000"/>
              </a:lnSpc>
              <a:spcBef>
                <a:spcPts val="1000"/>
              </a:spcBef>
              <a:spcAft>
                <a:spcPts val="0"/>
              </a:spcAft>
              <a:buClr>
                <a:schemeClr val="dk1"/>
              </a:buClr>
              <a:buSzPts val="2400"/>
              <a:buNone/>
            </a:pPr>
            <a:r>
              <a:rPr lang="pt-BR"/>
              <a:t>Nome do aluno: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228600" lvl="0" marL="228600" rtl="0" algn="l">
              <a:spcBef>
                <a:spcPts val="0"/>
              </a:spcBef>
              <a:spcAft>
                <a:spcPts val="0"/>
              </a:spcAft>
              <a:buSzPts val="2800"/>
              <a:buFont typeface="Arial"/>
              <a:buChar char="•"/>
            </a:pPr>
            <a:r>
              <a:rPr lang="pt-BR" sz="2800"/>
              <a:t>ARQUITETURA DE HARDWARE E SOFTWARE</a:t>
            </a:r>
            <a:endParaRPr/>
          </a:p>
        </p:txBody>
      </p:sp>
      <p:sp>
        <p:nvSpPr>
          <p:cNvPr id="140" name="Google Shape;140;p22"/>
          <p:cNvSpPr txBox="1"/>
          <p:nvPr>
            <p:ph idx="1" type="body"/>
          </p:nvPr>
        </p:nvSpPr>
        <p:spPr>
          <a:xfrm>
            <a:off x="492650" y="17857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pt-BR" sz="2400">
                <a:solidFill>
                  <a:srgbClr val="474747"/>
                </a:solidFill>
                <a:highlight>
                  <a:srgbClr val="FFFFFF"/>
                </a:highlight>
                <a:latin typeface="Arial"/>
                <a:ea typeface="Arial"/>
                <a:cs typeface="Arial"/>
                <a:sym typeface="Arial"/>
              </a:rPr>
              <a:t>A arquitetura de computadores é um termo comum no universo da informática, encontrado principalmente na hora de instalar um sistema operacional. É uma arquitetura que define como o hardware e o software "conversam" entre si, permitindo que programas sejam executados tal como foram programados.</a:t>
            </a:r>
            <a:endParaRPr sz="2400">
              <a:solidFill>
                <a:srgbClr val="474747"/>
              </a:solidFill>
              <a:highlight>
                <a:srgbClr val="FFFFFF"/>
              </a:highlight>
              <a:latin typeface="Arial"/>
              <a:ea typeface="Arial"/>
              <a:cs typeface="Arial"/>
              <a:sym typeface="Arial"/>
            </a:endParaRPr>
          </a:p>
          <a:p>
            <a:pPr indent="0" lvl="0" marL="0" rtl="0" algn="l">
              <a:lnSpc>
                <a:spcPct val="90000"/>
              </a:lnSpc>
              <a:spcBef>
                <a:spcPts val="0"/>
              </a:spcBef>
              <a:spcAft>
                <a:spcPts val="0"/>
              </a:spcAft>
              <a:buClr>
                <a:schemeClr val="dk1"/>
              </a:buClr>
              <a:buSzPts val="2800"/>
              <a:buNone/>
            </a:pPr>
            <a:r>
              <a:t/>
            </a:r>
            <a:endParaRPr sz="2400">
              <a:solidFill>
                <a:srgbClr val="474747"/>
              </a:solidFill>
              <a:highlight>
                <a:srgbClr val="FFFFFF"/>
              </a:highlight>
              <a:latin typeface="Arial"/>
              <a:ea typeface="Arial"/>
              <a:cs typeface="Arial"/>
              <a:sym typeface="Arial"/>
            </a:endParaRPr>
          </a:p>
          <a:p>
            <a:pPr indent="0" lvl="0" marL="0" rtl="0" algn="l">
              <a:lnSpc>
                <a:spcPct val="90000"/>
              </a:lnSpc>
              <a:spcBef>
                <a:spcPts val="0"/>
              </a:spcBef>
              <a:spcAft>
                <a:spcPts val="0"/>
              </a:spcAft>
              <a:buClr>
                <a:schemeClr val="dk1"/>
              </a:buClr>
              <a:buSzPts val="2800"/>
              <a:buNone/>
            </a:pPr>
            <a:r>
              <a:t/>
            </a:r>
            <a:endParaRPr sz="2500">
              <a:solidFill>
                <a:srgbClr val="474747"/>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2800"/>
              <a:buFont typeface="Arial"/>
              <a:buNone/>
            </a:pPr>
            <a:r>
              <a:rPr lang="pt-BR" sz="3600"/>
              <a:t>Diferenças entre 32 E 64 BITS:</a:t>
            </a:r>
            <a:endParaRPr sz="5200"/>
          </a:p>
        </p:txBody>
      </p:sp>
      <p:sp>
        <p:nvSpPr>
          <p:cNvPr id="146" name="Google Shape;146;p23"/>
          <p:cNvSpPr txBox="1"/>
          <p:nvPr>
            <p:ph idx="1" type="body"/>
          </p:nvPr>
        </p:nvSpPr>
        <p:spPr>
          <a:xfrm>
            <a:off x="705300" y="1506650"/>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pt-BR"/>
              <a:t>Em contrapartida, a comparação de 32 bits é limitada e suporta apenas os programas criados em 32 bits . Em relação aos sistemas operacionais, a arquitetura de 32 bits em CPUs só permite a instalação até o Windows 8, enquanto a arquitetura de 64 bits vai até o Windows 11 , além de suportar Linux e macOS.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254000" lvl="0" marL="228600" rtl="0" algn="l">
              <a:spcBef>
                <a:spcPts val="1000"/>
              </a:spcBef>
              <a:spcAft>
                <a:spcPts val="0"/>
              </a:spcAft>
              <a:buSzPts val="3200"/>
              <a:buFont typeface="Arial"/>
              <a:buChar char="•"/>
            </a:pPr>
            <a:r>
              <a:rPr lang="pt-BR" sz="3200"/>
              <a:t>SISTEMAS DE ARQUIVOS:</a:t>
            </a:r>
            <a:endParaRPr sz="3200"/>
          </a:p>
          <a:p>
            <a:pPr indent="0" lvl="0" marL="0" rtl="0" algn="l">
              <a:lnSpc>
                <a:spcPct val="90000"/>
              </a:lnSpc>
              <a:spcBef>
                <a:spcPts val="0"/>
              </a:spcBef>
              <a:spcAft>
                <a:spcPts val="0"/>
              </a:spcAft>
              <a:buClr>
                <a:schemeClr val="dk1"/>
              </a:buClr>
              <a:buSzPts val="4400"/>
              <a:buFont typeface="Calibri"/>
              <a:buNone/>
            </a:pPr>
            <a:r>
              <a:t/>
            </a:r>
            <a:endParaRPr/>
          </a:p>
        </p:txBody>
      </p:sp>
      <p:sp>
        <p:nvSpPr>
          <p:cNvPr id="152" name="Google Shape;152;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pt-BR"/>
              <a:t>Sistema de arquivo é um conjunto de regras e estruturas usadas para organizar, gerenciar e armazenar informações em HDDs, módulos SSDs, CDs, DVDs, pen drives e cartões de memória . São essas regras que determinam como os dados serão gravados no dispositivo de armazenamento.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79975" y="87225"/>
            <a:ext cx="10515600" cy="1325700"/>
          </a:xfrm>
          <a:prstGeom prst="rect">
            <a:avLst/>
          </a:prstGeom>
        </p:spPr>
        <p:txBody>
          <a:bodyPr anchorCtr="0" anchor="ctr" bIns="45700" lIns="91425" spcFirstLastPara="1" rIns="91425" wrap="square" tIns="45700">
            <a:normAutofit/>
          </a:bodyPr>
          <a:lstStyle/>
          <a:p>
            <a:pPr indent="0" lvl="0" marL="0" rtl="0" algn="l">
              <a:lnSpc>
                <a:spcPct val="70000"/>
              </a:lnSpc>
              <a:spcBef>
                <a:spcPts val="1000"/>
              </a:spcBef>
              <a:spcAft>
                <a:spcPts val="0"/>
              </a:spcAft>
              <a:buClr>
                <a:schemeClr val="dk1"/>
              </a:buClr>
              <a:buSzPts val="358"/>
              <a:buFont typeface="Arial"/>
              <a:buNone/>
            </a:pPr>
            <a:r>
              <a:rPr lang="pt-BR" sz="3409"/>
              <a:t>                                                           </a:t>
            </a:r>
            <a:r>
              <a:rPr lang="pt-BR" sz="3409"/>
              <a:t>O que significa FAT32:</a:t>
            </a:r>
            <a:endParaRPr sz="3409"/>
          </a:p>
          <a:p>
            <a:pPr indent="0" lvl="0" marL="0" rtl="0" algn="l">
              <a:spcBef>
                <a:spcPts val="0"/>
              </a:spcBef>
              <a:spcAft>
                <a:spcPts val="0"/>
              </a:spcAft>
              <a:buNone/>
            </a:pPr>
            <a:r>
              <a:t/>
            </a:r>
            <a:endParaRPr/>
          </a:p>
        </p:txBody>
      </p:sp>
      <p:sp>
        <p:nvSpPr>
          <p:cNvPr id="158" name="Google Shape;158;p25"/>
          <p:cNvSpPr txBox="1"/>
          <p:nvPr>
            <p:ph idx="1" type="body"/>
          </p:nvPr>
        </p:nvSpPr>
        <p:spPr>
          <a:xfrm>
            <a:off x="179725" y="629450"/>
            <a:ext cx="10515600" cy="49926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358"/>
              <a:buNone/>
            </a:pPr>
            <a:r>
              <a:rPr lang="pt-BR" sz="1610"/>
              <a:t>O que significa FAT32?</a:t>
            </a:r>
            <a:endParaRPr sz="1610"/>
          </a:p>
          <a:p>
            <a:pPr indent="0" lvl="0" marL="0" rtl="0" algn="l">
              <a:lnSpc>
                <a:spcPct val="70000"/>
              </a:lnSpc>
              <a:spcBef>
                <a:spcPts val="1000"/>
              </a:spcBef>
              <a:spcAft>
                <a:spcPts val="0"/>
              </a:spcAft>
              <a:buSzPts val="358"/>
              <a:buNone/>
            </a:pPr>
            <a:r>
              <a:rPr lang="pt-BR" sz="1610"/>
              <a:t>O FAT32 é uma versão do sistema de arquivos “File Allocation Table” (ou “Tabela de alocação de arquivos”, em tradução livre). Lançada em 1996, a estrutura foi introduzia pela Microsoft em computadores com Windows 95, e tinha como principal objetivo substituir o FAT16 (versão antecessora).</a:t>
            </a:r>
            <a:endParaRPr sz="1610"/>
          </a:p>
          <a:p>
            <a:pPr indent="0" lvl="0" marL="0" rtl="0" algn="l">
              <a:lnSpc>
                <a:spcPct val="70000"/>
              </a:lnSpc>
              <a:spcBef>
                <a:spcPts val="1000"/>
              </a:spcBef>
              <a:spcAft>
                <a:spcPts val="0"/>
              </a:spcAft>
              <a:buSzPts val="358"/>
              <a:buNone/>
            </a:pPr>
            <a:r>
              <a:rPr lang="pt-BR" sz="1610"/>
              <a:t>Comumente usado em dispositivos removíveis, o FAT32 suporta arquivos individuais de até 4 GB e pode endereçar até 2 TB de espaço em espaço de disco. E em um sistema de arquivos FAT32, os arquivos armazenados nos diversos blocos do disco rígido podem ser localizados por meio de uma tabela, que serve como “guia”.</a:t>
            </a:r>
            <a:endParaRPr sz="1610"/>
          </a:p>
          <a:p>
            <a:pPr indent="0" lvl="0" marL="0" rtl="0" algn="l">
              <a:lnSpc>
                <a:spcPct val="70000"/>
              </a:lnSpc>
              <a:spcBef>
                <a:spcPts val="1000"/>
              </a:spcBef>
              <a:spcAft>
                <a:spcPts val="0"/>
              </a:spcAft>
              <a:buSzPts val="358"/>
              <a:buNone/>
            </a:pPr>
            <a:r>
              <a:rPr lang="pt-BR" sz="1610"/>
              <a:t>Quais são as vantagens do FAT32?</a:t>
            </a:r>
            <a:endParaRPr sz="1610"/>
          </a:p>
          <a:p>
            <a:pPr indent="0" lvl="0" marL="0" rtl="0" algn="l">
              <a:lnSpc>
                <a:spcPct val="70000"/>
              </a:lnSpc>
              <a:spcBef>
                <a:spcPts val="1000"/>
              </a:spcBef>
              <a:spcAft>
                <a:spcPts val="0"/>
              </a:spcAft>
              <a:buSzPts val="358"/>
              <a:buNone/>
            </a:pPr>
            <a:r>
              <a:rPr lang="pt-BR" sz="1610"/>
              <a:t>O uso do FAT32 não é recomendado para todos os dispositivos de armazenamento, devido às suas limitações. Contudo, o sistema de arquivos apresenta benefícios, incluindo:</a:t>
            </a:r>
            <a:endParaRPr sz="1610"/>
          </a:p>
          <a:p>
            <a:pPr indent="0" lvl="0" marL="0" rtl="0" algn="l">
              <a:lnSpc>
                <a:spcPct val="70000"/>
              </a:lnSpc>
              <a:spcBef>
                <a:spcPts val="1000"/>
              </a:spcBef>
              <a:spcAft>
                <a:spcPts val="0"/>
              </a:spcAft>
              <a:buSzPts val="358"/>
              <a:buNone/>
            </a:pPr>
            <a:r>
              <a:rPr lang="pt-BR" sz="1610"/>
              <a:t>Alta compatibilidade: o FAT32 é suportado nativamente pela maioria das distribuições Windows, Linux e macOS, incluindo versões mais antigas;</a:t>
            </a:r>
            <a:endParaRPr sz="1610"/>
          </a:p>
          <a:p>
            <a:pPr indent="0" lvl="0" marL="0" rtl="0" algn="l">
              <a:lnSpc>
                <a:spcPct val="70000"/>
              </a:lnSpc>
              <a:spcBef>
                <a:spcPts val="1000"/>
              </a:spcBef>
              <a:spcAft>
                <a:spcPts val="0"/>
              </a:spcAft>
              <a:buSzPts val="358"/>
              <a:buNone/>
            </a:pPr>
            <a:r>
              <a:rPr lang="pt-BR" sz="1610"/>
              <a:t>Simplicidade na estrutura: sua estrutura simplificada o torna uma boa opção para dispositivos com recursos limitados;</a:t>
            </a:r>
            <a:endParaRPr sz="1610"/>
          </a:p>
          <a:p>
            <a:pPr indent="0" lvl="0" marL="0" rtl="0" algn="l">
              <a:lnSpc>
                <a:spcPct val="70000"/>
              </a:lnSpc>
              <a:spcBef>
                <a:spcPts val="1000"/>
              </a:spcBef>
              <a:spcAft>
                <a:spcPts val="0"/>
              </a:spcAft>
              <a:buSzPts val="358"/>
              <a:buNone/>
            </a:pPr>
            <a:r>
              <a:rPr lang="pt-BR" sz="1610"/>
              <a:t>Baixa sobrecarga inicial: a Microsoft destaca seu uso em unidades/partições com menos de 200 MB devido à baixa sobrecarga inicial;</a:t>
            </a:r>
            <a:endParaRPr sz="1610"/>
          </a:p>
          <a:p>
            <a:pPr indent="0" lvl="0" marL="0" rtl="0" algn="l">
              <a:lnSpc>
                <a:spcPct val="70000"/>
              </a:lnSpc>
              <a:spcBef>
                <a:spcPts val="1000"/>
              </a:spcBef>
              <a:spcAft>
                <a:spcPts val="0"/>
              </a:spcAft>
              <a:buSzPts val="358"/>
              <a:buNone/>
            </a:pPr>
            <a:r>
              <a:rPr lang="pt-BR" sz="1610"/>
              <a:t>Quais são as desvantagens do FAT32?</a:t>
            </a:r>
            <a:endParaRPr sz="1610"/>
          </a:p>
          <a:p>
            <a:pPr indent="0" lvl="0" marL="0" rtl="0" algn="l">
              <a:lnSpc>
                <a:spcPct val="70000"/>
              </a:lnSpc>
              <a:spcBef>
                <a:spcPts val="1000"/>
              </a:spcBef>
              <a:spcAft>
                <a:spcPts val="0"/>
              </a:spcAft>
              <a:buSzPts val="358"/>
              <a:buNone/>
            </a:pPr>
            <a:r>
              <a:rPr lang="pt-BR" sz="1610"/>
              <a:t>Mesmo que seja o sistema de arquivos padrão de muitos dispositivos de armazenamento pequenos e removíveis, o FAT32 tem suas limitações. As desvantagens de seu uso contemplam:</a:t>
            </a:r>
            <a:endParaRPr sz="1610"/>
          </a:p>
          <a:p>
            <a:pPr indent="0" lvl="0" marL="0" rtl="0" algn="l">
              <a:lnSpc>
                <a:spcPct val="70000"/>
              </a:lnSpc>
              <a:spcBef>
                <a:spcPts val="1000"/>
              </a:spcBef>
              <a:spcAft>
                <a:spcPts val="0"/>
              </a:spcAft>
              <a:buSzPts val="358"/>
              <a:buNone/>
            </a:pPr>
            <a:r>
              <a:rPr lang="pt-BR" sz="1610"/>
              <a:t>Limitação no suporte a arquivos grandes: o sistema de arquivos não pode armazenar arquivos maiores que 4 GB;</a:t>
            </a:r>
            <a:endParaRPr sz="1610"/>
          </a:p>
          <a:p>
            <a:pPr indent="0" lvl="0" marL="0" rtl="0" algn="l">
              <a:lnSpc>
                <a:spcPct val="70000"/>
              </a:lnSpc>
              <a:spcBef>
                <a:spcPts val="1000"/>
              </a:spcBef>
              <a:spcAft>
                <a:spcPts val="0"/>
              </a:spcAft>
              <a:buSzPts val="358"/>
              <a:buNone/>
            </a:pPr>
            <a:r>
              <a:rPr lang="pt-BR" sz="1610"/>
              <a:t>Falta de suporte a recursos avançados: o FAT32 não traz suporte nativo a recursos como criptografia, embora isso possa ser contornado via softwares de terceiros;</a:t>
            </a:r>
            <a:endParaRPr sz="1610"/>
          </a:p>
          <a:p>
            <a:pPr indent="0" lvl="0" marL="0" rtl="0" algn="l">
              <a:lnSpc>
                <a:spcPct val="70000"/>
              </a:lnSpc>
              <a:spcBef>
                <a:spcPts val="1000"/>
              </a:spcBef>
              <a:spcAft>
                <a:spcPts val="0"/>
              </a:spcAft>
              <a:buSzPts val="358"/>
              <a:buNone/>
            </a:pPr>
            <a:r>
              <a:rPr lang="pt-BR" sz="1610"/>
              <a:t>Voltado para armazenamentos menores: embora o FAT32 suporte partições de até 2 TB, é recomendável usá-lo em unidades de armazenamento de até 32 GB;</a:t>
            </a:r>
            <a:endParaRPr sz="1610"/>
          </a:p>
          <a:p>
            <a:pPr indent="0" lvl="0" marL="0" rtl="0" algn="l">
              <a:lnSpc>
                <a:spcPct val="70000"/>
              </a:lnSpc>
              <a:spcBef>
                <a:spcPts val="1000"/>
              </a:spcBef>
              <a:spcAft>
                <a:spcPts val="0"/>
              </a:spcAft>
              <a:buSzPts val="358"/>
              <a:buNone/>
            </a:pPr>
            <a:r>
              <a:rPr lang="pt-BR" sz="1610"/>
              <a:t>Mais suscetível à corrupção de dados: pela simplicidade da estrutura e ausência do journaling, o FAT32 é mais suscetível à corrupção de dados em casos de quedas de energia ou remoção abrupta do dispositivo de armazenamento.</a:t>
            </a:r>
            <a:endParaRPr sz="161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14725" y="60650"/>
            <a:ext cx="10515600" cy="1325700"/>
          </a:xfrm>
          <a:prstGeom prst="rect">
            <a:avLst/>
          </a:prstGeom>
          <a:noFill/>
          <a:ln>
            <a:noFill/>
          </a:ln>
        </p:spPr>
        <p:txBody>
          <a:bodyPr anchorCtr="0" anchor="ctr" bIns="45700" lIns="91425" spcFirstLastPara="1" rIns="91425" wrap="square" tIns="45700">
            <a:normAutofit/>
          </a:bodyPr>
          <a:lstStyle/>
          <a:p>
            <a:pPr indent="-50800" lvl="0" marL="228600" rtl="0" algn="l">
              <a:lnSpc>
                <a:spcPct val="70000"/>
              </a:lnSpc>
              <a:spcBef>
                <a:spcPts val="0"/>
              </a:spcBef>
              <a:spcAft>
                <a:spcPts val="0"/>
              </a:spcAft>
              <a:buClr>
                <a:schemeClr val="dk1"/>
              </a:buClr>
              <a:buSzPts val="1540"/>
              <a:buFont typeface="Arial"/>
              <a:buNone/>
            </a:pPr>
            <a:r>
              <a:rPr lang="pt-BR" sz="3540"/>
              <a:t>O</a:t>
            </a:r>
            <a:r>
              <a:rPr lang="pt-BR" sz="3540"/>
              <a:t> que significa NTFS:</a:t>
            </a:r>
            <a:endParaRPr sz="5640"/>
          </a:p>
        </p:txBody>
      </p:sp>
      <p:sp>
        <p:nvSpPr>
          <p:cNvPr id="164" name="Google Shape;164;p26"/>
          <p:cNvSpPr txBox="1"/>
          <p:nvPr>
            <p:ph idx="1" type="body"/>
          </p:nvPr>
        </p:nvSpPr>
        <p:spPr>
          <a:xfrm>
            <a:off x="74900" y="1038250"/>
            <a:ext cx="11300700" cy="4351200"/>
          </a:xfrm>
          <a:prstGeom prst="rect">
            <a:avLst/>
          </a:prstGeom>
          <a:noFill/>
          <a:ln>
            <a:noFill/>
          </a:ln>
        </p:spPr>
        <p:txBody>
          <a:bodyPr anchorCtr="0" anchor="t" bIns="45700" lIns="91425" spcFirstLastPara="1" rIns="91425" wrap="square" tIns="45700">
            <a:noAutofit/>
          </a:bodyPr>
          <a:lstStyle/>
          <a:p>
            <a:pPr indent="-50800" lvl="0" marL="228600" rtl="0" algn="l">
              <a:lnSpc>
                <a:spcPct val="70000"/>
              </a:lnSpc>
              <a:spcBef>
                <a:spcPts val="0"/>
              </a:spcBef>
              <a:spcAft>
                <a:spcPts val="0"/>
              </a:spcAft>
              <a:buClr>
                <a:schemeClr val="dk1"/>
              </a:buClr>
              <a:buSzPts val="1540"/>
              <a:buNone/>
            </a:pPr>
            <a:r>
              <a:rPr lang="pt-BR" sz="1640"/>
              <a:t>O que significa NTFS?</a:t>
            </a:r>
            <a:endParaRPr sz="1640"/>
          </a:p>
          <a:p>
            <a:pPr indent="-50800" lvl="0" marL="228600" rtl="0" algn="l">
              <a:lnSpc>
                <a:spcPct val="70000"/>
              </a:lnSpc>
              <a:spcBef>
                <a:spcPts val="0"/>
              </a:spcBef>
              <a:spcAft>
                <a:spcPts val="0"/>
              </a:spcAft>
              <a:buClr>
                <a:schemeClr val="dk1"/>
              </a:buClr>
              <a:buSzPts val="1540"/>
              <a:buNone/>
            </a:pPr>
            <a:r>
              <a:rPr lang="pt-BR" sz="1640"/>
              <a:t>O NTFS é um acrônimo do termo “New Technology File System” (ou “Sistema de Arquivos de Nova Tecnologia”, em tradução livre). Desenvolvido pela Microsoft, o sistema de arquivo foi introduzido no ano de 1993 em sistemas operacionais baseados em Windows NT.</a:t>
            </a:r>
            <a:endParaRPr sz="1640"/>
          </a:p>
          <a:p>
            <a:pPr indent="-50800" lvl="0" marL="228600" rtl="0" algn="l">
              <a:lnSpc>
                <a:spcPct val="70000"/>
              </a:lnSpc>
              <a:spcBef>
                <a:spcPts val="0"/>
              </a:spcBef>
              <a:spcAft>
                <a:spcPts val="0"/>
              </a:spcAft>
              <a:buClr>
                <a:schemeClr val="dk1"/>
              </a:buClr>
              <a:buSzPts val="1540"/>
              <a:buNone/>
            </a:pPr>
            <a:r>
              <a:t/>
            </a:r>
            <a:endParaRPr sz="1640"/>
          </a:p>
          <a:p>
            <a:pPr indent="-50800" lvl="0" marL="228600" rtl="0" algn="l">
              <a:lnSpc>
                <a:spcPct val="70000"/>
              </a:lnSpc>
              <a:spcBef>
                <a:spcPts val="0"/>
              </a:spcBef>
              <a:spcAft>
                <a:spcPts val="0"/>
              </a:spcAft>
              <a:buClr>
                <a:schemeClr val="dk1"/>
              </a:buClr>
              <a:buSzPts val="1540"/>
              <a:buNone/>
            </a:pPr>
            <a:r>
              <a:rPr lang="pt-BR" sz="1640"/>
              <a:t>Sua usabilidade é predominantemente vista em unidades de disco internas e sistemas operacionais Windows, mas a maioria das distribuições Linux também têm suporte ao sistema de arquivos. Já o macOS somente lê dados de partições NTFS de forma nativa, exigindo softwares de terceiros para habilitar gravações na estrutura.</a:t>
            </a:r>
            <a:endParaRPr sz="1640"/>
          </a:p>
          <a:p>
            <a:pPr indent="-50800" lvl="0" marL="228600" rtl="0" algn="l">
              <a:lnSpc>
                <a:spcPct val="70000"/>
              </a:lnSpc>
              <a:spcBef>
                <a:spcPts val="0"/>
              </a:spcBef>
              <a:spcAft>
                <a:spcPts val="0"/>
              </a:spcAft>
              <a:buClr>
                <a:schemeClr val="dk1"/>
              </a:buClr>
              <a:buSzPts val="1540"/>
              <a:buNone/>
            </a:pPr>
            <a:r>
              <a:t/>
            </a:r>
            <a:endParaRPr sz="1640"/>
          </a:p>
          <a:p>
            <a:pPr indent="-50800" lvl="0" marL="228600" rtl="0" algn="l">
              <a:lnSpc>
                <a:spcPct val="70000"/>
              </a:lnSpc>
              <a:spcBef>
                <a:spcPts val="0"/>
              </a:spcBef>
              <a:spcAft>
                <a:spcPts val="0"/>
              </a:spcAft>
              <a:buClr>
                <a:schemeClr val="dk1"/>
              </a:buClr>
              <a:buSzPts val="1540"/>
              <a:buNone/>
            </a:pPr>
            <a:r>
              <a:rPr lang="pt-BR" sz="1640"/>
              <a:t>Quais são as vantagens do NTFS?</a:t>
            </a:r>
            <a:endParaRPr sz="1640"/>
          </a:p>
          <a:p>
            <a:pPr indent="-50800" lvl="0" marL="228600" rtl="0" algn="l">
              <a:lnSpc>
                <a:spcPct val="70000"/>
              </a:lnSpc>
              <a:spcBef>
                <a:spcPts val="0"/>
              </a:spcBef>
              <a:spcAft>
                <a:spcPts val="0"/>
              </a:spcAft>
              <a:buClr>
                <a:schemeClr val="dk1"/>
              </a:buClr>
              <a:buSzPts val="1540"/>
              <a:buNone/>
            </a:pPr>
            <a:r>
              <a:rPr lang="pt-BR" sz="1640"/>
              <a:t>Importante destacar que as vantagens do NTFS em relação a outros sistemas de arquivos pode variar de uso para uso. Mas de modo geral, os benefícios do NTFS incluem:</a:t>
            </a:r>
            <a:endParaRPr sz="1640"/>
          </a:p>
          <a:p>
            <a:pPr indent="-50800" lvl="0" marL="228600" rtl="0" algn="l">
              <a:lnSpc>
                <a:spcPct val="70000"/>
              </a:lnSpc>
              <a:spcBef>
                <a:spcPts val="0"/>
              </a:spcBef>
              <a:spcAft>
                <a:spcPts val="0"/>
              </a:spcAft>
              <a:buClr>
                <a:schemeClr val="dk1"/>
              </a:buClr>
              <a:buSzPts val="1540"/>
              <a:buNone/>
            </a:pPr>
            <a:r>
              <a:t/>
            </a:r>
            <a:endParaRPr sz="1640"/>
          </a:p>
          <a:p>
            <a:pPr indent="-50800" lvl="0" marL="228600" rtl="0" algn="l">
              <a:lnSpc>
                <a:spcPct val="70000"/>
              </a:lnSpc>
              <a:spcBef>
                <a:spcPts val="0"/>
              </a:spcBef>
              <a:spcAft>
                <a:spcPts val="0"/>
              </a:spcAft>
              <a:buClr>
                <a:schemeClr val="dk1"/>
              </a:buClr>
              <a:buSzPts val="1540"/>
              <a:buNone/>
            </a:pPr>
            <a:r>
              <a:rPr lang="pt-BR" sz="1640"/>
              <a:t>Recuperabilidade: no NTFS, a recuperação de dados é mais eficiente porque o sistema de arquivos registra as alterações feitas nos ficheiros, segundo a própria Microsoft;</a:t>
            </a:r>
            <a:endParaRPr sz="1640"/>
          </a:p>
          <a:p>
            <a:pPr indent="-50800" lvl="0" marL="228600" rtl="0" algn="l">
              <a:lnSpc>
                <a:spcPct val="70000"/>
              </a:lnSpc>
              <a:spcBef>
                <a:spcPts val="0"/>
              </a:spcBef>
              <a:spcAft>
                <a:spcPts val="0"/>
              </a:spcAft>
              <a:buClr>
                <a:schemeClr val="dk1"/>
              </a:buClr>
              <a:buSzPts val="1540"/>
              <a:buNone/>
            </a:pPr>
            <a:r>
              <a:rPr lang="pt-BR" sz="1640"/>
              <a:t>Compatibilidade com recursos avançados: o sistema de arquivos oferece recursos avançados como permissões de arquivos, compactação e journaling;</a:t>
            </a:r>
            <a:endParaRPr sz="1640"/>
          </a:p>
          <a:p>
            <a:pPr indent="-50800" lvl="0" marL="228600" rtl="0" algn="l">
              <a:lnSpc>
                <a:spcPct val="70000"/>
              </a:lnSpc>
              <a:spcBef>
                <a:spcPts val="0"/>
              </a:spcBef>
              <a:spcAft>
                <a:spcPts val="0"/>
              </a:spcAft>
              <a:buClr>
                <a:schemeClr val="dk1"/>
              </a:buClr>
              <a:buSzPts val="1540"/>
              <a:buNone/>
            </a:pPr>
            <a:r>
              <a:rPr lang="pt-BR" sz="1640"/>
              <a:t>Suporte a arquivos e volumes grandes: o NTFS suporta arquivos e volumes de até 8 PB;</a:t>
            </a:r>
            <a:endParaRPr sz="1640"/>
          </a:p>
          <a:p>
            <a:pPr indent="-50800" lvl="0" marL="228600" rtl="0" algn="l">
              <a:lnSpc>
                <a:spcPct val="70000"/>
              </a:lnSpc>
              <a:spcBef>
                <a:spcPts val="0"/>
              </a:spcBef>
              <a:spcAft>
                <a:spcPts val="0"/>
              </a:spcAft>
              <a:buClr>
                <a:schemeClr val="dk1"/>
              </a:buClr>
              <a:buSzPts val="1540"/>
              <a:buNone/>
            </a:pPr>
            <a:r>
              <a:rPr lang="pt-BR" sz="1640"/>
              <a:t>Segurança avançada: o sistema de arquivos traz recursos de segurança como a criptografia, listas de controle de acesso e rastreamento do proprietário do arquivo;</a:t>
            </a:r>
            <a:endParaRPr sz="1640"/>
          </a:p>
          <a:p>
            <a:pPr indent="-50800" lvl="0" marL="228600" rtl="0" algn="l">
              <a:lnSpc>
                <a:spcPct val="70000"/>
              </a:lnSpc>
              <a:spcBef>
                <a:spcPts val="0"/>
              </a:spcBef>
              <a:spcAft>
                <a:spcPts val="0"/>
              </a:spcAft>
              <a:buClr>
                <a:schemeClr val="dk1"/>
              </a:buClr>
              <a:buSzPts val="1540"/>
              <a:buNone/>
            </a:pPr>
            <a:r>
              <a:rPr lang="pt-BR" sz="1640"/>
              <a:t>Quais são as desvantagens do NTFS?</a:t>
            </a:r>
            <a:endParaRPr sz="1640"/>
          </a:p>
          <a:p>
            <a:pPr indent="-50800" lvl="0" marL="228600" rtl="0" algn="l">
              <a:lnSpc>
                <a:spcPct val="70000"/>
              </a:lnSpc>
              <a:spcBef>
                <a:spcPts val="0"/>
              </a:spcBef>
              <a:spcAft>
                <a:spcPts val="0"/>
              </a:spcAft>
              <a:buClr>
                <a:schemeClr val="dk1"/>
              </a:buClr>
              <a:buSzPts val="1540"/>
              <a:buNone/>
            </a:pPr>
            <a:r>
              <a:rPr lang="pt-BR" sz="1640"/>
              <a:t>Apesar de trazer recursos de segurança e ter a capacidade de operar com grandes arquivos e volumes, o NTFS também possui pontos negativos. Algumas das desvantagens desse sistema de arquivos inclui:</a:t>
            </a:r>
            <a:endParaRPr sz="1640"/>
          </a:p>
          <a:p>
            <a:pPr indent="-50800" lvl="0" marL="228600" rtl="0" algn="l">
              <a:lnSpc>
                <a:spcPct val="70000"/>
              </a:lnSpc>
              <a:spcBef>
                <a:spcPts val="0"/>
              </a:spcBef>
              <a:spcAft>
                <a:spcPts val="0"/>
              </a:spcAft>
              <a:buClr>
                <a:schemeClr val="dk1"/>
              </a:buClr>
              <a:buSzPts val="1540"/>
              <a:buNone/>
            </a:pPr>
            <a:r>
              <a:t/>
            </a:r>
            <a:endParaRPr sz="1640"/>
          </a:p>
          <a:p>
            <a:pPr indent="-50800" lvl="0" marL="228600" rtl="0" algn="l">
              <a:lnSpc>
                <a:spcPct val="70000"/>
              </a:lnSpc>
              <a:spcBef>
                <a:spcPts val="0"/>
              </a:spcBef>
              <a:spcAft>
                <a:spcPts val="0"/>
              </a:spcAft>
              <a:buClr>
                <a:schemeClr val="dk1"/>
              </a:buClr>
              <a:buSzPts val="1540"/>
              <a:buNone/>
            </a:pPr>
            <a:r>
              <a:rPr lang="pt-BR" sz="1640"/>
              <a:t>Não recomendado para volumes pequenos: a Microsoft não recomenda o uso do NTFS em volumes inferiores a 400 MB devido à quantidade de sobrecarga de espaço envolvida no sistema de arquivos;</a:t>
            </a:r>
            <a:endParaRPr sz="1640"/>
          </a:p>
          <a:p>
            <a:pPr indent="-50800" lvl="0" marL="228600" rtl="0" algn="l">
              <a:lnSpc>
                <a:spcPct val="70000"/>
              </a:lnSpc>
              <a:spcBef>
                <a:spcPts val="0"/>
              </a:spcBef>
              <a:spcAft>
                <a:spcPts val="0"/>
              </a:spcAft>
              <a:buClr>
                <a:schemeClr val="dk1"/>
              </a:buClr>
              <a:buSzPts val="1540"/>
              <a:buNone/>
            </a:pPr>
            <a:r>
              <a:rPr lang="pt-BR" sz="1640"/>
              <a:t>Consumo maior no disco: por ter uma estrutura mais complexa, o NTFS tende a usar mais espaço em disco ao armazenar metadados;</a:t>
            </a:r>
            <a:endParaRPr sz="1640"/>
          </a:p>
          <a:p>
            <a:pPr indent="-50800" lvl="0" marL="228600" rtl="0" algn="l">
              <a:lnSpc>
                <a:spcPct val="70000"/>
              </a:lnSpc>
              <a:spcBef>
                <a:spcPts val="0"/>
              </a:spcBef>
              <a:spcAft>
                <a:spcPts val="0"/>
              </a:spcAft>
              <a:buClr>
                <a:schemeClr val="dk1"/>
              </a:buClr>
              <a:buSzPts val="1540"/>
              <a:buNone/>
            </a:pPr>
            <a:r>
              <a:rPr lang="pt-BR" sz="1640"/>
              <a:t>Compatibilidade menos ampla: embora o NTFS seja suportado nativamente na maioria das distribuições Windows e Linux, depende de softwares de terceiros para fazer gravações em sistemas macOS</a:t>
            </a:r>
            <a:r>
              <a:rPr lang="pt-BR" sz="1440"/>
              <a:t>.</a:t>
            </a:r>
            <a:endParaRPr sz="14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34875" y="0"/>
            <a:ext cx="11394300" cy="1325700"/>
          </a:xfrm>
          <a:prstGeom prst="rect">
            <a:avLst/>
          </a:prstGeom>
        </p:spPr>
        <p:txBody>
          <a:bodyPr anchorCtr="0" anchor="ctr" bIns="45700" lIns="91425" spcFirstLastPara="1" rIns="91425" wrap="square" tIns="45700">
            <a:normAutofit/>
          </a:bodyPr>
          <a:lstStyle/>
          <a:p>
            <a:pPr indent="0" lvl="0" marL="0" rtl="0" algn="l">
              <a:lnSpc>
                <a:spcPct val="70000"/>
              </a:lnSpc>
              <a:spcBef>
                <a:spcPts val="1000"/>
              </a:spcBef>
              <a:spcAft>
                <a:spcPts val="0"/>
              </a:spcAft>
              <a:buClr>
                <a:schemeClr val="dk1"/>
              </a:buClr>
              <a:buSzPts val="688"/>
              <a:buFont typeface="Arial"/>
              <a:buNone/>
            </a:pPr>
            <a:r>
              <a:rPr lang="pt-BR" sz="3237">
                <a:highlight>
                  <a:srgbClr val="FFFFFF"/>
                </a:highlight>
                <a:latin typeface="Arial"/>
                <a:ea typeface="Arial"/>
                <a:cs typeface="Arial"/>
                <a:sym typeface="Arial"/>
              </a:rPr>
              <a:t>O que significa exFAT</a:t>
            </a:r>
            <a:r>
              <a:rPr lang="pt-BR" sz="2937">
                <a:highlight>
                  <a:srgbClr val="FFFFFF"/>
                </a:highlight>
                <a:latin typeface="Arial"/>
                <a:ea typeface="Arial"/>
                <a:cs typeface="Arial"/>
                <a:sym typeface="Arial"/>
              </a:rPr>
              <a:t>:</a:t>
            </a:r>
            <a:endParaRPr sz="6200"/>
          </a:p>
        </p:txBody>
      </p:sp>
      <p:sp>
        <p:nvSpPr>
          <p:cNvPr id="170" name="Google Shape;170;p27"/>
          <p:cNvSpPr txBox="1"/>
          <p:nvPr>
            <p:ph idx="1" type="body"/>
          </p:nvPr>
        </p:nvSpPr>
        <p:spPr>
          <a:xfrm>
            <a:off x="0" y="959400"/>
            <a:ext cx="10515600" cy="49392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O que significa exFAT?</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O exFAT é uma das versões do sistema de arquivos “File Allocation Table” (ou “Tabela de alocação de arquivos”, em tradução livre). Desenvolvido pela Microsoft, a estrutura foi introduzida em 2006 junto do Windows CE 6.0, e tinha o objetivo de ser uma versão melhorada do FAT32.</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O sistema de arquivos exFAT é suportado em diversas versões de Windows, Linux e macOS, e o sistema de arquivos tornou-se comum em dispositivos de armazenamento removíveis mais modernos (como SSDs externos e cartões SD) por conta de sua simplicidade, compatibilidade e suporte a arquivos e volumes grandes.</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Quais são as vantagens do exFAT?</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Tido como evolução do FAT32, o exFAT surgiu com algumas melhorias em relação ao seu “antecessor”. Alguns dos benefícios abrangem:</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Boa compatibilidade: o exFAT é suportado por mais distribuições de sistemas operacionais do que o NTFS;</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Suporte a arquivos e volumes grandes: diferentemente do FAT32, o exFAT pode armazenar arquivos maiores (de até 16 EB) e em volumes grandes (de até 256 TB);</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Confiabilidade: o exFAT usa um sistema de alocação de arquivos mais robusto, resultando em menos fragmentação e mais proteção contra corrupção de dados.</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Quais são as desvantagens do exFAT?</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O exFAT pode não ser a melhor opção de escolha, dependendo da finalidade e da unidade de armazenamento escolhida. As desvantagens do sistema de arquivos incluem:</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Falta de criptografia: assim como o FAT32, o exFAT não dispõe de criptografia nativa no nível de sistema de arquivos;</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Permissões limitadas: o exFAT não inclui recursos avançados de forma nativa como journaling ou permissões de segurança em nível de arquivo;</a:t>
            </a:r>
            <a:endParaRPr sz="1537">
              <a:highlight>
                <a:srgbClr val="FFFFFF"/>
              </a:highlight>
              <a:latin typeface="Arial"/>
              <a:ea typeface="Arial"/>
              <a:cs typeface="Arial"/>
              <a:sym typeface="Arial"/>
            </a:endParaRPr>
          </a:p>
          <a:p>
            <a:pPr indent="0" lvl="0" marL="0" rtl="0" algn="l">
              <a:lnSpc>
                <a:spcPct val="70000"/>
              </a:lnSpc>
              <a:spcBef>
                <a:spcPts val="1000"/>
              </a:spcBef>
              <a:spcAft>
                <a:spcPts val="0"/>
              </a:spcAft>
              <a:buSzPts val="688"/>
              <a:buNone/>
            </a:pPr>
            <a:r>
              <a:rPr lang="pt-BR" sz="1537">
                <a:highlight>
                  <a:srgbClr val="FFFFFF"/>
                </a:highlight>
                <a:latin typeface="Arial"/>
                <a:ea typeface="Arial"/>
                <a:cs typeface="Arial"/>
                <a:sym typeface="Arial"/>
              </a:rPr>
              <a:t>Voltado para dispositivos mais recentes: como é voltado para dispositivos de armazenamento como SSDs ou cartões de memória, o exFAT pode não ser suportado com ferramentas de disco ou dispositivos mais antigos.</a:t>
            </a:r>
            <a:endParaRPr sz="1537">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pt-BR"/>
              <a:t>o que é FAT:</a:t>
            </a:r>
            <a:endParaRPr/>
          </a:p>
        </p:txBody>
      </p:sp>
      <p:sp>
        <p:nvSpPr>
          <p:cNvPr id="176" name="Google Shape;176;p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pt-BR"/>
              <a:t>FAT significa File Allocation Table (Tabela de alocação de arquivos) e foi desenvolvido pela Microsoft em 1977. A família de sistemas de arquivos FAT inclui FAT12, FAT16, FAT32 e exFAT. O FAT ainda é um formato comum para pen drives e discos rígidos externos. O sistema mais antigo é o FAT12, que é usado para disquetes com até 16 megabytes. O FAT16 é usado principalmente para mídias de dados móveis com tamanho máximo de 4 gigabytes, mas, na maioria das vezes, apenas até 2 gigabytes. O FAT32 também é adequado para todo o armazenamento móvel com até 4 gigabytes. A abreviação exFAT significa Extended File Allocation Table (Tabela de alocação de arquivos estendida) e foi produzida em 2006 especialmente para memória flash. O tamanho máximo de arquivo para exFAT é de 512 terabytes.</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Referência</a:t>
            </a:r>
            <a:endParaRPr/>
          </a:p>
        </p:txBody>
      </p:sp>
      <p:sp>
        <p:nvSpPr>
          <p:cNvPr id="182" name="Google Shape;182;p29"/>
          <p:cNvSpPr txBox="1"/>
          <p:nvPr>
            <p:ph idx="1" type="body"/>
          </p:nvPr>
        </p:nvSpPr>
        <p:spPr>
          <a:xfrm>
            <a:off x="160400" y="15465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pt-BR"/>
              <a:t>(Tecmundo.) https://www.tecmundo.com.br/</a:t>
            </a:r>
            <a:endParaRPr/>
          </a:p>
          <a:p>
            <a:pPr indent="-50800" lvl="0" marL="228600" rtl="0" algn="l">
              <a:lnSpc>
                <a:spcPct val="90000"/>
              </a:lnSpc>
              <a:spcBef>
                <a:spcPts val="0"/>
              </a:spcBef>
              <a:spcAft>
                <a:spcPts val="0"/>
              </a:spcAft>
              <a:buClr>
                <a:schemeClr val="dk1"/>
              </a:buClr>
              <a:buSzPts val="2800"/>
              <a:buNone/>
            </a:pPr>
            <a:r>
              <a:rPr lang="pt-BR"/>
              <a:t>(Napoleon.) </a:t>
            </a:r>
            <a:r>
              <a:rPr lang="pt-BR"/>
              <a:t>https://napoleon.com.br/</a:t>
            </a:r>
            <a:endParaRPr/>
          </a:p>
          <a:p>
            <a:pPr indent="-50800" lvl="0" marL="228600" rtl="0" algn="l">
              <a:lnSpc>
                <a:spcPct val="90000"/>
              </a:lnSpc>
              <a:spcBef>
                <a:spcPts val="0"/>
              </a:spcBef>
              <a:spcAft>
                <a:spcPts val="0"/>
              </a:spcAft>
              <a:buClr>
                <a:schemeClr val="dk1"/>
              </a:buClr>
              <a:buSzPts val="2800"/>
              <a:buNone/>
            </a:pPr>
            <a:r>
              <a:rPr lang="pt-BR"/>
              <a:t>(Wikipedia.) https://www.wikipedia.org/</a:t>
            </a:r>
            <a:endParaRPr/>
          </a:p>
          <a:p>
            <a:pPr indent="-50800" lvl="0" marL="228600" rtl="0" algn="l">
              <a:lnSpc>
                <a:spcPct val="90000"/>
              </a:lnSpc>
              <a:spcBef>
                <a:spcPts val="0"/>
              </a:spcBef>
              <a:spcAft>
                <a:spcPts val="0"/>
              </a:spcAft>
              <a:buClr>
                <a:schemeClr val="dk1"/>
              </a:buClr>
              <a:buSzPts val="2800"/>
              <a:buNone/>
            </a:pPr>
            <a:r>
              <a:rPr lang="pt-BR"/>
              <a:t>(Dicio-Dicionário online) </a:t>
            </a:r>
            <a:r>
              <a:rPr lang="pt-BR" u="sng">
                <a:solidFill>
                  <a:schemeClr val="hlink"/>
                </a:solidFill>
                <a:hlinkClick r:id="rId3"/>
              </a:rPr>
              <a:t>https://www.dicio.com.br/</a:t>
            </a:r>
            <a:endParaRPr/>
          </a:p>
          <a:p>
            <a:pPr indent="-50800" lvl="0" marL="228600" rtl="0" algn="l">
              <a:lnSpc>
                <a:spcPct val="90000"/>
              </a:lnSpc>
              <a:spcBef>
                <a:spcPts val="0"/>
              </a:spcBef>
              <a:spcAft>
                <a:spcPts val="0"/>
              </a:spcAft>
              <a:buClr>
                <a:schemeClr val="dk1"/>
              </a:buClr>
              <a:buSzPts val="2800"/>
              <a:buNone/>
            </a:pPr>
            <a:r>
              <a:rPr lang="pt-BR"/>
              <a:t>(Langmeier Backup) </a:t>
            </a:r>
            <a:r>
              <a:rPr lang="pt-BR"/>
              <a:t>https://www.langmeier-software.com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4"/>
          <p:cNvPicPr preferRelativeResize="0"/>
          <p:nvPr/>
        </p:nvPicPr>
        <p:blipFill rotWithShape="1">
          <a:blip r:embed="rId3">
            <a:alphaModFix/>
          </a:blip>
          <a:srcRect b="0" l="0" r="0" t="0"/>
          <a:stretch/>
        </p:blipFill>
        <p:spPr>
          <a:xfrm>
            <a:off x="3238772" y="1952898"/>
            <a:ext cx="5505450" cy="4572000"/>
          </a:xfrm>
          <a:prstGeom prst="rect">
            <a:avLst/>
          </a:prstGeom>
          <a:noFill/>
          <a:ln>
            <a:noFill/>
          </a:ln>
        </p:spPr>
      </p:pic>
      <p:sp>
        <p:nvSpPr>
          <p:cNvPr id="91" name="Google Shape;9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pt-BR"/>
              <a:t>Processo de inicialização de sistema operacional</a:t>
            </a:r>
            <a:br>
              <a:rPr b="1" lang="pt-BR"/>
            </a:br>
            <a:r>
              <a:rPr lang="pt-BR"/>
              <a:t> – Parte 1 - Explicar cada processo de inicialização.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4183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BIOS:</a:t>
            </a:r>
            <a:endParaRPr/>
          </a:p>
        </p:txBody>
      </p:sp>
      <p:sp>
        <p:nvSpPr>
          <p:cNvPr id="97" name="Google Shape;97;p15"/>
          <p:cNvSpPr txBox="1"/>
          <p:nvPr>
            <p:ph idx="1" type="body"/>
          </p:nvPr>
        </p:nvSpPr>
        <p:spPr>
          <a:xfrm>
            <a:off x="313525" y="1330575"/>
            <a:ext cx="11178300" cy="5075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pt-BR" sz="1700">
                <a:solidFill>
                  <a:srgbClr val="262626"/>
                </a:solidFill>
                <a:highlight>
                  <a:srgbClr val="FFFFFF"/>
                </a:highlight>
                <a:latin typeface="Arial"/>
                <a:ea typeface="Arial"/>
                <a:cs typeface="Arial"/>
                <a:sym typeface="Arial"/>
              </a:rPr>
              <a:t>BIOS (Basic Input/Output System — Sistema Básico de Entrada/Saída em português), um sistema operacional pré-gravado no chipset que garante a tradução dos códigos de hardware para a tela — sua interface de configuração (Setup Utillity) é azul, sendo facilmente reconhecida (o que não quer dizer que seja facilmente entendida!) por muitos usuários. </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1700">
                <a:solidFill>
                  <a:srgbClr val="262626"/>
                </a:solidFill>
                <a:highlight>
                  <a:srgbClr val="FFFFFF"/>
                </a:highlight>
                <a:latin typeface="Arial"/>
                <a:ea typeface="Arial"/>
                <a:cs typeface="Arial"/>
                <a:sym typeface="Arial"/>
              </a:rPr>
              <a:t>   Imagine que o BIOS sempre será o primeiro a acordar e a trabalhar assim que você põe o PC para funcionar. É ele que passa as primeiras ordens para o processador, além de verificar quais itens estão instalados na máquina.</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1700">
                <a:solidFill>
                  <a:srgbClr val="262626"/>
                </a:solidFill>
                <a:highlight>
                  <a:srgbClr val="FFFFFF"/>
                </a:highlight>
                <a:latin typeface="Arial"/>
                <a:ea typeface="Arial"/>
                <a:cs typeface="Arial"/>
                <a:sym typeface="Arial"/>
              </a:rPr>
              <a:t>O BIOS também é responsável por carregar a memória RAM, placa de vídeo, teclado, cachê básico e, por fim, possibilitar a inicialização do sistema operacional. Acompanhe em ordem cronológica as etapas que ele percorre:</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1700">
                <a:solidFill>
                  <a:srgbClr val="262626"/>
                </a:solidFill>
                <a:highlight>
                  <a:srgbClr val="FFFFFF"/>
                </a:highlight>
                <a:latin typeface="Arial"/>
                <a:ea typeface="Arial"/>
                <a:cs typeface="Arial"/>
                <a:sym typeface="Arial"/>
              </a:rPr>
              <a:t>1.   Acessa a memória CMOS, um circuito integrado que grava informações referentes ao hardware. Nela, o BIOS estabelece reconhecimento e comunicação com peças como placas de vídeo e memória RAM.</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1700">
                <a:solidFill>
                  <a:srgbClr val="262626"/>
                </a:solidFill>
                <a:highlight>
                  <a:srgbClr val="FFFFFF"/>
                </a:highlight>
                <a:latin typeface="Arial"/>
                <a:ea typeface="Arial"/>
                <a:cs typeface="Arial"/>
                <a:sym typeface="Arial"/>
              </a:rPr>
              <a:t>2.   A segunda fase, conhecida como Power-on Self Test (POST) nada mais é do que um conjunto de teste que a BIOS realiza para saber se tudo está se inicializando da maneira correta. Quando alguns componentes essenciais estão faltando, alguns beeps ou mensagens na tela alertam o usuário.</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1700">
                <a:solidFill>
                  <a:srgbClr val="262626"/>
                </a:solidFill>
                <a:highlight>
                  <a:srgbClr val="FFFFFF"/>
                </a:highlight>
                <a:latin typeface="Arial"/>
                <a:ea typeface="Arial"/>
                <a:cs typeface="Arial"/>
                <a:sym typeface="Arial"/>
              </a:rPr>
              <a:t>3.   A etapa seguinte consiste na procura de alguma fonte para inicializar o sistema operacional. Tal fonte é configurável e pode ser um disco rígido (padrão), CD-ROM, pendrive, disquete, entre outros.</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1700">
                <a:solidFill>
                  <a:srgbClr val="262626"/>
                </a:solidFill>
                <a:highlight>
                  <a:srgbClr val="FFFFFF"/>
                </a:highlight>
                <a:latin typeface="Arial"/>
                <a:ea typeface="Arial"/>
                <a:cs typeface="Arial"/>
                <a:sym typeface="Arial"/>
              </a:rPr>
              <a:t>4.   Agora, o BIOS lê o setor zero (que contém apenas 512 bytes, denominado Master Boot Record) do HD. Essa área contém um código que alavanca a inicialização do sistema operacional. Outros dispositivos de boot (CDs, disquetes etc.) têm a capacidade de emular esse setor zero.</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1700">
                <a:solidFill>
                  <a:srgbClr val="262626"/>
                </a:solidFill>
                <a:highlight>
                  <a:srgbClr val="FFFFFF"/>
                </a:highlight>
                <a:latin typeface="Arial"/>
                <a:ea typeface="Arial"/>
                <a:cs typeface="Arial"/>
                <a:sym typeface="Arial"/>
              </a:rPr>
              <a:t>5.   No caso do Windows, o Master Boot Record (MBR) verifica qual partição do HD está ativa (configurada como Master) e inicializa o “setor um” dela — essa área tem um código com a simples missão de carregar o setor dois.</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sz="1700">
              <a:solidFill>
                <a:srgbClr val="262626"/>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sz="1700">
              <a:solidFill>
                <a:srgbClr val="262626"/>
              </a:solidFill>
              <a:highlight>
                <a:srgbClr val="FFFFFF"/>
              </a:highlight>
              <a:latin typeface="Arial"/>
              <a:ea typeface="Arial"/>
              <a:cs typeface="Arial"/>
              <a:sym typeface="Arial"/>
            </a:endParaRPr>
          </a:p>
        </p:txBody>
      </p:sp>
      <p:sp>
        <p:nvSpPr>
          <p:cNvPr id="98" name="Google Shape;98;p15"/>
          <p:cNvSpPr txBox="1"/>
          <p:nvPr/>
        </p:nvSpPr>
        <p:spPr>
          <a:xfrm>
            <a:off x="2377750" y="2329875"/>
            <a:ext cx="223500" cy="6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TESTE DE HARDWARE</a:t>
            </a:r>
            <a:endParaRPr/>
          </a:p>
        </p:txBody>
      </p:sp>
      <p:sp>
        <p:nvSpPr>
          <p:cNvPr id="104" name="Google Shape;104;p16"/>
          <p:cNvSpPr txBox="1"/>
          <p:nvPr>
            <p:ph idx="1" type="body"/>
          </p:nvPr>
        </p:nvSpPr>
        <p:spPr>
          <a:xfrm>
            <a:off x="838200" y="1493375"/>
            <a:ext cx="10515600" cy="4351200"/>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rPr lang="pt-BR" sz="2500">
                <a:solidFill>
                  <a:srgbClr val="474747"/>
                </a:solidFill>
                <a:highlight>
                  <a:srgbClr val="FFFFFF"/>
                </a:highlight>
                <a:latin typeface="Arial"/>
                <a:ea typeface="Arial"/>
                <a:cs typeface="Arial"/>
                <a:sym typeface="Arial"/>
              </a:rPr>
              <a:t>O diagnóstico de hardware é um processo utilizado para identificar e solucionar problemas relacionados aos componentes físicos de um computador ou dispositivo eletrônico. Essa análise é fundamental para garantir o bom funcionamento do equipamento e evitar falhas que possam comprometer o desempenho e a segurança dos dados armazenados.</a:t>
            </a:r>
            <a:endParaRPr sz="2500">
              <a:solidFill>
                <a:srgbClr val="474747"/>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t/>
            </a:r>
            <a:endParaRPr sz="2500">
              <a:solidFill>
                <a:srgbClr val="474747"/>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2500">
                <a:solidFill>
                  <a:srgbClr val="474747"/>
                </a:solidFill>
                <a:highlight>
                  <a:srgbClr val="FFFFFF"/>
                </a:highlight>
                <a:latin typeface="Arial"/>
                <a:ea typeface="Arial"/>
                <a:cs typeface="Arial"/>
                <a:sym typeface="Arial"/>
              </a:rPr>
              <a:t>Por que o diagnóstico de hardware é importante?</a:t>
            </a:r>
            <a:endParaRPr sz="2500">
              <a:solidFill>
                <a:srgbClr val="474747"/>
              </a:solidFill>
              <a:highlight>
                <a:srgbClr val="FFFFFF"/>
              </a:highlight>
              <a:latin typeface="Arial"/>
              <a:ea typeface="Arial"/>
              <a:cs typeface="Arial"/>
              <a:sym typeface="Arial"/>
            </a:endParaRPr>
          </a:p>
          <a:p>
            <a:pPr indent="-50800" lvl="0" marL="228600" rtl="0" algn="l">
              <a:lnSpc>
                <a:spcPct val="90000"/>
              </a:lnSpc>
              <a:spcBef>
                <a:spcPts val="0"/>
              </a:spcBef>
              <a:spcAft>
                <a:spcPts val="0"/>
              </a:spcAft>
              <a:buClr>
                <a:schemeClr val="dk1"/>
              </a:buClr>
              <a:buSzPts val="2800"/>
              <a:buNone/>
            </a:pPr>
            <a:r>
              <a:rPr lang="pt-BR" sz="2500">
                <a:solidFill>
                  <a:srgbClr val="474747"/>
                </a:solidFill>
                <a:highlight>
                  <a:srgbClr val="FFFFFF"/>
                </a:highlight>
                <a:latin typeface="Arial"/>
                <a:ea typeface="Arial"/>
                <a:cs typeface="Arial"/>
                <a:sym typeface="Arial"/>
              </a:rPr>
              <a:t>O diagnóstico de hardware é importante porque permite detectar problemas que podem afetar o desempenho do computador ou dispositivo eletrônico. Ao identificar falhas nos componentes físicos, é possível realizar reparos ou substituições necessárias, evitando danos maiores e garantindo a durabilidade do equipamento.</a:t>
            </a:r>
            <a:endParaRPr sz="1900">
              <a:solidFill>
                <a:srgbClr val="474747"/>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MASTER BOOT RECORD</a:t>
            </a:r>
            <a:endParaRPr/>
          </a:p>
        </p:txBody>
      </p:sp>
      <p:sp>
        <p:nvSpPr>
          <p:cNvPr id="110" name="Google Shape;11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pt-BR"/>
              <a:t>Um Master Boot Record ( MBR ), em português Registro Mestre de Inicialização, é um tipo especial de setor de inicialização no início de dispositivos de armazenamento em massa particionados de computadores, como discos fixos ou unidades removíveis destinados para uso em sistemas compatíveis com IBM PC e demais.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505925" y="214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BOOT LOADER:</a:t>
            </a:r>
            <a:endParaRPr/>
          </a:p>
        </p:txBody>
      </p:sp>
      <p:sp>
        <p:nvSpPr>
          <p:cNvPr id="116" name="Google Shape;116;p18"/>
          <p:cNvSpPr txBox="1"/>
          <p:nvPr>
            <p:ph idx="1" type="body"/>
          </p:nvPr>
        </p:nvSpPr>
        <p:spPr>
          <a:xfrm>
            <a:off x="157950" y="1347175"/>
            <a:ext cx="10515600" cy="4527300"/>
          </a:xfrm>
          <a:prstGeom prst="rect">
            <a:avLst/>
          </a:prstGeom>
          <a:noFill/>
          <a:ln>
            <a:noFill/>
          </a:ln>
        </p:spPr>
        <p:txBody>
          <a:bodyPr anchorCtr="0" anchor="t" bIns="45700" lIns="91425" spcFirstLastPara="1" rIns="91425" wrap="square" tIns="45700">
            <a:normAutofit fontScale="85000" lnSpcReduction="20000"/>
          </a:bodyPr>
          <a:lstStyle/>
          <a:p>
            <a:pPr indent="-50800" lvl="0" marL="228600" rtl="0" algn="l">
              <a:lnSpc>
                <a:spcPct val="90000"/>
              </a:lnSpc>
              <a:spcBef>
                <a:spcPts val="0"/>
              </a:spcBef>
              <a:spcAft>
                <a:spcPts val="0"/>
              </a:spcAft>
              <a:buClr>
                <a:schemeClr val="dk1"/>
              </a:buClr>
              <a:buSzPct val="115814"/>
              <a:buNone/>
            </a:pPr>
            <a:r>
              <a:rPr lang="pt-BR" sz="2417"/>
              <a:t>O Boot Loader, também conhecido como carregador de inicialização, é um programa de software que é executado quando um computador é ligado ou reiniciado. Ele é responsável por carregar o sistema operacional e outros programas essenciais para o funcionamento do computador. O Boot Loader é uma parte fundamental do processo de inicialização de um sistema e desempenha um papel crucial na configuração e no gerenciamento do sistema operacional.</a:t>
            </a:r>
            <a:endParaRPr sz="2417"/>
          </a:p>
          <a:p>
            <a:pPr indent="-50800" lvl="0" marL="228600" rtl="0" algn="l">
              <a:lnSpc>
                <a:spcPct val="90000"/>
              </a:lnSpc>
              <a:spcBef>
                <a:spcPts val="0"/>
              </a:spcBef>
              <a:spcAft>
                <a:spcPts val="0"/>
              </a:spcAft>
              <a:buClr>
                <a:schemeClr val="dk1"/>
              </a:buClr>
              <a:buSzPct val="115814"/>
              <a:buNone/>
            </a:pPr>
            <a:r>
              <a:t/>
            </a:r>
            <a:endParaRPr sz="2417"/>
          </a:p>
          <a:p>
            <a:pPr indent="-50800" lvl="0" marL="228600" rtl="0" algn="l">
              <a:lnSpc>
                <a:spcPct val="90000"/>
              </a:lnSpc>
              <a:spcBef>
                <a:spcPts val="0"/>
              </a:spcBef>
              <a:spcAft>
                <a:spcPts val="0"/>
              </a:spcAft>
              <a:buClr>
                <a:schemeClr val="dk1"/>
              </a:buClr>
              <a:buSzPct val="115814"/>
              <a:buNone/>
            </a:pPr>
            <a:r>
              <a:rPr lang="pt-BR" sz="2417"/>
              <a:t>Como funciona o Boot Loader?</a:t>
            </a:r>
            <a:endParaRPr sz="2417"/>
          </a:p>
          <a:p>
            <a:pPr indent="-50800" lvl="0" marL="228600" rtl="0" algn="l">
              <a:lnSpc>
                <a:spcPct val="90000"/>
              </a:lnSpc>
              <a:spcBef>
                <a:spcPts val="0"/>
              </a:spcBef>
              <a:spcAft>
                <a:spcPts val="0"/>
              </a:spcAft>
              <a:buClr>
                <a:schemeClr val="dk1"/>
              </a:buClr>
              <a:buSzPct val="115814"/>
              <a:buNone/>
            </a:pPr>
            <a:r>
              <a:rPr lang="pt-BR" sz="2417"/>
              <a:t>O Boot Loader é armazenado em uma área específica do disco rígido chamada de Master Boot Record (MBR) ou Registro Mestre de Inicialização. Quando o computador é ligado, o BIOS (Basic Input/Output System) é ativado e realiza uma série de verificações e testes para garantir que todos os componentes do hardware estejam funcionando corretamente. Em seguida, o BIOS procura pelo MBR no disco rígido e carrega o Boot Loader na memória do computador.</a:t>
            </a:r>
            <a:endParaRPr sz="2417"/>
          </a:p>
          <a:p>
            <a:pPr indent="-50800" lvl="0" marL="228600" rtl="0" algn="l">
              <a:lnSpc>
                <a:spcPct val="90000"/>
              </a:lnSpc>
              <a:spcBef>
                <a:spcPts val="0"/>
              </a:spcBef>
              <a:spcAft>
                <a:spcPts val="0"/>
              </a:spcAft>
              <a:buClr>
                <a:schemeClr val="dk1"/>
              </a:buClr>
              <a:buSzPct val="115814"/>
              <a:buNone/>
            </a:pPr>
            <a:r>
              <a:t/>
            </a:r>
            <a:endParaRPr sz="2417"/>
          </a:p>
          <a:p>
            <a:pPr indent="-50800" lvl="0" marL="228600" rtl="0" algn="l">
              <a:lnSpc>
                <a:spcPct val="90000"/>
              </a:lnSpc>
              <a:spcBef>
                <a:spcPts val="0"/>
              </a:spcBef>
              <a:spcAft>
                <a:spcPts val="0"/>
              </a:spcAft>
              <a:buClr>
                <a:schemeClr val="dk1"/>
              </a:buClr>
              <a:buSzPct val="115814"/>
              <a:buNone/>
            </a:pPr>
            <a:r>
              <a:rPr lang="pt-BR" sz="2417"/>
              <a:t>O Boot Loader, então, verifica a tabela de partições do disco rígido para identificar o sistema operacional instalado e sua localização. Com base nessas informações, o Boot Loader carrega o sistema operacional na memória e transfere o controle para ele. O sistema operacional, por sua vez, assume o controle do computador e continua o processo de inicialização.</a:t>
            </a:r>
            <a:endParaRPr sz="2417"/>
          </a:p>
          <a:p>
            <a:pPr indent="-50800" lvl="0" marL="228600" rtl="0" algn="l">
              <a:lnSpc>
                <a:spcPct val="90000"/>
              </a:lnSpc>
              <a:spcBef>
                <a:spcPts val="0"/>
              </a:spcBef>
              <a:spcAft>
                <a:spcPts val="0"/>
              </a:spcAft>
              <a:buClr>
                <a:schemeClr val="dk1"/>
              </a:buClr>
              <a:buSzPct val="115814"/>
              <a:buNone/>
            </a:pPr>
            <a:r>
              <a:t/>
            </a:r>
            <a:endParaRPr sz="2417"/>
          </a:p>
          <a:p>
            <a:pPr indent="-50800" lvl="0" marL="228600" rtl="0" algn="l">
              <a:lnSpc>
                <a:spcPct val="90000"/>
              </a:lnSpc>
              <a:spcBef>
                <a:spcPts val="0"/>
              </a:spcBef>
              <a:spcAft>
                <a:spcPts val="0"/>
              </a:spcAft>
              <a:buClr>
                <a:schemeClr val="dk1"/>
              </a:buClr>
              <a:buSzPct val="115814"/>
              <a:buNone/>
            </a:pPr>
            <a:r>
              <a:t/>
            </a:r>
            <a:endParaRPr sz="241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INICIALIZAÇÃO DO KERNEL</a:t>
            </a:r>
            <a:endParaRPr/>
          </a:p>
        </p:txBody>
      </p:sp>
      <p:sp>
        <p:nvSpPr>
          <p:cNvPr id="122" name="Google Shape;12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pt-BR"/>
              <a:t>A inicialização do sistema operacional começa quando o carregador de inicialização carrega o kernel na RAM. Nesse momento, o kernel assume o controle da CPU e começa a detectar e configurar os aspectos fundamentais do sistema operacional, como a configuração básica de hardware e o endereçamento de memória.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pt-BR"/>
              <a:t>LOGON:</a:t>
            </a:r>
            <a:endParaRPr/>
          </a:p>
        </p:txBody>
      </p:sp>
      <p:sp>
        <p:nvSpPr>
          <p:cNvPr id="128" name="Google Shape;12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pt-BR"/>
              <a:t>Logon​​ substantivo masculino Login ; processo de conexão ou de conexão a uma rede protegida, através da introdução de uma identificação e senha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pt-BR"/>
              <a:t>PESQUISAR SOBRE – PARTE 2:</a:t>
            </a:r>
            <a:br>
              <a:rPr lang="pt-BR"/>
            </a:br>
            <a:br>
              <a:rPr lang="pt-BR"/>
            </a:br>
            <a:endParaRPr/>
          </a:p>
        </p:txBody>
      </p:sp>
      <p:sp>
        <p:nvSpPr>
          <p:cNvPr id="134" name="Google Shape;134;p21"/>
          <p:cNvSpPr txBox="1"/>
          <p:nvPr>
            <p:ph idx="1" type="body"/>
          </p:nvPr>
        </p:nvSpPr>
        <p:spPr>
          <a:xfrm>
            <a:off x="838200" y="194525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pt-BR"/>
              <a:t>ARQUITETURA DE HARDWARE E SOFTWARE;</a:t>
            </a:r>
            <a:endParaRPr/>
          </a:p>
          <a:p>
            <a:pPr indent="0" lvl="0" marL="0" rtl="0" algn="l">
              <a:lnSpc>
                <a:spcPct val="90000"/>
              </a:lnSpc>
              <a:spcBef>
                <a:spcPts val="1000"/>
              </a:spcBef>
              <a:spcAft>
                <a:spcPts val="0"/>
              </a:spcAft>
              <a:buClr>
                <a:schemeClr val="dk1"/>
              </a:buClr>
              <a:buSzPts val="2800"/>
              <a:buNone/>
            </a:pPr>
            <a:r>
              <a:rPr lang="pt-BR"/>
              <a:t>- O QUE É ?</a:t>
            </a:r>
            <a:endParaRPr/>
          </a:p>
          <a:p>
            <a:pPr indent="0" lvl="0" marL="0" rtl="0" algn="l">
              <a:lnSpc>
                <a:spcPct val="90000"/>
              </a:lnSpc>
              <a:spcBef>
                <a:spcPts val="1000"/>
              </a:spcBef>
              <a:spcAft>
                <a:spcPts val="0"/>
              </a:spcAft>
              <a:buClr>
                <a:schemeClr val="dk1"/>
              </a:buClr>
              <a:buSzPts val="2800"/>
              <a:buNone/>
            </a:pPr>
            <a:r>
              <a:rPr lang="pt-BR"/>
              <a:t>- Diferenças entre 32 E 64 BITS.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pt-BR"/>
              <a:t>SISTEMAS DE ARQUIVOS:</a:t>
            </a:r>
            <a:endParaRPr/>
          </a:p>
          <a:p>
            <a:pPr indent="0" lvl="0" marL="0" rtl="0" algn="l">
              <a:lnSpc>
                <a:spcPct val="90000"/>
              </a:lnSpc>
              <a:spcBef>
                <a:spcPts val="1000"/>
              </a:spcBef>
              <a:spcAft>
                <a:spcPts val="0"/>
              </a:spcAft>
              <a:buClr>
                <a:schemeClr val="dk1"/>
              </a:buClr>
              <a:buSzPts val="2800"/>
              <a:buNone/>
            </a:pPr>
            <a:r>
              <a:rPr lang="pt-BR"/>
              <a:t>- O que é ?</a:t>
            </a:r>
            <a:endParaRPr/>
          </a:p>
          <a:p>
            <a:pPr indent="0" lvl="0" marL="0" rtl="0" algn="l">
              <a:lnSpc>
                <a:spcPct val="90000"/>
              </a:lnSpc>
              <a:spcBef>
                <a:spcPts val="1000"/>
              </a:spcBef>
              <a:spcAft>
                <a:spcPts val="0"/>
              </a:spcAft>
              <a:buClr>
                <a:schemeClr val="dk1"/>
              </a:buClr>
              <a:buSzPts val="2800"/>
              <a:buNone/>
            </a:pPr>
            <a:r>
              <a:rPr lang="pt-BR"/>
              <a:t>- De qual família, definições, vantagens e desvantagens.</a:t>
            </a:r>
            <a:endParaRPr/>
          </a:p>
          <a:p>
            <a:pPr indent="0" lvl="0" marL="0" rtl="0" algn="l">
              <a:lnSpc>
                <a:spcPct val="90000"/>
              </a:lnSpc>
              <a:spcBef>
                <a:spcPts val="1000"/>
              </a:spcBef>
              <a:spcAft>
                <a:spcPts val="0"/>
              </a:spcAft>
              <a:buClr>
                <a:schemeClr val="dk1"/>
              </a:buClr>
              <a:buSzPts val="2800"/>
              <a:buNone/>
            </a:pPr>
            <a:r>
              <a:rPr lang="pt-BR"/>
              <a:t>- FAT, FAT32, NTFS E EXFAT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