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7" r:id="rId4"/>
    <p:sldId id="25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7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4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70F101E-626B-4208-BE72-06F8918D8ADF}" type="slidenum">
              <a:rPr lang="pt-BR" sz="1400" b="0" strike="noStrike" spc="-1">
                <a:latin typeface="Times New Roman"/>
              </a:rPr>
              <a:pPr algn="r"/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8F22C8-4B5B-41CA-8F58-DC8ABB7AC4B0}" type="slidenum">
              <a:rPr lang="pt-BR" sz="1200" b="0" strike="noStrike" spc="-1">
                <a:solidFill>
                  <a:srgbClr val="000000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891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8566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244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040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90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031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76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630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38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204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057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/>
          <p:cNvPicPr/>
          <p:nvPr/>
        </p:nvPicPr>
        <p:blipFill>
          <a:blip r:embed="rId14"/>
          <a:srcRect t="87262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estilo do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966960" y="636336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4A87FCD-494A-4407-AABD-74FC24E8BC47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7"/>
          <p:cNvPicPr/>
          <p:nvPr/>
        </p:nvPicPr>
        <p:blipFill>
          <a:blip r:embed="rId14"/>
          <a:srcRect t="87262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966960" y="636336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4578577-DBF7-4F5E-89C6-610504B94F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7"/>
          <p:cNvPicPr/>
          <p:nvPr/>
        </p:nvPicPr>
        <p:blipFill>
          <a:blip r:embed="rId14"/>
          <a:srcRect t="87262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Calibri Light"/>
              </a:rPr>
              <a:t>Clique para editar estilo do título mestre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Imagem 3"/>
          <p:cNvPicPr/>
          <p:nvPr/>
        </p:nvPicPr>
        <p:blipFill>
          <a:blip r:embed="rId15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hrduraes@stefanini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m 41"/>
          <p:cNvPicPr/>
          <p:nvPr/>
        </p:nvPicPr>
        <p:blipFill>
          <a:blip r:embed="rId3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2135560" y="1935530"/>
            <a:ext cx="9518736" cy="385974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 algn="r">
              <a:lnSpc>
                <a:spcPct val="100000"/>
              </a:lnSpc>
            </a:pPr>
            <a:r>
              <a:rPr lang="pt-BR" sz="4000" b="1" spc="-1" dirty="0">
                <a:solidFill>
                  <a:srgbClr val="FFFFFF"/>
                </a:solidFill>
                <a:latin typeface="Calibri"/>
                <a:ea typeface="MS PGothic"/>
              </a:rPr>
              <a:t>Padrão </a:t>
            </a:r>
            <a:r>
              <a:rPr lang="pt-BR" sz="4000" b="1" spc="-1" dirty="0" err="1">
                <a:solidFill>
                  <a:srgbClr val="FFFFFF"/>
                </a:solidFill>
                <a:latin typeface="Calibri"/>
                <a:ea typeface="MS PGothic"/>
              </a:rPr>
              <a:t>Observer</a:t>
            </a:r>
            <a:endParaRPr lang="pt-BR" sz="4000" b="1" spc="-1" dirty="0">
              <a:solidFill>
                <a:srgbClr val="FFFFFF"/>
              </a:solidFill>
              <a:latin typeface="Calibri"/>
              <a:ea typeface="MS PGothic"/>
            </a:endParaRPr>
          </a:p>
          <a:p>
            <a:pPr algn="r">
              <a:lnSpc>
                <a:spcPct val="100000"/>
              </a:lnSpc>
            </a:pPr>
            <a:endParaRPr lang="pt-BR" sz="4000" b="1" strike="noStrike" spc="-1" dirty="0">
              <a:solidFill>
                <a:srgbClr val="FFFFFF"/>
              </a:solidFill>
              <a:latin typeface="Calibri"/>
              <a:ea typeface="MS PGothic"/>
            </a:endParaRPr>
          </a:p>
          <a:p>
            <a:pPr algn="r">
              <a:lnSpc>
                <a:spcPct val="100000"/>
              </a:lnSpc>
            </a:pPr>
            <a:r>
              <a:rPr lang="pt-BR" sz="4000" spc="-1" dirty="0">
                <a:solidFill>
                  <a:schemeClr val="accent3"/>
                </a:solidFill>
              </a:rPr>
              <a:t>Mantenha seus objetos atualizados quando algo importante ocorrer.</a:t>
            </a:r>
            <a:endParaRPr lang="pt-BR" sz="4000" b="0" strike="noStrike" spc="-1" dirty="0">
              <a:solidFill>
                <a:schemeClr val="accent3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pt-BR" sz="4000" b="0" strike="noStrike" spc="-1" dirty="0">
              <a:solidFill>
                <a:schemeClr val="bg1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400" b="0" strike="noStrike" spc="-1" dirty="0">
                <a:solidFill>
                  <a:schemeClr val="bg1"/>
                </a:solidFill>
                <a:latin typeface="Arial"/>
              </a:rPr>
              <a:t>Halisson R. M. Durães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9776160" y="5952600"/>
            <a:ext cx="153360" cy="212760"/>
          </a:xfrm>
          <a:custGeom>
            <a:avLst/>
            <a:gdLst/>
            <a:ahLst/>
            <a:cxn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961560" y="5902200"/>
            <a:ext cx="133920" cy="262080"/>
          </a:xfrm>
          <a:custGeom>
            <a:avLst/>
            <a:gdLst/>
            <a:ahLst/>
            <a:cxn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10130760" y="5952960"/>
            <a:ext cx="192960" cy="211680"/>
          </a:xfrm>
          <a:custGeom>
            <a:avLst/>
            <a:gdLst/>
            <a:ahLst/>
            <a:cxn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354320" y="5861160"/>
            <a:ext cx="141840" cy="299520"/>
          </a:xfrm>
          <a:custGeom>
            <a:avLst/>
            <a:gdLst/>
            <a:ahLst/>
            <a:cxn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10513800" y="5952600"/>
            <a:ext cx="186120" cy="212760"/>
          </a:xfrm>
          <a:custGeom>
            <a:avLst/>
            <a:gdLst/>
            <a:ahLst/>
            <a:cxn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10757520" y="5952960"/>
            <a:ext cx="193680" cy="207360"/>
          </a:xfrm>
          <a:custGeom>
            <a:avLst/>
            <a:gdLst/>
            <a:ahLst/>
            <a:cxn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11014560" y="5957280"/>
            <a:ext cx="62640" cy="20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11138400" y="5952960"/>
            <a:ext cx="194040" cy="207360"/>
          </a:xfrm>
          <a:custGeom>
            <a:avLst/>
            <a:gdLst/>
            <a:ahLst/>
            <a:cxn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11395800" y="5957280"/>
            <a:ext cx="62640" cy="20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10382400" y="6225480"/>
            <a:ext cx="37080" cy="59760"/>
          </a:xfrm>
          <a:custGeom>
            <a:avLst/>
            <a:gdLst/>
            <a:ahLst/>
            <a:cxn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10432800" y="6225480"/>
            <a:ext cx="43920" cy="6048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10488600" y="6225840"/>
            <a:ext cx="66240" cy="59400"/>
          </a:xfrm>
          <a:custGeom>
            <a:avLst/>
            <a:gdLst/>
            <a:ahLst/>
            <a:cxn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10568880" y="6225840"/>
            <a:ext cx="28080" cy="59400"/>
          </a:xfrm>
          <a:custGeom>
            <a:avLst/>
            <a:gdLst/>
            <a:ahLst/>
            <a:cxn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0613160" y="6225480"/>
            <a:ext cx="39600" cy="59760"/>
          </a:xfrm>
          <a:custGeom>
            <a:avLst/>
            <a:gdLst/>
            <a:ahLst/>
            <a:cxn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10667520" y="6225840"/>
            <a:ext cx="10440" cy="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10696680" y="6225840"/>
            <a:ext cx="43200" cy="5940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10755720" y="6225480"/>
            <a:ext cx="41400" cy="60480"/>
          </a:xfrm>
          <a:custGeom>
            <a:avLst/>
            <a:gdLst/>
            <a:ahLst/>
            <a:cxn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10837800" y="6225840"/>
            <a:ext cx="42840" cy="59400"/>
          </a:xfrm>
          <a:custGeom>
            <a:avLst/>
            <a:gdLst/>
            <a:ahLst/>
            <a:cxn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10890000" y="6225480"/>
            <a:ext cx="43920" cy="6048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10949760" y="6225840"/>
            <a:ext cx="39240" cy="60120"/>
          </a:xfrm>
          <a:custGeom>
            <a:avLst/>
            <a:gdLst/>
            <a:ahLst/>
            <a:cxn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11007000" y="6225480"/>
            <a:ext cx="39240" cy="59760"/>
          </a:xfrm>
          <a:custGeom>
            <a:avLst/>
            <a:gdLst/>
            <a:ahLst/>
            <a:cxn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11090160" y="6225480"/>
            <a:ext cx="39600" cy="60480"/>
          </a:xfrm>
          <a:custGeom>
            <a:avLst/>
            <a:gdLst/>
            <a:ahLst/>
            <a:cxn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11145240" y="6225840"/>
            <a:ext cx="38520" cy="60120"/>
          </a:xfrm>
          <a:custGeom>
            <a:avLst/>
            <a:gdLst/>
            <a:ahLst/>
            <a:cxn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11198520" y="6225480"/>
            <a:ext cx="33480" cy="60480"/>
          </a:xfrm>
          <a:custGeom>
            <a:avLst/>
            <a:gdLst/>
            <a:ahLst/>
            <a:cxn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6"/>
          <p:cNvSpPr/>
          <p:nvPr/>
        </p:nvSpPr>
        <p:spPr>
          <a:xfrm>
            <a:off x="11248560" y="6225840"/>
            <a:ext cx="10440" cy="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7"/>
          <p:cNvSpPr/>
          <p:nvPr/>
        </p:nvSpPr>
        <p:spPr>
          <a:xfrm>
            <a:off x="11277360" y="6225840"/>
            <a:ext cx="43200" cy="5940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8"/>
          <p:cNvSpPr/>
          <p:nvPr/>
        </p:nvSpPr>
        <p:spPr>
          <a:xfrm>
            <a:off x="11338560" y="6225840"/>
            <a:ext cx="28800" cy="59400"/>
          </a:xfrm>
          <a:custGeom>
            <a:avLst/>
            <a:gdLst/>
            <a:ahLst/>
            <a:cxn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9"/>
          <p:cNvSpPr/>
          <p:nvPr/>
        </p:nvSpPr>
        <p:spPr>
          <a:xfrm>
            <a:off x="11379960" y="6225480"/>
            <a:ext cx="32760" cy="6048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0"/>
          <p:cNvSpPr/>
          <p:nvPr/>
        </p:nvSpPr>
        <p:spPr>
          <a:xfrm>
            <a:off x="11425320" y="6225480"/>
            <a:ext cx="32760" cy="6048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1"/>
          <p:cNvSpPr/>
          <p:nvPr/>
        </p:nvSpPr>
        <p:spPr>
          <a:xfrm>
            <a:off x="9481320" y="5962680"/>
            <a:ext cx="92520" cy="89280"/>
          </a:xfrm>
          <a:custGeom>
            <a:avLst/>
            <a:gdLst/>
            <a:ahLst/>
            <a:cxn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2"/>
          <p:cNvSpPr/>
          <p:nvPr/>
        </p:nvSpPr>
        <p:spPr>
          <a:xfrm>
            <a:off x="9487080" y="6011280"/>
            <a:ext cx="222120" cy="233640"/>
          </a:xfrm>
          <a:custGeom>
            <a:avLst/>
            <a:gdLst/>
            <a:ahLst/>
            <a:cxn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3"/>
          <p:cNvSpPr/>
          <p:nvPr/>
        </p:nvSpPr>
        <p:spPr>
          <a:xfrm>
            <a:off x="9468000" y="5998320"/>
            <a:ext cx="104040" cy="160560"/>
          </a:xfrm>
          <a:custGeom>
            <a:avLst/>
            <a:gdLst/>
            <a:ahLst/>
            <a:cxn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4"/>
          <p:cNvSpPr/>
          <p:nvPr/>
        </p:nvSpPr>
        <p:spPr>
          <a:xfrm>
            <a:off x="9550080" y="6103080"/>
            <a:ext cx="171360" cy="181800"/>
          </a:xfrm>
          <a:custGeom>
            <a:avLst/>
            <a:gdLst/>
            <a:ahLst/>
            <a:cxn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5"/>
          <p:cNvSpPr/>
          <p:nvPr/>
        </p:nvSpPr>
        <p:spPr>
          <a:xfrm>
            <a:off x="9636120" y="6189120"/>
            <a:ext cx="93240" cy="92880"/>
          </a:xfrm>
          <a:custGeom>
            <a:avLst/>
            <a:gdLst/>
            <a:ahLst/>
            <a:cxn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10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Implementação Observador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32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9CB36-99AF-4BA5-8679-FDDB65C9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556792"/>
            <a:ext cx="85176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88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Exemplo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32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9CB36-99AF-4BA5-8679-FDDB65C9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484784"/>
            <a:ext cx="8784976" cy="46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05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JDK</a:t>
            </a:r>
            <a:endParaRPr lang="pt-BR" sz="50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 err="1">
                <a:solidFill>
                  <a:srgbClr val="000000"/>
                </a:solidFill>
                <a:latin typeface="Calibri"/>
                <a:ea typeface="Noto Sans CJK SC Regular"/>
              </a:rPr>
              <a:t>java.util.Observer</a:t>
            </a:r>
            <a:r>
              <a:rPr lang="pt-BR" sz="3200" b="1" spc="-1" dirty="0">
                <a:solidFill>
                  <a:srgbClr val="000000"/>
                </a:solidFill>
                <a:latin typeface="Calibri"/>
                <a:ea typeface="Noto Sans CJK SC Regular"/>
              </a:rPr>
              <a:t> (Interface)</a:t>
            </a:r>
            <a:endParaRPr lang="pt-BR" sz="3200" b="1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 err="1">
                <a:solidFill>
                  <a:srgbClr val="000000"/>
                </a:solidFill>
                <a:latin typeface="Calibri"/>
                <a:ea typeface="Noto Sans CJK SC Regular"/>
              </a:rPr>
              <a:t>java.util.Observable</a:t>
            </a:r>
            <a:r>
              <a:rPr lang="pt-BR" sz="3200" b="1" spc="-1" dirty="0">
                <a:solidFill>
                  <a:srgbClr val="000000"/>
                </a:solidFill>
                <a:latin typeface="Calibri"/>
                <a:ea typeface="Noto Sans CJK SC Regular"/>
              </a:rPr>
              <a:t> (Classe)</a:t>
            </a:r>
            <a:endParaRPr lang="pt-BR" sz="3200" b="1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endParaRPr lang="pt-BR" sz="3200" b="1" spc="-1" dirty="0">
              <a:solidFill>
                <a:srgbClr val="000000"/>
              </a:solidFill>
              <a:latin typeface="Calibri"/>
              <a:ea typeface="Noto Sans CJK SC Regular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t-BR" sz="3200" b="1" spc="-1" dirty="0">
                <a:solidFill>
                  <a:srgbClr val="0070C0"/>
                </a:solidFill>
                <a:latin typeface="Arial"/>
              </a:rPr>
              <a:t>Outros exemplos:</a:t>
            </a:r>
            <a:endParaRPr lang="pt-BR" sz="3200" b="1" strike="noStrike" spc="-1" dirty="0">
              <a:solidFill>
                <a:srgbClr val="0070C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solidFill>
                  <a:srgbClr val="000000"/>
                </a:solidFill>
                <a:latin typeface="Calibri" panose="020F0502020204030204" pitchFamily="34" charset="0"/>
                <a:ea typeface="Noto Sans CJK SC Regular"/>
              </a:rPr>
              <a:t>API Swing (</a:t>
            </a:r>
            <a:r>
              <a:rPr lang="pt-BR" sz="3200" b="1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CJK SC Regular"/>
              </a:rPr>
              <a:t>Listerners</a:t>
            </a:r>
            <a:r>
              <a:rPr lang="pt-BR" sz="3200" b="1" spc="-1" dirty="0">
                <a:solidFill>
                  <a:srgbClr val="000000"/>
                </a:solidFill>
                <a:latin typeface="Calibri" panose="020F0502020204030204" pitchFamily="34" charset="0"/>
                <a:ea typeface="Noto Sans CJK SC Regular"/>
              </a:rPr>
              <a:t>);</a:t>
            </a: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latin typeface="Calibri" panose="020F0502020204030204" pitchFamily="34" charset="0"/>
              </a:rPr>
              <a:t>API de eventos CDI (@Observes);</a:t>
            </a:r>
            <a:endParaRPr lang="pt-BR" sz="3200" b="1" strike="noStrike" spc="-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94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13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 dirty="0">
                <a:solidFill>
                  <a:srgbClr val="0070C0"/>
                </a:solidFill>
                <a:latin typeface="Tahoma"/>
                <a:ea typeface="MS PGothic"/>
              </a:rPr>
              <a:t>Obrigado!</a:t>
            </a:r>
            <a:endParaRPr lang="pt-BR" sz="50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  <a:buSzPct val="45000"/>
            </a:pPr>
            <a:r>
              <a:rPr lang="pt-BR" sz="3200" b="1" spc="-1" dirty="0">
                <a:solidFill>
                  <a:srgbClr val="BBD22A"/>
                </a:solidFill>
                <a:latin typeface="Tahoma"/>
                <a:ea typeface="ヒラギノ角ゴ Pro W3"/>
              </a:rPr>
              <a:t>Halisson R. M. Durães </a:t>
            </a:r>
            <a:endParaRPr lang="pt-BR" sz="3200" b="1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t-BR" sz="3200" b="1" spc="-1" dirty="0">
                <a:solidFill>
                  <a:srgbClr val="BBD22A"/>
                </a:solidFill>
                <a:latin typeface="Tahoma"/>
                <a:ea typeface="ヒラギノ角ゴ Pro W3"/>
                <a:hlinkClick r:id="rId3"/>
              </a:rPr>
              <a:t>hrduraes@stefanini.com</a:t>
            </a:r>
            <a:endParaRPr lang="pt-BR" sz="3200" b="1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endParaRPr lang="pt-BR" sz="3200" b="1" spc="-1" dirty="0">
              <a:solidFill>
                <a:srgbClr val="000000"/>
              </a:solidFill>
              <a:latin typeface="Calibri"/>
              <a:ea typeface="Noto Sans CJK SC Regular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t-BR" sz="3200" b="1" spc="-1" dirty="0">
                <a:solidFill>
                  <a:srgbClr val="0070C0"/>
                </a:solidFill>
                <a:latin typeface="Calibri" panose="020F0502020204030204" pitchFamily="34" charset="0"/>
              </a:rPr>
              <a:t>Bibliografia:</a:t>
            </a:r>
            <a:endParaRPr lang="pt-BR" sz="3200" b="1" strike="noStrike" spc="-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t-BR" sz="3200" spc="-1" dirty="0">
                <a:latin typeface="Calibri" panose="020F0502020204030204" pitchFamily="34" charset="0"/>
              </a:rPr>
              <a:t>Eric Freeman, Elisabeth Robson, Bert Bates, Kathy </a:t>
            </a:r>
            <a:r>
              <a:rPr lang="pt-BR" sz="3200" spc="-1" dirty="0" err="1">
                <a:latin typeface="Calibri" panose="020F0502020204030204" pitchFamily="34" charset="0"/>
              </a:rPr>
              <a:t>Sierra</a:t>
            </a:r>
            <a:r>
              <a:rPr lang="pt-BR" sz="3200" spc="-1" dirty="0">
                <a:latin typeface="Calibri" panose="020F0502020204030204" pitchFamily="34" charset="0"/>
              </a:rPr>
              <a:t>.</a:t>
            </a:r>
            <a:endParaRPr lang="pt-BR" sz="3200" b="1" spc="-1" dirty="0">
              <a:solidFill>
                <a:srgbClr val="000000"/>
              </a:solidFill>
              <a:latin typeface="Calibri" panose="020F0502020204030204" pitchFamily="34" charset="0"/>
              <a:ea typeface="Noto Sans CJK SC Regular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t-BR" sz="3200" spc="-1" dirty="0">
                <a:latin typeface="Calibri" panose="020F0502020204030204" pitchFamily="34" charset="0"/>
              </a:rPr>
              <a:t>Use a cabeça Padrões de Projetos.</a:t>
            </a:r>
            <a:endParaRPr lang="pt-BR" sz="3200" b="1" strike="noStrike" spc="-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706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m 41"/>
          <p:cNvPicPr/>
          <p:nvPr/>
        </p:nvPicPr>
        <p:blipFill>
          <a:blip r:embed="rId2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5095440" y="3234960"/>
            <a:ext cx="223560" cy="310320"/>
          </a:xfrm>
          <a:custGeom>
            <a:avLst/>
            <a:gdLst/>
            <a:ahLst/>
            <a:cxn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5365800" y="3161520"/>
            <a:ext cx="195480" cy="382680"/>
          </a:xfrm>
          <a:custGeom>
            <a:avLst/>
            <a:gdLst/>
            <a:ahLst/>
            <a:cxn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5612760" y="3235320"/>
            <a:ext cx="281520" cy="308880"/>
          </a:xfrm>
          <a:custGeom>
            <a:avLst/>
            <a:gdLst/>
            <a:ahLst/>
            <a:cxn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4"/>
          <p:cNvSpPr/>
          <p:nvPr/>
        </p:nvSpPr>
        <p:spPr>
          <a:xfrm>
            <a:off x="5938560" y="3101400"/>
            <a:ext cx="207000" cy="436680"/>
          </a:xfrm>
          <a:custGeom>
            <a:avLst/>
            <a:gdLst/>
            <a:ahLst/>
            <a:cxn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5"/>
          <p:cNvSpPr/>
          <p:nvPr/>
        </p:nvSpPr>
        <p:spPr>
          <a:xfrm>
            <a:off x="6171480" y="3234960"/>
            <a:ext cx="271440" cy="310320"/>
          </a:xfrm>
          <a:custGeom>
            <a:avLst/>
            <a:gdLst/>
            <a:ahLst/>
            <a:cxn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6"/>
          <p:cNvSpPr/>
          <p:nvPr/>
        </p:nvSpPr>
        <p:spPr>
          <a:xfrm>
            <a:off x="6526800" y="3235320"/>
            <a:ext cx="282960" cy="302760"/>
          </a:xfrm>
          <a:custGeom>
            <a:avLst/>
            <a:gdLst/>
            <a:ahLst/>
            <a:cxn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7"/>
          <p:cNvSpPr/>
          <p:nvPr/>
        </p:nvSpPr>
        <p:spPr>
          <a:xfrm>
            <a:off x="6901560" y="3241800"/>
            <a:ext cx="91440" cy="29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8"/>
          <p:cNvSpPr/>
          <p:nvPr/>
        </p:nvSpPr>
        <p:spPr>
          <a:xfrm>
            <a:off x="7082280" y="3235320"/>
            <a:ext cx="283320" cy="302760"/>
          </a:xfrm>
          <a:custGeom>
            <a:avLst/>
            <a:gdLst/>
            <a:ahLst/>
            <a:cxn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9"/>
          <p:cNvSpPr/>
          <p:nvPr/>
        </p:nvSpPr>
        <p:spPr>
          <a:xfrm>
            <a:off x="7457400" y="3241800"/>
            <a:ext cx="91440" cy="29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0"/>
          <p:cNvSpPr/>
          <p:nvPr/>
        </p:nvSpPr>
        <p:spPr>
          <a:xfrm>
            <a:off x="5979600" y="3633120"/>
            <a:ext cx="54360" cy="87480"/>
          </a:xfrm>
          <a:custGeom>
            <a:avLst/>
            <a:gdLst/>
            <a:ahLst/>
            <a:cxn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1"/>
          <p:cNvSpPr/>
          <p:nvPr/>
        </p:nvSpPr>
        <p:spPr>
          <a:xfrm>
            <a:off x="6053040" y="3633120"/>
            <a:ext cx="64080" cy="8856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2"/>
          <p:cNvSpPr/>
          <p:nvPr/>
        </p:nvSpPr>
        <p:spPr>
          <a:xfrm>
            <a:off x="6134400" y="3633480"/>
            <a:ext cx="96840" cy="87120"/>
          </a:xfrm>
          <a:custGeom>
            <a:avLst/>
            <a:gdLst/>
            <a:ahLst/>
            <a:cxn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3"/>
          <p:cNvSpPr/>
          <p:nvPr/>
        </p:nvSpPr>
        <p:spPr>
          <a:xfrm>
            <a:off x="6251760" y="3633480"/>
            <a:ext cx="41040" cy="87120"/>
          </a:xfrm>
          <a:custGeom>
            <a:avLst/>
            <a:gdLst/>
            <a:ahLst/>
            <a:cxn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4"/>
          <p:cNvSpPr/>
          <p:nvPr/>
        </p:nvSpPr>
        <p:spPr>
          <a:xfrm>
            <a:off x="6316200" y="3633120"/>
            <a:ext cx="57600" cy="87480"/>
          </a:xfrm>
          <a:custGeom>
            <a:avLst/>
            <a:gdLst/>
            <a:ahLst/>
            <a:cxn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5"/>
          <p:cNvSpPr/>
          <p:nvPr/>
        </p:nvSpPr>
        <p:spPr>
          <a:xfrm>
            <a:off x="6395400" y="3633480"/>
            <a:ext cx="15480" cy="8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6"/>
          <p:cNvSpPr/>
          <p:nvPr/>
        </p:nvSpPr>
        <p:spPr>
          <a:xfrm>
            <a:off x="6437880" y="3633480"/>
            <a:ext cx="63000" cy="8712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7"/>
          <p:cNvSpPr/>
          <p:nvPr/>
        </p:nvSpPr>
        <p:spPr>
          <a:xfrm>
            <a:off x="6523920" y="3633120"/>
            <a:ext cx="60480" cy="88560"/>
          </a:xfrm>
          <a:custGeom>
            <a:avLst/>
            <a:gdLst/>
            <a:ahLst/>
            <a:cxn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8"/>
          <p:cNvSpPr/>
          <p:nvPr/>
        </p:nvSpPr>
        <p:spPr>
          <a:xfrm>
            <a:off x="6643800" y="3633480"/>
            <a:ext cx="62640" cy="87120"/>
          </a:xfrm>
          <a:custGeom>
            <a:avLst/>
            <a:gdLst/>
            <a:ahLst/>
            <a:cxn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9"/>
          <p:cNvSpPr/>
          <p:nvPr/>
        </p:nvSpPr>
        <p:spPr>
          <a:xfrm>
            <a:off x="6719760" y="3633120"/>
            <a:ext cx="64080" cy="8856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0"/>
          <p:cNvSpPr/>
          <p:nvPr/>
        </p:nvSpPr>
        <p:spPr>
          <a:xfrm>
            <a:off x="6807240" y="3633480"/>
            <a:ext cx="57240" cy="88200"/>
          </a:xfrm>
          <a:custGeom>
            <a:avLst/>
            <a:gdLst/>
            <a:ahLst/>
            <a:cxn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1"/>
          <p:cNvSpPr/>
          <p:nvPr/>
        </p:nvSpPr>
        <p:spPr>
          <a:xfrm>
            <a:off x="6890760" y="3633120"/>
            <a:ext cx="57240" cy="87480"/>
          </a:xfrm>
          <a:custGeom>
            <a:avLst/>
            <a:gdLst/>
            <a:ahLst/>
            <a:cxn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2"/>
          <p:cNvSpPr/>
          <p:nvPr/>
        </p:nvSpPr>
        <p:spPr>
          <a:xfrm>
            <a:off x="7011720" y="3633120"/>
            <a:ext cx="57600" cy="88560"/>
          </a:xfrm>
          <a:custGeom>
            <a:avLst/>
            <a:gdLst/>
            <a:ahLst/>
            <a:cxn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3"/>
          <p:cNvSpPr/>
          <p:nvPr/>
        </p:nvSpPr>
        <p:spPr>
          <a:xfrm>
            <a:off x="7092000" y="3633480"/>
            <a:ext cx="56520" cy="88200"/>
          </a:xfrm>
          <a:custGeom>
            <a:avLst/>
            <a:gdLst/>
            <a:ahLst/>
            <a:cxn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4"/>
          <p:cNvSpPr/>
          <p:nvPr/>
        </p:nvSpPr>
        <p:spPr>
          <a:xfrm>
            <a:off x="7170120" y="3633120"/>
            <a:ext cx="48960" cy="88560"/>
          </a:xfrm>
          <a:custGeom>
            <a:avLst/>
            <a:gdLst/>
            <a:ahLst/>
            <a:cxn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5"/>
          <p:cNvSpPr/>
          <p:nvPr/>
        </p:nvSpPr>
        <p:spPr>
          <a:xfrm>
            <a:off x="7242840" y="3633480"/>
            <a:ext cx="15480" cy="8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6"/>
          <p:cNvSpPr/>
          <p:nvPr/>
        </p:nvSpPr>
        <p:spPr>
          <a:xfrm>
            <a:off x="7284960" y="3633480"/>
            <a:ext cx="63000" cy="8712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7"/>
          <p:cNvSpPr/>
          <p:nvPr/>
        </p:nvSpPr>
        <p:spPr>
          <a:xfrm>
            <a:off x="7373880" y="3633480"/>
            <a:ext cx="42120" cy="87120"/>
          </a:xfrm>
          <a:custGeom>
            <a:avLst/>
            <a:gdLst/>
            <a:ahLst/>
            <a:cxn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8"/>
          <p:cNvSpPr/>
          <p:nvPr/>
        </p:nvSpPr>
        <p:spPr>
          <a:xfrm>
            <a:off x="7434720" y="3633120"/>
            <a:ext cx="47880" cy="8856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9"/>
          <p:cNvSpPr/>
          <p:nvPr/>
        </p:nvSpPr>
        <p:spPr>
          <a:xfrm>
            <a:off x="7500960" y="3633120"/>
            <a:ext cx="47880" cy="8856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0"/>
          <p:cNvSpPr/>
          <p:nvPr/>
        </p:nvSpPr>
        <p:spPr>
          <a:xfrm>
            <a:off x="4665240" y="3249720"/>
            <a:ext cx="135360" cy="130320"/>
          </a:xfrm>
          <a:custGeom>
            <a:avLst/>
            <a:gdLst/>
            <a:ahLst/>
            <a:cxn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31"/>
          <p:cNvSpPr/>
          <p:nvPr/>
        </p:nvSpPr>
        <p:spPr>
          <a:xfrm>
            <a:off x="4673880" y="3320640"/>
            <a:ext cx="324000" cy="340920"/>
          </a:xfrm>
          <a:custGeom>
            <a:avLst/>
            <a:gdLst/>
            <a:ahLst/>
            <a:cxn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2"/>
          <p:cNvSpPr/>
          <p:nvPr/>
        </p:nvSpPr>
        <p:spPr>
          <a:xfrm>
            <a:off x="4645440" y="3301560"/>
            <a:ext cx="151920" cy="234360"/>
          </a:xfrm>
          <a:custGeom>
            <a:avLst/>
            <a:gdLst/>
            <a:ahLst/>
            <a:cxn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3"/>
          <p:cNvSpPr/>
          <p:nvPr/>
        </p:nvSpPr>
        <p:spPr>
          <a:xfrm>
            <a:off x="4765320" y="3454560"/>
            <a:ext cx="250200" cy="265320"/>
          </a:xfrm>
          <a:custGeom>
            <a:avLst/>
            <a:gdLst/>
            <a:ahLst/>
            <a:cxn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34"/>
          <p:cNvSpPr/>
          <p:nvPr/>
        </p:nvSpPr>
        <p:spPr>
          <a:xfrm>
            <a:off x="4890600" y="3579840"/>
            <a:ext cx="136440" cy="135720"/>
          </a:xfrm>
          <a:custGeom>
            <a:avLst/>
            <a:gdLst/>
            <a:ahLst/>
            <a:cxn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Assinatura de jornais e revistas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09522" y="221455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solidFill>
                  <a:srgbClr val="000000"/>
                </a:solidFill>
                <a:latin typeface="Calibri"/>
                <a:ea typeface="Noto Sans CJK SC Regular"/>
              </a:rPr>
              <a:t>A editora publica jornais (Sujeito);</a:t>
            </a:r>
            <a:endParaRPr lang="pt-BR" sz="3200" b="1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solidFill>
                  <a:srgbClr val="000000"/>
                </a:solidFill>
                <a:latin typeface="Calibri"/>
                <a:ea typeface="Noto Sans CJK SC Regular"/>
              </a:rPr>
              <a:t>As pessoas assinam e cancelam a todo momento (Observadores);</a:t>
            </a:r>
            <a:endParaRPr lang="pt-BR" sz="3200" b="1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solidFill>
                  <a:srgbClr val="000000"/>
                </a:solidFill>
                <a:latin typeface="Calibri"/>
                <a:ea typeface="Noto Sans CJK SC Regular"/>
              </a:rPr>
              <a:t>Enquanto a pessoa é um assinante, fica recebendo os jornais;</a:t>
            </a:r>
            <a:endParaRPr lang="pt-BR" sz="32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Definição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09522" y="2214554"/>
            <a:ext cx="10207642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t-BR" sz="3200" b="1" spc="-1" dirty="0">
                <a:latin typeface="Calibri" panose="020F0502020204030204" pitchFamily="34" charset="0"/>
              </a:rPr>
              <a:t>O padrão </a:t>
            </a:r>
            <a:r>
              <a:rPr lang="pt-BR" sz="3200" b="1" spc="-1" dirty="0" err="1">
                <a:latin typeface="Calibri" panose="020F0502020204030204" pitchFamily="34" charset="0"/>
              </a:rPr>
              <a:t>Observer</a:t>
            </a:r>
            <a:r>
              <a:rPr lang="pt-BR" sz="3200" b="1" spc="-1" dirty="0">
                <a:latin typeface="Calibri" panose="020F0502020204030204" pitchFamily="34" charset="0"/>
              </a:rPr>
              <a:t> define a dependência um-para-muitos entre objetos para que quando um objeto mude de estado todos os seus dependentes sejam avisados e atualizados automaticamente.</a:t>
            </a:r>
            <a:endParaRPr lang="pt-BR" sz="3200" b="1" strike="noStrike" spc="-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3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Características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solidFill>
                  <a:srgbClr val="000000"/>
                </a:solidFill>
                <a:latin typeface="Calibri"/>
                <a:ea typeface="Noto Sans CJK SC Regular"/>
              </a:rPr>
              <a:t>Design onde os sujeitos e observadores estão levemente ligados;</a:t>
            </a:r>
            <a:endParaRPr lang="pt-BR" sz="3200" b="1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solidFill>
                  <a:srgbClr val="000000"/>
                </a:solidFill>
                <a:latin typeface="Calibri"/>
                <a:ea typeface="Noto Sans CJK SC Regular"/>
              </a:rPr>
              <a:t>Interface </a:t>
            </a:r>
            <a:r>
              <a:rPr lang="pt-BR" sz="3200" b="1" spc="-1" dirty="0" err="1">
                <a:solidFill>
                  <a:srgbClr val="000000"/>
                </a:solidFill>
                <a:latin typeface="Calibri"/>
                <a:ea typeface="Noto Sans CJK SC Regular"/>
              </a:rPr>
              <a:t>Observer</a:t>
            </a:r>
            <a:r>
              <a:rPr lang="pt-BR" sz="3200" b="1" spc="-1" dirty="0">
                <a:solidFill>
                  <a:srgbClr val="000000"/>
                </a:solidFill>
                <a:latin typeface="Calibri"/>
                <a:ea typeface="Noto Sans CJK SC Regular"/>
              </a:rPr>
              <a:t>;</a:t>
            </a:r>
            <a:endParaRPr lang="pt-BR" sz="3200" b="1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solidFill>
                  <a:srgbClr val="000000"/>
                </a:solidFill>
                <a:latin typeface="Calibri" panose="020F0502020204030204" pitchFamily="34" charset="0"/>
                <a:ea typeface="Noto Sans CJK SC Regular"/>
              </a:rPr>
              <a:t>Permite adicionar/remover observadores a qualquer momento;</a:t>
            </a:r>
            <a:endParaRPr lang="pt-BR" sz="3200" b="1" strike="noStrike" spc="-1" dirty="0">
              <a:latin typeface="Calibri" panose="020F0502020204030204" pitchFamily="34" charset="0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solidFill>
                  <a:srgbClr val="000000"/>
                </a:solidFill>
                <a:latin typeface="Calibri" panose="020F0502020204030204" pitchFamily="34" charset="0"/>
                <a:ea typeface="Noto Sans CJK SC Regular"/>
              </a:rPr>
              <a:t>Reutilização de sujeitos e observadores;</a:t>
            </a: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3200" b="1" spc="-1" dirty="0">
                <a:latin typeface="Calibri" panose="020F0502020204030204" pitchFamily="34" charset="0"/>
              </a:rPr>
              <a:t>Alterações não irão afetar sujeitos ou observadores (Interface);</a:t>
            </a:r>
            <a:endParaRPr lang="pt-BR" sz="3200" b="1" strike="noStrike" spc="-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50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Exemplo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32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9CB36-99AF-4BA5-8679-FDDB65C9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514146"/>
            <a:ext cx="9153128" cy="45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05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Classe Argumentos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32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9CB36-99AF-4BA5-8679-FDDB65C9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7" y="1556792"/>
            <a:ext cx="760979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4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Interface Sujeito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32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9CB36-99AF-4BA5-8679-FDDB65C9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8" y="1412776"/>
            <a:ext cx="7116992" cy="46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652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Interface Observador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32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9CB36-99AF-4BA5-8679-FDDB65C9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8" y="1628800"/>
            <a:ext cx="787200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07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Implementação Sujeito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8084" y="1844824"/>
            <a:ext cx="102790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32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9CB36-99AF-4BA5-8679-FDDB65C9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8" y="1556792"/>
            <a:ext cx="927997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44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7552</TotalTime>
  <Words>222</Words>
  <Application>Microsoft Office PowerPoint</Application>
  <PresentationFormat>Widescreen</PresentationFormat>
  <Paragraphs>63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8" baseType="lpstr">
      <vt:lpstr>MS PGothic</vt:lpstr>
      <vt:lpstr>Arial</vt:lpstr>
      <vt:lpstr>Calibri</vt:lpstr>
      <vt:lpstr>Calibri Light</vt:lpstr>
      <vt:lpstr>DejaVu Sans</vt:lpstr>
      <vt:lpstr>Noto Sans CJK SC Regular</vt:lpstr>
      <vt:lpstr>Symbol</vt:lpstr>
      <vt:lpstr>Tahoma</vt:lpstr>
      <vt:lpstr>Times New Roman</vt:lpstr>
      <vt:lpstr>Wingdings</vt:lpstr>
      <vt:lpstr>ヒラギノ角ゴ Pro W3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Emilio Coelho Cunha</dc:creator>
  <dc:description/>
  <cp:lastModifiedBy>Halisson Rodrigo Martins Durães (Stefanini)</cp:lastModifiedBy>
  <cp:revision>315</cp:revision>
  <dcterms:created xsi:type="dcterms:W3CDTF">2015-12-09T15:49:40Z</dcterms:created>
  <dcterms:modified xsi:type="dcterms:W3CDTF">2018-09-12T15:52:45Z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