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60" r:id="rId7"/>
    <p:sldId id="258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EA192-ADCF-4EA8-916D-878E7B01C484}" v="442" dt="2025-03-20T13:41:59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A77D5-C277-4D9F-87EA-EA0F8D8CC74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L"/>
        </a:p>
      </dgm:t>
    </dgm:pt>
    <dgm:pt modelId="{F76E6644-28B3-494D-80DE-4CE5959CB512}">
      <dgm:prSet phldrT="[Text]"/>
      <dgm:spPr/>
      <dgm:t>
        <a:bodyPr/>
        <a:lstStyle/>
        <a:p>
          <a:r>
            <a:rPr lang="en-US" dirty="0"/>
            <a:t>1</a:t>
          </a:r>
          <a:endParaRPr lang="en-IL" dirty="0"/>
        </a:p>
      </dgm:t>
    </dgm:pt>
    <dgm:pt modelId="{BB0B91F8-5F44-4DDC-8354-72A67046A4B3}" type="parTrans" cxnId="{5AB4EA5F-A6B7-4211-AB51-F4513D11F4D3}">
      <dgm:prSet/>
      <dgm:spPr/>
      <dgm:t>
        <a:bodyPr/>
        <a:lstStyle/>
        <a:p>
          <a:endParaRPr lang="en-IL"/>
        </a:p>
      </dgm:t>
    </dgm:pt>
    <dgm:pt modelId="{A42733AD-4283-40DB-A740-1FD989ABBB39}" type="sibTrans" cxnId="{5AB4EA5F-A6B7-4211-AB51-F4513D11F4D3}">
      <dgm:prSet/>
      <dgm:spPr/>
      <dgm:t>
        <a:bodyPr/>
        <a:lstStyle/>
        <a:p>
          <a:endParaRPr lang="en-IL"/>
        </a:p>
      </dgm:t>
    </dgm:pt>
    <dgm:pt modelId="{4C104235-4B02-4770-AE04-0FF367FBDCA7}">
      <dgm:prSet phldrT="[Text]"/>
      <dgm:spPr/>
      <dgm:t>
        <a:bodyPr/>
        <a:lstStyle/>
        <a:p>
          <a:r>
            <a:rPr lang="en-US" dirty="0"/>
            <a:t>Load data in chunks</a:t>
          </a:r>
          <a:endParaRPr lang="en-IL" dirty="0"/>
        </a:p>
      </dgm:t>
    </dgm:pt>
    <dgm:pt modelId="{7B45E897-E37A-43D1-A353-ACA862EE9769}" type="parTrans" cxnId="{16BE5FC3-D68F-47DE-A255-643749C0D79B}">
      <dgm:prSet/>
      <dgm:spPr/>
      <dgm:t>
        <a:bodyPr/>
        <a:lstStyle/>
        <a:p>
          <a:endParaRPr lang="en-IL"/>
        </a:p>
      </dgm:t>
    </dgm:pt>
    <dgm:pt modelId="{493C88B2-F726-477E-B500-116598E2F30F}" type="sibTrans" cxnId="{16BE5FC3-D68F-47DE-A255-643749C0D79B}">
      <dgm:prSet/>
      <dgm:spPr/>
      <dgm:t>
        <a:bodyPr/>
        <a:lstStyle/>
        <a:p>
          <a:endParaRPr lang="en-IL"/>
        </a:p>
      </dgm:t>
    </dgm:pt>
    <dgm:pt modelId="{4B8EC9E9-7095-417E-9486-6C9706C89BB9}">
      <dgm:prSet phldrT="[Text]"/>
      <dgm:spPr/>
      <dgm:t>
        <a:bodyPr/>
        <a:lstStyle/>
        <a:p>
          <a:r>
            <a:rPr lang="en-US" dirty="0"/>
            <a:t>2</a:t>
          </a:r>
          <a:endParaRPr lang="en-IL" dirty="0"/>
        </a:p>
      </dgm:t>
    </dgm:pt>
    <dgm:pt modelId="{4DFFA1D5-F65B-4229-BD17-68CA5BB60C90}" type="parTrans" cxnId="{2EBE719C-A011-44E7-959B-4A80B6AA7F3C}">
      <dgm:prSet/>
      <dgm:spPr/>
      <dgm:t>
        <a:bodyPr/>
        <a:lstStyle/>
        <a:p>
          <a:endParaRPr lang="en-IL"/>
        </a:p>
      </dgm:t>
    </dgm:pt>
    <dgm:pt modelId="{73F9FED4-9A0A-494E-95CF-DF0DC5BD39E0}" type="sibTrans" cxnId="{2EBE719C-A011-44E7-959B-4A80B6AA7F3C}">
      <dgm:prSet/>
      <dgm:spPr/>
      <dgm:t>
        <a:bodyPr/>
        <a:lstStyle/>
        <a:p>
          <a:endParaRPr lang="en-IL"/>
        </a:p>
      </dgm:t>
    </dgm:pt>
    <dgm:pt modelId="{3952BB20-8B57-4722-AEC8-F1AF0A8725D0}">
      <dgm:prSet phldrT="[Text]"/>
      <dgm:spPr/>
      <dgm:t>
        <a:bodyPr/>
        <a:lstStyle/>
        <a:p>
          <a:r>
            <a:rPr lang="en-US" dirty="0"/>
            <a:t>Divide data into epochs </a:t>
          </a:r>
          <a:endParaRPr lang="en-IL" dirty="0"/>
        </a:p>
      </dgm:t>
    </dgm:pt>
    <dgm:pt modelId="{4765D7C0-459A-4571-BDFC-B4B1C33D1D49}" type="parTrans" cxnId="{15D8145D-C189-4706-89AA-51728BD01F43}">
      <dgm:prSet/>
      <dgm:spPr/>
      <dgm:t>
        <a:bodyPr/>
        <a:lstStyle/>
        <a:p>
          <a:endParaRPr lang="en-IL"/>
        </a:p>
      </dgm:t>
    </dgm:pt>
    <dgm:pt modelId="{4C86C254-E2E0-4044-B97C-612C9B92DB42}" type="sibTrans" cxnId="{15D8145D-C189-4706-89AA-51728BD01F43}">
      <dgm:prSet/>
      <dgm:spPr/>
      <dgm:t>
        <a:bodyPr/>
        <a:lstStyle/>
        <a:p>
          <a:endParaRPr lang="en-IL"/>
        </a:p>
      </dgm:t>
    </dgm:pt>
    <dgm:pt modelId="{297CEFFA-A31C-4ECD-91A9-AD11055E4CCC}">
      <dgm:prSet phldrT="[Text]"/>
      <dgm:spPr/>
      <dgm:t>
        <a:bodyPr/>
        <a:lstStyle/>
        <a:p>
          <a:r>
            <a:rPr lang="en-US" dirty="0"/>
            <a:t>3</a:t>
          </a:r>
          <a:endParaRPr lang="en-IL" dirty="0"/>
        </a:p>
      </dgm:t>
    </dgm:pt>
    <dgm:pt modelId="{B6B59679-9466-4701-BD50-40812D0576CF}" type="parTrans" cxnId="{06AC8C38-3482-49EB-9951-F13C78CEADF1}">
      <dgm:prSet/>
      <dgm:spPr/>
      <dgm:t>
        <a:bodyPr/>
        <a:lstStyle/>
        <a:p>
          <a:endParaRPr lang="en-IL"/>
        </a:p>
      </dgm:t>
    </dgm:pt>
    <dgm:pt modelId="{604FF4A4-E181-434C-B5D7-5EEF7A6CCA20}" type="sibTrans" cxnId="{06AC8C38-3482-49EB-9951-F13C78CEADF1}">
      <dgm:prSet/>
      <dgm:spPr/>
      <dgm:t>
        <a:bodyPr/>
        <a:lstStyle/>
        <a:p>
          <a:endParaRPr lang="en-IL"/>
        </a:p>
      </dgm:t>
    </dgm:pt>
    <dgm:pt modelId="{488B9EFA-5705-4053-A873-B677EF57FB53}">
      <dgm:prSet phldrT="[Text]"/>
      <dgm:spPr/>
      <dgm:t>
        <a:bodyPr/>
        <a:lstStyle/>
        <a:p>
          <a:r>
            <a:rPr lang="en-US" dirty="0"/>
            <a:t>Visualize the data and decision along the way</a:t>
          </a:r>
          <a:endParaRPr lang="en-IL" dirty="0"/>
        </a:p>
      </dgm:t>
    </dgm:pt>
    <dgm:pt modelId="{21F26B84-9409-4B26-9C3E-08D5A1FB3DFA}" type="parTrans" cxnId="{2ED96718-34E8-4A29-8074-A881269F862F}">
      <dgm:prSet/>
      <dgm:spPr/>
      <dgm:t>
        <a:bodyPr/>
        <a:lstStyle/>
        <a:p>
          <a:endParaRPr lang="en-IL"/>
        </a:p>
      </dgm:t>
    </dgm:pt>
    <dgm:pt modelId="{6C897589-460B-41BC-B7FA-4782097A675A}" type="sibTrans" cxnId="{2ED96718-34E8-4A29-8074-A881269F862F}">
      <dgm:prSet/>
      <dgm:spPr/>
      <dgm:t>
        <a:bodyPr/>
        <a:lstStyle/>
        <a:p>
          <a:endParaRPr lang="en-IL"/>
        </a:p>
      </dgm:t>
    </dgm:pt>
    <dgm:pt modelId="{273A3678-D777-4CA7-94A5-5D35EB94AD0B}">
      <dgm:prSet phldrT="[Text]"/>
      <dgm:spPr/>
      <dgm:t>
        <a:bodyPr/>
        <a:lstStyle/>
        <a:p>
          <a:r>
            <a:rPr lang="en-US" dirty="0"/>
            <a:t>Down-sample from 32khz to 1000hz</a:t>
          </a:r>
          <a:endParaRPr lang="en-IL" dirty="0"/>
        </a:p>
      </dgm:t>
    </dgm:pt>
    <dgm:pt modelId="{A012054E-2FCF-4972-8B0F-55DFFB846F1F}" type="parTrans" cxnId="{E5580070-7344-4873-B6BA-1584881BFB60}">
      <dgm:prSet/>
      <dgm:spPr/>
      <dgm:t>
        <a:bodyPr/>
        <a:lstStyle/>
        <a:p>
          <a:endParaRPr lang="en-IL"/>
        </a:p>
      </dgm:t>
    </dgm:pt>
    <dgm:pt modelId="{55A284B5-8B25-47CE-8279-24994C2B09E6}" type="sibTrans" cxnId="{E5580070-7344-4873-B6BA-1584881BFB60}">
      <dgm:prSet/>
      <dgm:spPr/>
      <dgm:t>
        <a:bodyPr/>
        <a:lstStyle/>
        <a:p>
          <a:endParaRPr lang="en-IL"/>
        </a:p>
      </dgm:t>
    </dgm:pt>
    <dgm:pt modelId="{9E92524E-16C0-4AF3-9380-3B4BE16324A4}">
      <dgm:prSet phldrT="[Text]"/>
      <dgm:spPr/>
      <dgm:t>
        <a:bodyPr/>
        <a:lstStyle/>
        <a:p>
          <a:r>
            <a:rPr lang="en-US" dirty="0"/>
            <a:t>Low pass filter with cutoff frequency of 100hz</a:t>
          </a:r>
          <a:endParaRPr lang="en-IL" dirty="0"/>
        </a:p>
      </dgm:t>
    </dgm:pt>
    <dgm:pt modelId="{C00C1CDA-EA23-4C9B-AD18-24339AD0562F}" type="parTrans" cxnId="{F9B06301-A749-483B-84B9-991BC3D10014}">
      <dgm:prSet/>
      <dgm:spPr/>
      <dgm:t>
        <a:bodyPr/>
        <a:lstStyle/>
        <a:p>
          <a:endParaRPr lang="en-IL"/>
        </a:p>
      </dgm:t>
    </dgm:pt>
    <dgm:pt modelId="{2BC4268D-371D-4092-9D53-12DC9962818A}" type="sibTrans" cxnId="{F9B06301-A749-483B-84B9-991BC3D10014}">
      <dgm:prSet/>
      <dgm:spPr/>
      <dgm:t>
        <a:bodyPr/>
        <a:lstStyle/>
        <a:p>
          <a:endParaRPr lang="en-IL"/>
        </a:p>
      </dgm:t>
    </dgm:pt>
    <dgm:pt modelId="{F3078BB4-7B2A-4ADC-8641-E10E6A3CA786}">
      <dgm:prSet phldrT="[Text]"/>
      <dgm:spPr/>
      <dgm:t>
        <a:bodyPr/>
        <a:lstStyle/>
        <a:p>
          <a:r>
            <a:rPr lang="en-US" dirty="0"/>
            <a:t>Smoothing using gaussian filter</a:t>
          </a:r>
          <a:endParaRPr lang="en-IL" dirty="0"/>
        </a:p>
      </dgm:t>
    </dgm:pt>
    <dgm:pt modelId="{95E72AA7-EB23-4448-B7C8-0102D86F887E}" type="parTrans" cxnId="{388DF5ED-B7D0-480B-9928-4E97EFE9F1CC}">
      <dgm:prSet/>
      <dgm:spPr/>
      <dgm:t>
        <a:bodyPr/>
        <a:lstStyle/>
        <a:p>
          <a:endParaRPr lang="en-IL"/>
        </a:p>
      </dgm:t>
    </dgm:pt>
    <dgm:pt modelId="{C287B734-F2C1-4392-9EB2-C99FD9834B7F}" type="sibTrans" cxnId="{388DF5ED-B7D0-480B-9928-4E97EFE9F1CC}">
      <dgm:prSet/>
      <dgm:spPr/>
      <dgm:t>
        <a:bodyPr/>
        <a:lstStyle/>
        <a:p>
          <a:endParaRPr lang="en-IL"/>
        </a:p>
      </dgm:t>
    </dgm:pt>
    <dgm:pt modelId="{2BEFA237-4E8C-4247-8407-0AD83DCDC3CF}">
      <dgm:prSet phldrT="[Text]"/>
      <dgm:spPr/>
      <dgm:t>
        <a:bodyPr/>
        <a:lstStyle/>
        <a:p>
          <a:r>
            <a:rPr lang="en-US" dirty="0"/>
            <a:t>Calculate PSD per epoch</a:t>
          </a:r>
          <a:endParaRPr lang="en-IL" dirty="0"/>
        </a:p>
      </dgm:t>
    </dgm:pt>
    <dgm:pt modelId="{14C8B548-5D21-469E-B9C6-647055950311}" type="parTrans" cxnId="{861350DB-8842-4743-89D7-7238BED8D87F}">
      <dgm:prSet/>
      <dgm:spPr/>
      <dgm:t>
        <a:bodyPr/>
        <a:lstStyle/>
        <a:p>
          <a:endParaRPr lang="en-IL"/>
        </a:p>
      </dgm:t>
    </dgm:pt>
    <dgm:pt modelId="{D5D6FD83-DD8D-4B90-BADD-47059B780350}" type="sibTrans" cxnId="{861350DB-8842-4743-89D7-7238BED8D87F}">
      <dgm:prSet/>
      <dgm:spPr/>
      <dgm:t>
        <a:bodyPr/>
        <a:lstStyle/>
        <a:p>
          <a:endParaRPr lang="en-IL"/>
        </a:p>
      </dgm:t>
    </dgm:pt>
    <dgm:pt modelId="{CB5DE1BE-C0F6-4356-BD29-3F22FA237067}">
      <dgm:prSet phldrT="[Text]"/>
      <dgm:spPr/>
      <dgm:t>
        <a:bodyPr/>
        <a:lstStyle/>
        <a:p>
          <a:r>
            <a:rPr lang="en-US" dirty="0"/>
            <a:t>Decide per epoch what is the state using different thresholds</a:t>
          </a:r>
          <a:endParaRPr lang="en-IL" dirty="0"/>
        </a:p>
      </dgm:t>
    </dgm:pt>
    <dgm:pt modelId="{EF0F329C-09B7-47E7-9196-D3413E67E292}" type="parTrans" cxnId="{C9863E21-3378-40C0-BE76-E46EC99C575A}">
      <dgm:prSet/>
      <dgm:spPr/>
      <dgm:t>
        <a:bodyPr/>
        <a:lstStyle/>
        <a:p>
          <a:endParaRPr lang="en-IL"/>
        </a:p>
      </dgm:t>
    </dgm:pt>
    <dgm:pt modelId="{CB8C40DE-8F4A-4570-A75B-7B409A6F2256}" type="sibTrans" cxnId="{C9863E21-3378-40C0-BE76-E46EC99C575A}">
      <dgm:prSet/>
      <dgm:spPr/>
      <dgm:t>
        <a:bodyPr/>
        <a:lstStyle/>
        <a:p>
          <a:endParaRPr lang="en-IL"/>
        </a:p>
      </dgm:t>
    </dgm:pt>
    <dgm:pt modelId="{E2561CEB-2B4B-4502-807A-C519C94E71FD}" type="pres">
      <dgm:prSet presAssocID="{0AFA77D5-C277-4D9F-87EA-EA0F8D8CC74C}" presName="linearFlow" presStyleCnt="0">
        <dgm:presLayoutVars>
          <dgm:dir/>
          <dgm:animLvl val="lvl"/>
          <dgm:resizeHandles val="exact"/>
        </dgm:presLayoutVars>
      </dgm:prSet>
      <dgm:spPr/>
    </dgm:pt>
    <dgm:pt modelId="{4A1D2EDF-7514-43D4-8D71-D169EC53A019}" type="pres">
      <dgm:prSet presAssocID="{F76E6644-28B3-494D-80DE-4CE5959CB512}" presName="composite" presStyleCnt="0"/>
      <dgm:spPr/>
    </dgm:pt>
    <dgm:pt modelId="{25DED852-75E6-498F-BAB6-F411C005C81A}" type="pres">
      <dgm:prSet presAssocID="{F76E6644-28B3-494D-80DE-4CE5959CB5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DF935B9-6BD8-4C63-8FFE-8F46EFACEC5C}" type="pres">
      <dgm:prSet presAssocID="{F76E6644-28B3-494D-80DE-4CE5959CB512}" presName="descendantText" presStyleLbl="alignAcc1" presStyleIdx="0" presStyleCnt="3">
        <dgm:presLayoutVars>
          <dgm:bulletEnabled val="1"/>
        </dgm:presLayoutVars>
      </dgm:prSet>
      <dgm:spPr/>
    </dgm:pt>
    <dgm:pt modelId="{60AE982D-D9B0-4206-9CDE-D4CD438A0B74}" type="pres">
      <dgm:prSet presAssocID="{A42733AD-4283-40DB-A740-1FD989ABBB39}" presName="sp" presStyleCnt="0"/>
      <dgm:spPr/>
    </dgm:pt>
    <dgm:pt modelId="{1EA31945-BC2A-4E75-B11E-657D0E57B3D7}" type="pres">
      <dgm:prSet presAssocID="{4B8EC9E9-7095-417E-9486-6C9706C89BB9}" presName="composite" presStyleCnt="0"/>
      <dgm:spPr/>
    </dgm:pt>
    <dgm:pt modelId="{551FC18A-E06C-4820-8127-EE33EFDD38DA}" type="pres">
      <dgm:prSet presAssocID="{4B8EC9E9-7095-417E-9486-6C9706C89B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33FA7FB-4A75-4737-8511-8F42B36EB9BB}" type="pres">
      <dgm:prSet presAssocID="{4B8EC9E9-7095-417E-9486-6C9706C89BB9}" presName="descendantText" presStyleLbl="alignAcc1" presStyleIdx="1" presStyleCnt="3">
        <dgm:presLayoutVars>
          <dgm:bulletEnabled val="1"/>
        </dgm:presLayoutVars>
      </dgm:prSet>
      <dgm:spPr/>
    </dgm:pt>
    <dgm:pt modelId="{969AF7F4-A009-48C5-89F1-67E836CBF0A4}" type="pres">
      <dgm:prSet presAssocID="{73F9FED4-9A0A-494E-95CF-DF0DC5BD39E0}" presName="sp" presStyleCnt="0"/>
      <dgm:spPr/>
    </dgm:pt>
    <dgm:pt modelId="{182E84A8-F1D5-46E7-BE45-049AB3CF2528}" type="pres">
      <dgm:prSet presAssocID="{297CEFFA-A31C-4ECD-91A9-AD11055E4CCC}" presName="composite" presStyleCnt="0"/>
      <dgm:spPr/>
    </dgm:pt>
    <dgm:pt modelId="{B5DD0840-03EC-4A3F-9E25-BA082127BE46}" type="pres">
      <dgm:prSet presAssocID="{297CEFFA-A31C-4ECD-91A9-AD11055E4CC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404C2CC-4CC3-4E1D-9DFE-620BD5C4B489}" type="pres">
      <dgm:prSet presAssocID="{297CEFFA-A31C-4ECD-91A9-AD11055E4CC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B06301-A749-483B-84B9-991BC3D10014}" srcId="{F76E6644-28B3-494D-80DE-4CE5959CB512}" destId="{9E92524E-16C0-4AF3-9380-3B4BE16324A4}" srcOrd="2" destOrd="0" parTransId="{C00C1CDA-EA23-4C9B-AD18-24339AD0562F}" sibTransId="{2BC4268D-371D-4092-9D53-12DC9962818A}"/>
    <dgm:cxn modelId="{2ED96718-34E8-4A29-8074-A881269F862F}" srcId="{297CEFFA-A31C-4ECD-91A9-AD11055E4CCC}" destId="{488B9EFA-5705-4053-A873-B677EF57FB53}" srcOrd="0" destOrd="0" parTransId="{21F26B84-9409-4B26-9C3E-08D5A1FB3DFA}" sibTransId="{6C897589-460B-41BC-B7FA-4782097A675A}"/>
    <dgm:cxn modelId="{DDAE411F-6711-496A-84BC-64BF005BDA41}" type="presOf" srcId="{297CEFFA-A31C-4ECD-91A9-AD11055E4CCC}" destId="{B5DD0840-03EC-4A3F-9E25-BA082127BE46}" srcOrd="0" destOrd="0" presId="urn:microsoft.com/office/officeart/2005/8/layout/chevron2"/>
    <dgm:cxn modelId="{C9863E21-3378-40C0-BE76-E46EC99C575A}" srcId="{4B8EC9E9-7095-417E-9486-6C9706C89BB9}" destId="{CB5DE1BE-C0F6-4356-BD29-3F22FA237067}" srcOrd="2" destOrd="0" parTransId="{EF0F329C-09B7-47E7-9196-D3413E67E292}" sibTransId="{CB8C40DE-8F4A-4570-A75B-7B409A6F2256}"/>
    <dgm:cxn modelId="{06AC8C38-3482-49EB-9951-F13C78CEADF1}" srcId="{0AFA77D5-C277-4D9F-87EA-EA0F8D8CC74C}" destId="{297CEFFA-A31C-4ECD-91A9-AD11055E4CCC}" srcOrd="2" destOrd="0" parTransId="{B6B59679-9466-4701-BD50-40812D0576CF}" sibTransId="{604FF4A4-E181-434C-B5D7-5EEF7A6CCA20}"/>
    <dgm:cxn modelId="{15D8145D-C189-4706-89AA-51728BD01F43}" srcId="{4B8EC9E9-7095-417E-9486-6C9706C89BB9}" destId="{3952BB20-8B57-4722-AEC8-F1AF0A8725D0}" srcOrd="0" destOrd="0" parTransId="{4765D7C0-459A-4571-BDFC-B4B1C33D1D49}" sibTransId="{4C86C254-E2E0-4044-B97C-612C9B92DB42}"/>
    <dgm:cxn modelId="{9780F75D-6F5F-4DCD-8675-A88A0D27EA09}" type="presOf" srcId="{F3078BB4-7B2A-4ADC-8641-E10E6A3CA786}" destId="{3DF935B9-6BD8-4C63-8FFE-8F46EFACEC5C}" srcOrd="0" destOrd="3" presId="urn:microsoft.com/office/officeart/2005/8/layout/chevron2"/>
    <dgm:cxn modelId="{5AB4EA5F-A6B7-4211-AB51-F4513D11F4D3}" srcId="{0AFA77D5-C277-4D9F-87EA-EA0F8D8CC74C}" destId="{F76E6644-28B3-494D-80DE-4CE5959CB512}" srcOrd="0" destOrd="0" parTransId="{BB0B91F8-5F44-4DDC-8354-72A67046A4B3}" sibTransId="{A42733AD-4283-40DB-A740-1FD989ABBB39}"/>
    <dgm:cxn modelId="{5F82D760-2DD5-4330-B5BA-8D5EB04396B0}" type="presOf" srcId="{4B8EC9E9-7095-417E-9486-6C9706C89BB9}" destId="{551FC18A-E06C-4820-8127-EE33EFDD38DA}" srcOrd="0" destOrd="0" presId="urn:microsoft.com/office/officeart/2005/8/layout/chevron2"/>
    <dgm:cxn modelId="{25146F61-793D-446E-B5AD-0C1129AB42C9}" type="presOf" srcId="{488B9EFA-5705-4053-A873-B677EF57FB53}" destId="{4404C2CC-4CC3-4E1D-9DFE-620BD5C4B489}" srcOrd="0" destOrd="0" presId="urn:microsoft.com/office/officeart/2005/8/layout/chevron2"/>
    <dgm:cxn modelId="{809AE066-66F4-49AB-95C3-649D81803263}" type="presOf" srcId="{0AFA77D5-C277-4D9F-87EA-EA0F8D8CC74C}" destId="{E2561CEB-2B4B-4502-807A-C519C94E71FD}" srcOrd="0" destOrd="0" presId="urn:microsoft.com/office/officeart/2005/8/layout/chevron2"/>
    <dgm:cxn modelId="{EA601B68-81E8-4DB2-9D6E-5FC0A19D40A3}" type="presOf" srcId="{273A3678-D777-4CA7-94A5-5D35EB94AD0B}" destId="{3DF935B9-6BD8-4C63-8FFE-8F46EFACEC5C}" srcOrd="0" destOrd="1" presId="urn:microsoft.com/office/officeart/2005/8/layout/chevron2"/>
    <dgm:cxn modelId="{BC3FF44F-2E56-470D-A5C0-14296D0FA778}" type="presOf" srcId="{CB5DE1BE-C0F6-4356-BD29-3F22FA237067}" destId="{333FA7FB-4A75-4737-8511-8F42B36EB9BB}" srcOrd="0" destOrd="2" presId="urn:microsoft.com/office/officeart/2005/8/layout/chevron2"/>
    <dgm:cxn modelId="{E5580070-7344-4873-B6BA-1584881BFB60}" srcId="{F76E6644-28B3-494D-80DE-4CE5959CB512}" destId="{273A3678-D777-4CA7-94A5-5D35EB94AD0B}" srcOrd="1" destOrd="0" parTransId="{A012054E-2FCF-4972-8B0F-55DFFB846F1F}" sibTransId="{55A284B5-8B25-47CE-8279-24994C2B09E6}"/>
    <dgm:cxn modelId="{F7AF9356-3A4F-47D1-B2E8-3330C2D82A2D}" type="presOf" srcId="{2BEFA237-4E8C-4247-8407-0AD83DCDC3CF}" destId="{333FA7FB-4A75-4737-8511-8F42B36EB9BB}" srcOrd="0" destOrd="1" presId="urn:microsoft.com/office/officeart/2005/8/layout/chevron2"/>
    <dgm:cxn modelId="{C7E3249A-2FB7-4C5A-970D-5DBAC6DB03C3}" type="presOf" srcId="{3952BB20-8B57-4722-AEC8-F1AF0A8725D0}" destId="{333FA7FB-4A75-4737-8511-8F42B36EB9BB}" srcOrd="0" destOrd="0" presId="urn:microsoft.com/office/officeart/2005/8/layout/chevron2"/>
    <dgm:cxn modelId="{2EBE719C-A011-44E7-959B-4A80B6AA7F3C}" srcId="{0AFA77D5-C277-4D9F-87EA-EA0F8D8CC74C}" destId="{4B8EC9E9-7095-417E-9486-6C9706C89BB9}" srcOrd="1" destOrd="0" parTransId="{4DFFA1D5-F65B-4229-BD17-68CA5BB60C90}" sibTransId="{73F9FED4-9A0A-494E-95CF-DF0DC5BD39E0}"/>
    <dgm:cxn modelId="{2F4859B0-1A4F-4B08-99B0-B990EC0DAFA5}" type="presOf" srcId="{F76E6644-28B3-494D-80DE-4CE5959CB512}" destId="{25DED852-75E6-498F-BAB6-F411C005C81A}" srcOrd="0" destOrd="0" presId="urn:microsoft.com/office/officeart/2005/8/layout/chevron2"/>
    <dgm:cxn modelId="{D0C2F6C1-EA8B-4480-BF2C-24DBF0CEAE9C}" type="presOf" srcId="{9E92524E-16C0-4AF3-9380-3B4BE16324A4}" destId="{3DF935B9-6BD8-4C63-8FFE-8F46EFACEC5C}" srcOrd="0" destOrd="2" presId="urn:microsoft.com/office/officeart/2005/8/layout/chevron2"/>
    <dgm:cxn modelId="{16BE5FC3-D68F-47DE-A255-643749C0D79B}" srcId="{F76E6644-28B3-494D-80DE-4CE5959CB512}" destId="{4C104235-4B02-4770-AE04-0FF367FBDCA7}" srcOrd="0" destOrd="0" parTransId="{7B45E897-E37A-43D1-A353-ACA862EE9769}" sibTransId="{493C88B2-F726-477E-B500-116598E2F30F}"/>
    <dgm:cxn modelId="{861350DB-8842-4743-89D7-7238BED8D87F}" srcId="{4B8EC9E9-7095-417E-9486-6C9706C89BB9}" destId="{2BEFA237-4E8C-4247-8407-0AD83DCDC3CF}" srcOrd="1" destOrd="0" parTransId="{14C8B548-5D21-469E-B9C6-647055950311}" sibTransId="{D5D6FD83-DD8D-4B90-BADD-47059B780350}"/>
    <dgm:cxn modelId="{388DF5ED-B7D0-480B-9928-4E97EFE9F1CC}" srcId="{F76E6644-28B3-494D-80DE-4CE5959CB512}" destId="{F3078BB4-7B2A-4ADC-8641-E10E6A3CA786}" srcOrd="3" destOrd="0" parTransId="{95E72AA7-EB23-4448-B7C8-0102D86F887E}" sibTransId="{C287B734-F2C1-4392-9EB2-C99FD9834B7F}"/>
    <dgm:cxn modelId="{97A5ADEE-87A9-49C6-A07A-4A606B17CEA4}" type="presOf" srcId="{4C104235-4B02-4770-AE04-0FF367FBDCA7}" destId="{3DF935B9-6BD8-4C63-8FFE-8F46EFACEC5C}" srcOrd="0" destOrd="0" presId="urn:microsoft.com/office/officeart/2005/8/layout/chevron2"/>
    <dgm:cxn modelId="{BF909D26-9B43-4B3F-B8DC-9B70D534E063}" type="presParOf" srcId="{E2561CEB-2B4B-4502-807A-C519C94E71FD}" destId="{4A1D2EDF-7514-43D4-8D71-D169EC53A019}" srcOrd="0" destOrd="0" presId="urn:microsoft.com/office/officeart/2005/8/layout/chevron2"/>
    <dgm:cxn modelId="{E064AEA2-D023-4781-B318-878F9EA2750F}" type="presParOf" srcId="{4A1D2EDF-7514-43D4-8D71-D169EC53A019}" destId="{25DED852-75E6-498F-BAB6-F411C005C81A}" srcOrd="0" destOrd="0" presId="urn:microsoft.com/office/officeart/2005/8/layout/chevron2"/>
    <dgm:cxn modelId="{E9A3777C-3BB6-45EA-8B18-CE6F8870F1CC}" type="presParOf" srcId="{4A1D2EDF-7514-43D4-8D71-D169EC53A019}" destId="{3DF935B9-6BD8-4C63-8FFE-8F46EFACEC5C}" srcOrd="1" destOrd="0" presId="urn:microsoft.com/office/officeart/2005/8/layout/chevron2"/>
    <dgm:cxn modelId="{5E8DB468-4BA4-426F-8C4A-40459D01B8AD}" type="presParOf" srcId="{E2561CEB-2B4B-4502-807A-C519C94E71FD}" destId="{60AE982D-D9B0-4206-9CDE-D4CD438A0B74}" srcOrd="1" destOrd="0" presId="urn:microsoft.com/office/officeart/2005/8/layout/chevron2"/>
    <dgm:cxn modelId="{1CEBC932-D43A-4598-86CE-A0775FC53A69}" type="presParOf" srcId="{E2561CEB-2B4B-4502-807A-C519C94E71FD}" destId="{1EA31945-BC2A-4E75-B11E-657D0E57B3D7}" srcOrd="2" destOrd="0" presId="urn:microsoft.com/office/officeart/2005/8/layout/chevron2"/>
    <dgm:cxn modelId="{7DBF2006-D1E8-4FF8-B6C6-6B49DE4E5D74}" type="presParOf" srcId="{1EA31945-BC2A-4E75-B11E-657D0E57B3D7}" destId="{551FC18A-E06C-4820-8127-EE33EFDD38DA}" srcOrd="0" destOrd="0" presId="urn:microsoft.com/office/officeart/2005/8/layout/chevron2"/>
    <dgm:cxn modelId="{2AE4B392-F8DD-4544-B4B2-14EC8E8F9CBE}" type="presParOf" srcId="{1EA31945-BC2A-4E75-B11E-657D0E57B3D7}" destId="{333FA7FB-4A75-4737-8511-8F42B36EB9BB}" srcOrd="1" destOrd="0" presId="urn:microsoft.com/office/officeart/2005/8/layout/chevron2"/>
    <dgm:cxn modelId="{BF9C649C-4060-4678-B5B6-6DEEFEBF8BF8}" type="presParOf" srcId="{E2561CEB-2B4B-4502-807A-C519C94E71FD}" destId="{969AF7F4-A009-48C5-89F1-67E836CBF0A4}" srcOrd="3" destOrd="0" presId="urn:microsoft.com/office/officeart/2005/8/layout/chevron2"/>
    <dgm:cxn modelId="{BD4651F2-8B9C-41D3-BC8D-DAF7FF4AA7E4}" type="presParOf" srcId="{E2561CEB-2B4B-4502-807A-C519C94E71FD}" destId="{182E84A8-F1D5-46E7-BE45-049AB3CF2528}" srcOrd="4" destOrd="0" presId="urn:microsoft.com/office/officeart/2005/8/layout/chevron2"/>
    <dgm:cxn modelId="{684D9D9B-AFB4-4E48-9E93-E410F351824A}" type="presParOf" srcId="{182E84A8-F1D5-46E7-BE45-049AB3CF2528}" destId="{B5DD0840-03EC-4A3F-9E25-BA082127BE46}" srcOrd="0" destOrd="0" presId="urn:microsoft.com/office/officeart/2005/8/layout/chevron2"/>
    <dgm:cxn modelId="{410686AD-DB2C-4FA8-B63D-015BD9ADC792}" type="presParOf" srcId="{182E84A8-F1D5-46E7-BE45-049AB3CF2528}" destId="{4404C2CC-4CC3-4E1D-9DFE-620BD5C4B4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ED852-75E6-498F-BAB6-F411C005C81A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  <a:endParaRPr lang="en-IL" sz="3000" kern="1200" dirty="0"/>
        </a:p>
      </dsp:txBody>
      <dsp:txXfrm rot="-5400000">
        <a:off x="0" y="554579"/>
        <a:ext cx="1105044" cy="473590"/>
      </dsp:txXfrm>
    </dsp:sp>
    <dsp:sp modelId="{3DF935B9-6BD8-4C63-8FFE-8F46EFACEC5C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Load data in chunks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Down-sample from 32khz to 1000hz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pass filter with cutoff frequency of 100hz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Smoothing using gaussian filter</a:t>
          </a:r>
          <a:endParaRPr lang="en-IL" sz="1400" kern="1200" dirty="0"/>
        </a:p>
      </dsp:txBody>
      <dsp:txXfrm rot="-5400000">
        <a:off x="1105044" y="52149"/>
        <a:ext cx="9360464" cy="925930"/>
      </dsp:txXfrm>
    </dsp:sp>
    <dsp:sp modelId="{551FC18A-E06C-4820-8127-EE33EFDD38DA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  <a:endParaRPr lang="en-IL" sz="3000" kern="1200" dirty="0"/>
        </a:p>
      </dsp:txBody>
      <dsp:txXfrm rot="-5400000">
        <a:off x="0" y="1938873"/>
        <a:ext cx="1105044" cy="473590"/>
      </dsp:txXfrm>
    </dsp:sp>
    <dsp:sp modelId="{333FA7FB-4A75-4737-8511-8F42B36EB9B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Divide data into epochs 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PSD per epoch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Decide per epoch what is the state using different thresholds</a:t>
          </a:r>
          <a:endParaRPr lang="en-IL" sz="1400" kern="1200" dirty="0"/>
        </a:p>
      </dsp:txBody>
      <dsp:txXfrm rot="-5400000">
        <a:off x="1105044" y="1436443"/>
        <a:ext cx="9360464" cy="925930"/>
      </dsp:txXfrm>
    </dsp:sp>
    <dsp:sp modelId="{B5DD0840-03EC-4A3F-9E25-BA082127BE4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  <a:endParaRPr lang="en-IL" sz="3000" kern="1200" dirty="0"/>
        </a:p>
      </dsp:txBody>
      <dsp:txXfrm rot="-5400000">
        <a:off x="0" y="3323167"/>
        <a:ext cx="1105044" cy="473590"/>
      </dsp:txXfrm>
    </dsp:sp>
    <dsp:sp modelId="{4404C2CC-4CC3-4E1D-9DFE-620BD5C4B48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Visualize the data and decision along the way</a:t>
          </a:r>
          <a:endParaRPr lang="en-IL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3692-5B04-B412-C54F-2EA232D3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8D53E-5C2C-A118-E92B-C4E9B9A2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8F9A-B5C9-ABE0-DC02-DDCC6340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2B88-51D2-78CC-FED0-D9CC582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2175-8F55-BEF7-378A-F642CFDA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9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3AF-8FC9-2757-A9CC-F788CC3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C7B43-86C3-E65B-9A0D-C4501B41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5D1B-344C-9ECD-DAD1-CB5F36CD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89CF-996B-1E85-C296-172FEE9A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9C98-4094-4390-466F-64436DE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C16AE-C783-9EA4-FD6C-13FBC0645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A987F-E454-1426-BF62-B369E787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39DF-6487-2C96-9807-82B215D4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B686-1E40-615A-F5B4-769745D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F3E2-2DDD-57CA-CF68-5721762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3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60C-B363-B11A-8AB6-B1D065F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A9C-A493-DF90-2A09-7712C165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82CF-D04B-AD29-4157-799716E0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662A-6E1F-E48A-F57F-8FA48C4D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79EF-FF5D-155A-96D2-0E02C7D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3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DD0-E03E-073A-7EFA-F6FCAD01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D29F-FF9B-6935-1250-A074151B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C354-D7EB-34A3-4E8E-A0A3D841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DC0B-2545-90E4-406B-D2D74AC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586B-DD49-CBA7-86FC-FC69A8EC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616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47E-D96E-4BAD-9EAD-51E3DE9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24C8-E006-335D-3917-C05A73D71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F062-C0CA-C269-A582-AE92453E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54E1-EE88-AC8B-E863-75FC942E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58EE-997B-11B7-8F9B-FF05F85B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9009-9E79-2700-26E9-541035CF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87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976-6CCF-E1FE-8589-C0BFC2EA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DB41-CD2C-2975-DC8B-8C21A403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A75B-1901-92E8-2EDF-DED13841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27F0-CFF8-8797-045B-063D309A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74367-7090-9E35-46CE-B77C4A8B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8951-BC95-926B-60F5-2EF9652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EB14D-B711-75E2-DC1D-77E8D88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02DDE-01A1-B4DE-A5BC-8A4F42A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91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47EF-B719-D8A3-B428-568683B8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9C28-AF5A-3301-071E-56C37DF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73EB8-5FE7-835D-89EA-34E3FAD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97705-ED18-2781-81A5-55664A5A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31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1360C-1A02-48B7-18C9-A7D087D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262EE-B83E-BE1B-6F06-043B0E9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E720-3D60-EFFF-3209-093B4E17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48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9903-84F9-0314-1743-76AB18A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31C9-EF94-1F9B-81BC-11FFC24D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D31E0-334E-0912-2668-2300BFA0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A1B8-C0E6-F555-8C72-23EB4B4E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0235-1815-9B93-4CF0-57DA3397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E67-DB28-18F0-6A1B-F5B8770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958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28E9-CEBB-427D-5D6A-E9951520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CE95-D542-A40F-A01B-CB074485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1C48-0F2E-C724-4AB4-0749A145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5812-BF01-339D-4263-2D8A2263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1365-C44A-2059-DD31-A5180286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602B-79A3-8FD0-1212-DEDDE58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91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74269-93E4-D556-8142-526F8685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59B7-1828-DAA8-25AE-1D4BB243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F8DD-C3C7-0AEE-FD43-D995E4E97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0440-A4D3-AE2C-9425-2E8BCFFA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9820-4E1B-48EE-39A5-536770A3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67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hameleon in a cage on a tree branch&#10;&#10;AI-generated content may be incorrect.">
            <a:extLst>
              <a:ext uri="{FF2B5EF4-FFF2-40B4-BE49-F238E27FC236}">
                <a16:creationId xmlns:a16="http://schemas.microsoft.com/office/drawing/2014/main" id="{44C153B3-1771-6F14-9B07-F06AA344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1" r="2565" b="210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F0D8D-EB4B-BDC9-8974-8BDDB1D20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Sleeping Lizards</a:t>
            </a:r>
            <a:endParaRPr lang="en-IL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A665-9268-BD82-00E3-011D659A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BSA Concluding project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Halit Baeloha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March 2025</a:t>
            </a:r>
            <a:endParaRPr lang="en-IL" sz="2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90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1FB16-B98F-4538-1ACB-96E61FAC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" y="5495545"/>
            <a:ext cx="6881165" cy="124358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C947A1-25D6-1A19-1583-853F45C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Finished analysis</a:t>
            </a:r>
            <a:endParaRPr lang="en-IL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7DE0F-112D-92BA-1BD9-BE96CB50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204478"/>
            <a:ext cx="4428924" cy="3769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8D3A6-00D5-6D6C-07C5-521778FBE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08" y="1131708"/>
            <a:ext cx="4490263" cy="38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4BA-589F-BD93-46DD-1538486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88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Biological relevance of the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418169-F36F-2FDB-73CC-BABCA0F0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380"/>
          <a:stretch/>
        </p:blipFill>
        <p:spPr>
          <a:xfrm>
            <a:off x="7555191" y="1324677"/>
            <a:ext cx="2743986" cy="210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B9D6B9E-E171-EBE4-D50D-98E24CA1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37"/>
          <a:stretch/>
        </p:blipFill>
        <p:spPr>
          <a:xfrm>
            <a:off x="9238268" y="3651027"/>
            <a:ext cx="2763700" cy="210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F7FA0-0841-24B2-8833-814111ED1D85}"/>
              </a:ext>
            </a:extLst>
          </p:cNvPr>
          <p:cNvSpPr txBox="1"/>
          <p:nvPr/>
        </p:nvSpPr>
        <p:spPr>
          <a:xfrm>
            <a:off x="0" y="6250505"/>
            <a:ext cx="12292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Albeck, N., Udi, D.I., Eyal, R. et al. Temperature-robust rapid eye movement and slow wave sleep in the lizard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Laudakia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vulgaris. Commun Biol </a:t>
            </a:r>
            <a:r>
              <a:rPr lang="en-US" b="1" i="1" dirty="0">
                <a:solidFill>
                  <a:srgbClr val="222222"/>
                </a:solidFill>
                <a:effectLst/>
                <a:latin typeface="-apple-system"/>
              </a:rPr>
              <a:t>5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, 1310 (2022).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05F07-04EE-404C-EDC7-F70CCEEFDBDC}"/>
              </a:ext>
            </a:extLst>
          </p:cNvPr>
          <p:cNvSpPr txBox="1"/>
          <p:nvPr/>
        </p:nvSpPr>
        <p:spPr>
          <a:xfrm>
            <a:off x="79735" y="1286868"/>
            <a:ext cx="7475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Sleep Architecture in Lizards:</a:t>
            </a:r>
          </a:p>
          <a:p>
            <a:endParaRPr lang="en-US" b="1" dirty="0"/>
          </a:p>
          <a:p>
            <a:r>
              <a:rPr lang="en-US" dirty="0"/>
              <a:t>Research indicates that some lizards exhibit two distinct phases during sleep: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Slow-Wave Sleep (SWS):</a:t>
            </a:r>
            <a:r>
              <a:rPr lang="en-US" dirty="0"/>
              <a:t> This phase is characterized by a lower level of brain activity, similar to the deep, restorative sleep seen in mammals.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REM-like Sleep: </a:t>
            </a:r>
            <a:r>
              <a:rPr lang="en-US" dirty="0"/>
              <a:t>Although lizards lack a neocortex like mammals, studies on species such as the bearded dragon suggest they can enter a state with rapid, irregular brain activity reminiscent of REM sleep. However, these episodes tend to be shorter and less pronounced than in mammals.</a:t>
            </a:r>
          </a:p>
        </p:txBody>
      </p:sp>
    </p:spTree>
    <p:extLst>
      <p:ext uri="{BB962C8B-B14F-4D97-AF65-F5344CB8AC3E}">
        <p14:creationId xmlns:p14="http://schemas.microsoft.com/office/powerpoint/2010/main" val="2453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F4C-9F96-26EE-4560-8D5E9238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39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pipeline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801258-2385-C1BF-E7A0-71F83D3C1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85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22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0D39DD-ED5D-DD05-EB8D-1EC693D4E70C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smoothing- after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downsampling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cut off and filtering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BD77A-B2AD-CCA8-E389-A87D443E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151552"/>
            <a:ext cx="9372600" cy="5259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E795F8-6A0B-B349-E513-EE947C2D4D64}"/>
              </a:ext>
            </a:extLst>
          </p:cNvPr>
          <p:cNvSpPr txBox="1"/>
          <p:nvPr/>
        </p:nvSpPr>
        <p:spPr>
          <a:xfrm>
            <a:off x="1143000" y="782220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44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E9A4-85A8-3691-726B-8B2C767B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71323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Using different smoothing approaches- moving average </a:t>
            </a:r>
            <a:endParaRPr lang="en-IL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B933ED-038B-11B5-41F4-09DA8F23CB7D}"/>
              </a:ext>
            </a:extLst>
          </p:cNvPr>
          <p:cNvGrpSpPr/>
          <p:nvPr/>
        </p:nvGrpSpPr>
        <p:grpSpPr>
          <a:xfrm>
            <a:off x="25957" y="2673781"/>
            <a:ext cx="12066934" cy="3703810"/>
            <a:chOff x="25957" y="1576501"/>
            <a:chExt cx="12066934" cy="37038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A767A7-0542-3EB5-7B0C-2B1A2F2AB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7" y="1866245"/>
              <a:ext cx="5987747" cy="33915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7ABCB9-DA85-1D30-4458-87563AB05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144" y="1866245"/>
              <a:ext cx="5987747" cy="3414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138722-F422-AED3-AF7B-EF2485111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6158" y="1645920"/>
              <a:ext cx="4771916" cy="2020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21995F-FEDC-D1DC-27D3-368CB242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77" y="1576501"/>
              <a:ext cx="4544883" cy="20701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E40113-5FB4-3992-A888-578F3A80BDEE}"/>
              </a:ext>
            </a:extLst>
          </p:cNvPr>
          <p:cNvSpPr txBox="1"/>
          <p:nvPr/>
        </p:nvSpPr>
        <p:spPr>
          <a:xfrm>
            <a:off x="1007878" y="1363969"/>
            <a:ext cx="100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motivation is to keep signal’s oscillations as close as possible to raw data, but reducing noise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8DF5A-74F2-8961-F050-1459B5AD55AA}"/>
              </a:ext>
            </a:extLst>
          </p:cNvPr>
          <p:cNvSpPr txBox="1"/>
          <p:nvPr/>
        </p:nvSpPr>
        <p:spPr>
          <a:xfrm>
            <a:off x="1007878" y="1590001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589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D89BD-03B5-950D-1C12-2D63559F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470753"/>
            <a:ext cx="5961978" cy="33601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634145-5CDF-396C-8D9C-FE7351AD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76656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Using different smoothing approaches- gaussian filter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17D97-2C50-6FCD-86C0-B70FA542E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20" y="2395346"/>
            <a:ext cx="5961979" cy="3435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6501B-C8DF-F0BC-0872-6B3B39CC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20" y="2100184"/>
            <a:ext cx="4249258" cy="282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40770-C07B-9AE6-CD19-51D98ED76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0184"/>
            <a:ext cx="4702455" cy="282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4C0786-1DEA-B3CC-E601-8A4CFC9266EB}"/>
              </a:ext>
            </a:extLst>
          </p:cNvPr>
          <p:cNvSpPr txBox="1"/>
          <p:nvPr/>
        </p:nvSpPr>
        <p:spPr>
          <a:xfrm>
            <a:off x="1090174" y="1234672"/>
            <a:ext cx="100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motivation is to keep signal’s oscillations as close as possible to raw data, but reducing noise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AA56-2FF7-0B0E-40DA-443E43CA90CC}"/>
              </a:ext>
            </a:extLst>
          </p:cNvPr>
          <p:cNvSpPr txBox="1"/>
          <p:nvPr/>
        </p:nvSpPr>
        <p:spPr>
          <a:xfrm>
            <a:off x="1090174" y="1543406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19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1C1B-4682-54C3-591D-5106CCEB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Identifying high and low arousal states </a:t>
            </a:r>
            <a:endParaRPr lang="en-IL" sz="2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0C94F-7AC3-0659-5745-C84C2D16631F}"/>
              </a:ext>
            </a:extLst>
          </p:cNvPr>
          <p:cNvCxnSpPr/>
          <p:nvPr/>
        </p:nvCxnSpPr>
        <p:spPr>
          <a:xfrm>
            <a:off x="4325112" y="4828032"/>
            <a:ext cx="213969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E44BB-D74F-27D1-562C-77F4772AAFD6}"/>
              </a:ext>
            </a:extLst>
          </p:cNvPr>
          <p:cNvSpPr txBox="1"/>
          <p:nvPr/>
        </p:nvSpPr>
        <p:spPr>
          <a:xfrm>
            <a:off x="0" y="3497239"/>
            <a:ext cx="62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power ratio to check if I can distinct wake and sleep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F176C-4B6F-1906-E301-B6958F39292D}"/>
              </a:ext>
            </a:extLst>
          </p:cNvPr>
          <p:cNvSpPr txBox="1"/>
          <p:nvPr/>
        </p:nvSpPr>
        <p:spPr>
          <a:xfrm>
            <a:off x="6096000" y="3501470"/>
            <a:ext cx="62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representation to highlight the differences &gt;580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2FE5D-BD06-7CA2-9160-B39D31674930}"/>
              </a:ext>
            </a:extLst>
          </p:cNvPr>
          <p:cNvSpPr txBox="1"/>
          <p:nvPr/>
        </p:nvSpPr>
        <p:spPr>
          <a:xfrm>
            <a:off x="135496" y="4659499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 between NREM and 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 is dominated by theta activity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416B1-7C61-146C-85E0-5ED28656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10" y="4512972"/>
            <a:ext cx="7618888" cy="211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F8CF6-FF46-55BD-BE17-2471E40D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093" y="1449717"/>
            <a:ext cx="6205728" cy="17686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8B4CC-030D-08D4-82AC-97E5A3D47C6B}"/>
              </a:ext>
            </a:extLst>
          </p:cNvPr>
          <p:cNvCxnSpPr>
            <a:cxnSpLocks/>
          </p:cNvCxnSpPr>
          <p:nvPr/>
        </p:nvCxnSpPr>
        <p:spPr>
          <a:xfrm>
            <a:off x="6900672" y="1761744"/>
            <a:ext cx="255422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0E9A15-0E90-741F-7921-8DA03F4B1859}"/>
              </a:ext>
            </a:extLst>
          </p:cNvPr>
          <p:cNvCxnSpPr>
            <a:cxnSpLocks/>
          </p:cNvCxnSpPr>
          <p:nvPr/>
        </p:nvCxnSpPr>
        <p:spPr>
          <a:xfrm>
            <a:off x="4720530" y="4748784"/>
            <a:ext cx="299700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3DB2D-D379-D2DA-8A6C-BD00EEA8E069}"/>
              </a:ext>
            </a:extLst>
          </p:cNvPr>
          <p:cNvCxnSpPr>
            <a:cxnSpLocks/>
          </p:cNvCxnSpPr>
          <p:nvPr/>
        </p:nvCxnSpPr>
        <p:spPr>
          <a:xfrm>
            <a:off x="10469880" y="2133600"/>
            <a:ext cx="52287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3ED37-97AD-3D28-EAC3-5D22FD551F4B}"/>
              </a:ext>
            </a:extLst>
          </p:cNvPr>
          <p:cNvCxnSpPr>
            <a:cxnSpLocks/>
          </p:cNvCxnSpPr>
          <p:nvPr/>
        </p:nvCxnSpPr>
        <p:spPr>
          <a:xfrm>
            <a:off x="8976360" y="5129784"/>
            <a:ext cx="52287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D72396D-93D1-C4B2-BE3D-FE36EBB9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9" y="1510644"/>
            <a:ext cx="5270813" cy="17686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1A0F99-4B02-DA10-ECBE-82A5F847BE08}"/>
              </a:ext>
            </a:extLst>
          </p:cNvPr>
          <p:cNvCxnSpPr>
            <a:cxnSpLocks/>
          </p:cNvCxnSpPr>
          <p:nvPr/>
        </p:nvCxnSpPr>
        <p:spPr>
          <a:xfrm>
            <a:off x="1027176" y="1877568"/>
            <a:ext cx="226466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DAC27E-A3E4-82A0-AF12-30A7760E310A}"/>
              </a:ext>
            </a:extLst>
          </p:cNvPr>
          <p:cNvCxnSpPr>
            <a:cxnSpLocks/>
          </p:cNvCxnSpPr>
          <p:nvPr/>
        </p:nvCxnSpPr>
        <p:spPr>
          <a:xfrm>
            <a:off x="4105656" y="2231136"/>
            <a:ext cx="61487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59F46EE-EB4A-2BF6-E8A8-BD9DBC3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EEG RMS is not as sensitive in this case as I would have hoped…</a:t>
            </a:r>
            <a:endParaRPr lang="en-IL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3E8ED-3BF8-A71A-3F13-88C448DA42DF}"/>
              </a:ext>
            </a:extLst>
          </p:cNvPr>
          <p:cNvSpPr/>
          <p:nvPr/>
        </p:nvSpPr>
        <p:spPr>
          <a:xfrm>
            <a:off x="10135272" y="2405226"/>
            <a:ext cx="885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D7295-CA18-C6D9-CAC3-247DAC6AA235}"/>
              </a:ext>
            </a:extLst>
          </p:cNvPr>
          <p:cNvSpPr/>
          <p:nvPr/>
        </p:nvSpPr>
        <p:spPr>
          <a:xfrm>
            <a:off x="10130591" y="1646488"/>
            <a:ext cx="8899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8B10-3D9A-176C-649E-C68CC6461C6A}"/>
              </a:ext>
            </a:extLst>
          </p:cNvPr>
          <p:cNvSpPr/>
          <p:nvPr/>
        </p:nvSpPr>
        <p:spPr>
          <a:xfrm>
            <a:off x="10130591" y="4611348"/>
            <a:ext cx="8899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8ADE7-4733-0CFF-1B92-666155AE4FD9}"/>
              </a:ext>
            </a:extLst>
          </p:cNvPr>
          <p:cNvSpPr/>
          <p:nvPr/>
        </p:nvSpPr>
        <p:spPr>
          <a:xfrm>
            <a:off x="10223565" y="5370086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2FBF0-FD58-3E0F-D055-3F53A823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1044307" y="3975218"/>
            <a:ext cx="9086284" cy="2605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59746-1FD9-2EC2-4BF5-6D990C3A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553"/>
          <a:stretch/>
        </p:blipFill>
        <p:spPr>
          <a:xfrm>
            <a:off x="1044307" y="1190291"/>
            <a:ext cx="8917189" cy="24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8A04-9AE7-FD89-CF34-AD0B3A87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42" y="0"/>
            <a:ext cx="10518834" cy="67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338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Calibri</vt:lpstr>
      <vt:lpstr>Office Theme</vt:lpstr>
      <vt:lpstr>Sleeping Lizards</vt:lpstr>
      <vt:lpstr>Biological relevance of the project</vt:lpstr>
      <vt:lpstr>pipeline</vt:lpstr>
      <vt:lpstr>PowerPoint Presentation</vt:lpstr>
      <vt:lpstr>Using different smoothing approaches- moving average </vt:lpstr>
      <vt:lpstr>Using different smoothing approaches- gaussian filter</vt:lpstr>
      <vt:lpstr>Identifying high and low arousal states </vt:lpstr>
      <vt:lpstr>EEG RMS is not as sensitive in this case as I would have hoped…</vt:lpstr>
      <vt:lpstr>PowerPoint Presentation</vt:lpstr>
      <vt:lpstr>Finished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halit baeloha</dc:creator>
  <cp:lastModifiedBy>halit baeloha</cp:lastModifiedBy>
  <cp:revision>2</cp:revision>
  <dcterms:created xsi:type="dcterms:W3CDTF">2025-03-19T12:52:27Z</dcterms:created>
  <dcterms:modified xsi:type="dcterms:W3CDTF">2025-03-20T13:44:11Z</dcterms:modified>
</cp:coreProperties>
</file>