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39C235-D984-49ED-A13E-BF5C20BE60CA}">
  <a:tblStyle styleId="{C539C235-D984-49ED-A13E-BF5C20BE60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91f9aa63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91f9aa63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c86a2ab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c86a2ab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c86a2ab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c86a2ab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91f9aa63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91f9aa63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c86a2ab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c86a2ab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c86a2ab6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c86a2ab6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aadefb9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aadefb9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91f9aa63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91f9aa63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91f9aa63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91f9aa63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91f9aa63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91f9aa63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b73cb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b73cb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c86a2ab6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c86a2ab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c86a2ab6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c86a2ab6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91f9aa63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91f9aa63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91f9aa63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91f9aa63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c86a2ab6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c86a2ab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c86a2ab6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c86a2ab6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c86a2ab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c86a2ab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c86a2ab6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c86a2ab6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c86a2ab6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c86a2ab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c86a2ab6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c86a2ab6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91f9aa63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91f9aa63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91f9aa63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91f9aa63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91f9aa63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91f9aa63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91f9aa63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91f9aa63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c86a2ab6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c86a2ab6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c86a2ab6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c86a2ab6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c86a2ab6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c86a2ab6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c86a2ab6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c86a2ab6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4f6bbb81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f6bbb81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5040f685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040f685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c8aac06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c8aac06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8b73cbcf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8b73cbcf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4f6ee4dd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f6ee4dd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c86a2ab6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c86a2ab6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e977df6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e977df6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939ca5af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939ca5af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91f9aa63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91f9aa63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91f9aa63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91f9aa63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91f9aa63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91f9aa63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91f9aa63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1f9aa63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effectLst>
            <a:outerShdw blurRad="57150" rotWithShape="0" algn="bl" dir="2760000" dist="38100">
              <a:srgbClr val="B45F06"/>
            </a:outerShdw>
          </a:effectLst>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68300" lvl="1" marL="914400" algn="ctr">
              <a:spcBef>
                <a:spcPts val="1600"/>
              </a:spcBef>
              <a:spcAft>
                <a:spcPts val="0"/>
              </a:spcAft>
              <a:buSzPts val="2200"/>
              <a:buChar char="○"/>
              <a:defRPr/>
            </a:lvl2pPr>
            <a:lvl3pPr indent="-342900" lvl="2" marL="1371600" algn="ctr">
              <a:spcBef>
                <a:spcPts val="1600"/>
              </a:spcBef>
              <a:spcAft>
                <a:spcPts val="0"/>
              </a:spcAft>
              <a:buSzPts val="18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DFE9FB"/>
            </a:gs>
            <a:gs pos="100000">
              <a:srgbClr val="6E9BE7"/>
            </a:gs>
          </a:gsLst>
          <a:lin ang="13500032" scaled="0"/>
        </a:gra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effectLst>
            <a:outerShdw rotWithShape="0" algn="bl" dir="2700000" dist="38100">
              <a:srgbClr val="B45F06"/>
            </a:outerShdw>
          </a:effectLst>
        </p:spPr>
        <p:txBody>
          <a:bodyPr anchorCtr="0" anchor="b" bIns="91425" lIns="91425" spcFirstLastPara="1" rIns="91425" wrap="square" tIns="91425">
            <a:noAutofit/>
          </a:bodyPr>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800"/>
              <a:buNone/>
              <a:defRPr sz="2800">
                <a:solidFill>
                  <a:srgbClr val="43434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06400" lvl="0" marL="457200" rtl="0">
              <a:lnSpc>
                <a:spcPct val="115000"/>
              </a:lnSpc>
              <a:spcBef>
                <a:spcPts val="0"/>
              </a:spcBef>
              <a:spcAft>
                <a:spcPts val="0"/>
              </a:spcAft>
              <a:buClr>
                <a:srgbClr val="20124D"/>
              </a:buClr>
              <a:buSzPts val="2800"/>
              <a:buChar char="●"/>
              <a:defRPr sz="2800">
                <a:solidFill>
                  <a:srgbClr val="20124D"/>
                </a:solidFill>
              </a:defRPr>
            </a:lvl1pPr>
            <a:lvl2pPr indent="-381000" lvl="1" marL="914400" rtl="0">
              <a:lnSpc>
                <a:spcPct val="115000"/>
              </a:lnSpc>
              <a:spcBef>
                <a:spcPts val="0"/>
              </a:spcBef>
              <a:spcAft>
                <a:spcPts val="0"/>
              </a:spcAft>
              <a:buClr>
                <a:srgbClr val="20124D"/>
              </a:buClr>
              <a:buSzPts val="2400"/>
              <a:buChar char="○"/>
              <a:defRPr sz="2400">
                <a:solidFill>
                  <a:srgbClr val="20124D"/>
                </a:solidFill>
              </a:defRPr>
            </a:lvl2pPr>
            <a:lvl3pPr indent="-342900" lvl="2" marL="1371600" rtl="0">
              <a:lnSpc>
                <a:spcPct val="115000"/>
              </a:lnSpc>
              <a:spcBef>
                <a:spcPts val="0"/>
              </a:spcBef>
              <a:spcAft>
                <a:spcPts val="0"/>
              </a:spcAft>
              <a:buSzPts val="1800"/>
              <a:buChar char="■"/>
              <a:defRPr sz="1800"/>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68300" lvl="1" marL="914400" rtl="0">
              <a:spcBef>
                <a:spcPts val="1600"/>
              </a:spcBef>
              <a:spcAft>
                <a:spcPts val="0"/>
              </a:spcAft>
              <a:buSzPts val="2200"/>
              <a:buChar char="○"/>
              <a:defRPr/>
            </a:lvl2pPr>
            <a:lvl3pPr indent="-342900" lvl="2" marL="1371600" rtl="0">
              <a:spcBef>
                <a:spcPts val="1600"/>
              </a:spcBef>
              <a:spcAft>
                <a:spcPts val="0"/>
              </a:spcAft>
              <a:buSzPts val="18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68300" lvl="1" marL="914400" rtl="0" algn="ctr">
              <a:spcBef>
                <a:spcPts val="1600"/>
              </a:spcBef>
              <a:spcAft>
                <a:spcPts val="0"/>
              </a:spcAft>
              <a:buSzPts val="2200"/>
              <a:buChar char="○"/>
              <a:defRPr/>
            </a:lvl2pPr>
            <a:lvl3pPr indent="-342900" lvl="2" marL="1371600" rtl="0" algn="ctr">
              <a:spcBef>
                <a:spcPts val="1600"/>
              </a:spcBef>
              <a:spcAft>
                <a:spcPts val="0"/>
              </a:spcAft>
              <a:buSzPts val="18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a:lnSpc>
                <a:spcPct val="100000"/>
              </a:lnSpc>
              <a:spcBef>
                <a:spcPts val="0"/>
              </a:spcBef>
              <a:spcAft>
                <a:spcPts val="0"/>
              </a:spcAft>
              <a:buSzPts val="2400"/>
              <a:buChar char="●"/>
              <a:defRPr/>
            </a:lvl1pPr>
            <a:lvl2pPr indent="-368300" lvl="1" marL="914400">
              <a:lnSpc>
                <a:spcPct val="100000"/>
              </a:lnSpc>
              <a:spcBef>
                <a:spcPts val="0"/>
              </a:spcBef>
              <a:spcAft>
                <a:spcPts val="0"/>
              </a:spcAft>
              <a:buSzPts val="2200"/>
              <a:buChar char="○"/>
              <a:defRPr/>
            </a:lvl2pPr>
            <a:lvl3pPr indent="-342900" lvl="2" marL="1371600">
              <a:lnSpc>
                <a:spcPct val="100000"/>
              </a:lnSpc>
              <a:spcBef>
                <a:spcPts val="0"/>
              </a:spcBef>
              <a:spcAft>
                <a:spcPts val="0"/>
              </a:spcAft>
              <a:buSzPts val="18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68300" lvl="1" marL="914400">
              <a:spcBef>
                <a:spcPts val="1600"/>
              </a:spcBef>
              <a:spcAft>
                <a:spcPts val="0"/>
              </a:spcAft>
              <a:buSzPts val="2200"/>
              <a:buChar char="○"/>
              <a:defRPr/>
            </a:lvl2pPr>
            <a:lvl3pPr indent="-342900" lvl="2" marL="1371600">
              <a:spcBef>
                <a:spcPts val="1600"/>
              </a:spcBef>
              <a:spcAft>
                <a:spcPts val="0"/>
              </a:spcAft>
              <a:buSzPts val="18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15000"/>
              </a:lnSpc>
              <a:spcBef>
                <a:spcPts val="0"/>
              </a:spcBef>
              <a:spcAft>
                <a:spcPts val="0"/>
              </a:spcAft>
              <a:buClr>
                <a:srgbClr val="073763"/>
              </a:buClr>
              <a:buSzPts val="2400"/>
              <a:buChar char="●"/>
              <a:defRPr sz="2400">
                <a:solidFill>
                  <a:srgbClr val="073763"/>
                </a:solidFill>
              </a:defRPr>
            </a:lvl1pPr>
            <a:lvl2pPr indent="-368300" lvl="1" marL="914400">
              <a:lnSpc>
                <a:spcPct val="115000"/>
              </a:lnSpc>
              <a:spcBef>
                <a:spcPts val="1600"/>
              </a:spcBef>
              <a:spcAft>
                <a:spcPts val="0"/>
              </a:spcAft>
              <a:buClr>
                <a:srgbClr val="073763"/>
              </a:buClr>
              <a:buSzPts val="2200"/>
              <a:buChar char="○"/>
              <a:defRPr sz="2200">
                <a:solidFill>
                  <a:srgbClr val="073763"/>
                </a:solidFill>
              </a:defRPr>
            </a:lvl2pPr>
            <a:lvl3pPr indent="-342900" lvl="2" marL="1371600">
              <a:lnSpc>
                <a:spcPct val="115000"/>
              </a:lnSpc>
              <a:spcBef>
                <a:spcPts val="1600"/>
              </a:spcBef>
              <a:spcAft>
                <a:spcPts val="0"/>
              </a:spcAft>
              <a:buClr>
                <a:srgbClr val="073763"/>
              </a:buClr>
              <a:buSzPts val="1800"/>
              <a:buChar char="■"/>
              <a:defRPr sz="1800">
                <a:solidFill>
                  <a:srgbClr val="073763"/>
                </a:solidFill>
              </a:defRPr>
            </a:lvl3pPr>
            <a:lvl4pPr indent="-317500" lvl="3" marL="1828800">
              <a:lnSpc>
                <a:spcPct val="115000"/>
              </a:lnSpc>
              <a:spcBef>
                <a:spcPts val="1600"/>
              </a:spcBef>
              <a:spcAft>
                <a:spcPts val="0"/>
              </a:spcAft>
              <a:buClr>
                <a:srgbClr val="073763"/>
              </a:buClr>
              <a:buSzPts val="1400"/>
              <a:buChar char="●"/>
              <a:defRPr>
                <a:solidFill>
                  <a:srgbClr val="073763"/>
                </a:solidFill>
              </a:defRPr>
            </a:lvl4pPr>
            <a:lvl5pPr indent="-317500" lvl="4" marL="2286000">
              <a:lnSpc>
                <a:spcPct val="115000"/>
              </a:lnSpc>
              <a:spcBef>
                <a:spcPts val="1600"/>
              </a:spcBef>
              <a:spcAft>
                <a:spcPts val="0"/>
              </a:spcAft>
              <a:buClr>
                <a:srgbClr val="073763"/>
              </a:buClr>
              <a:buSzPts val="1400"/>
              <a:buChar char="○"/>
              <a:defRPr>
                <a:solidFill>
                  <a:srgbClr val="073763"/>
                </a:solidFill>
              </a:defRPr>
            </a:lvl5pPr>
            <a:lvl6pPr indent="-317500" lvl="5" marL="2743200">
              <a:lnSpc>
                <a:spcPct val="115000"/>
              </a:lnSpc>
              <a:spcBef>
                <a:spcPts val="1600"/>
              </a:spcBef>
              <a:spcAft>
                <a:spcPts val="0"/>
              </a:spcAft>
              <a:buClr>
                <a:srgbClr val="073763"/>
              </a:buClr>
              <a:buSzPts val="1400"/>
              <a:buChar char="■"/>
              <a:defRPr>
                <a:solidFill>
                  <a:srgbClr val="073763"/>
                </a:solidFill>
              </a:defRPr>
            </a:lvl6pPr>
            <a:lvl7pPr indent="-317500" lvl="6" marL="3200400">
              <a:lnSpc>
                <a:spcPct val="115000"/>
              </a:lnSpc>
              <a:spcBef>
                <a:spcPts val="1600"/>
              </a:spcBef>
              <a:spcAft>
                <a:spcPts val="0"/>
              </a:spcAft>
              <a:buClr>
                <a:srgbClr val="073763"/>
              </a:buClr>
              <a:buSzPts val="1400"/>
              <a:buChar char="●"/>
              <a:defRPr>
                <a:solidFill>
                  <a:srgbClr val="073763"/>
                </a:solidFill>
              </a:defRPr>
            </a:lvl7pPr>
            <a:lvl8pPr indent="-317500" lvl="7" marL="3657600">
              <a:lnSpc>
                <a:spcPct val="115000"/>
              </a:lnSpc>
              <a:spcBef>
                <a:spcPts val="1600"/>
              </a:spcBef>
              <a:spcAft>
                <a:spcPts val="0"/>
              </a:spcAft>
              <a:buClr>
                <a:srgbClr val="073763"/>
              </a:buClr>
              <a:buSzPts val="1400"/>
              <a:buChar char="○"/>
              <a:defRPr>
                <a:solidFill>
                  <a:srgbClr val="073763"/>
                </a:solidFill>
              </a:defRPr>
            </a:lvl8pPr>
            <a:lvl9pPr indent="-317500" lvl="8" marL="4114800">
              <a:lnSpc>
                <a:spcPct val="115000"/>
              </a:lnSpc>
              <a:spcBef>
                <a:spcPts val="1600"/>
              </a:spcBef>
              <a:spcAft>
                <a:spcPts val="1600"/>
              </a:spcAft>
              <a:buClr>
                <a:srgbClr val="073763"/>
              </a:buClr>
              <a:buSzPts val="1400"/>
              <a:buChar char="■"/>
              <a:defRPr>
                <a:solidFill>
                  <a:srgbClr val="073763"/>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lin ang="1350003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00000"/>
              </a:lnSpc>
              <a:spcBef>
                <a:spcPts val="0"/>
              </a:spcBef>
              <a:spcAft>
                <a:spcPts val="0"/>
              </a:spcAft>
              <a:buClr>
                <a:srgbClr val="20124D"/>
              </a:buClr>
              <a:buSzPts val="2400"/>
              <a:buChar char="●"/>
              <a:defRPr sz="2400">
                <a:solidFill>
                  <a:srgbClr val="20124D"/>
                </a:solidFill>
              </a:defRPr>
            </a:lvl1pPr>
            <a:lvl2pPr indent="-368300" lvl="1" marL="914400" rtl="0">
              <a:lnSpc>
                <a:spcPct val="115000"/>
              </a:lnSpc>
              <a:spcBef>
                <a:spcPts val="1600"/>
              </a:spcBef>
              <a:spcAft>
                <a:spcPts val="0"/>
              </a:spcAft>
              <a:buClr>
                <a:srgbClr val="20124D"/>
              </a:buClr>
              <a:buSzPts val="2200"/>
              <a:buChar char="○"/>
              <a:defRPr sz="2200">
                <a:solidFill>
                  <a:srgbClr val="20124D"/>
                </a:solidFill>
              </a:defRPr>
            </a:lvl2pPr>
            <a:lvl3pPr indent="-342900" lvl="2" marL="1371600" rtl="0">
              <a:lnSpc>
                <a:spcPct val="115000"/>
              </a:lnSpc>
              <a:spcBef>
                <a:spcPts val="1600"/>
              </a:spcBef>
              <a:spcAft>
                <a:spcPts val="0"/>
              </a:spcAft>
              <a:buClr>
                <a:srgbClr val="20124D"/>
              </a:buClr>
              <a:buSzPts val="1800"/>
              <a:buChar char="■"/>
              <a:defRPr sz="1800">
                <a:solidFill>
                  <a:srgbClr val="20124D"/>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mailto:fred@bloggs.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mailto:fred@blogg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mailto:fred@newbloggs.ne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SQL With Node</a:t>
            </a:r>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Using SQL with Node.js, express and PostgreSQL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Returning the Row in the Response</a:t>
            </a:r>
            <a:endParaRPr/>
          </a:p>
        </p:txBody>
      </p:sp>
      <p:sp>
        <p:nvSpPr>
          <p:cNvPr id="165" name="Google Shape;16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Finally, we return the row from the query:</a:t>
            </a:r>
            <a:endParaRPr/>
          </a:p>
          <a:p>
            <a:pPr indent="0" lvl="0" marL="0" rtl="0" algn="l">
              <a:spcBef>
                <a:spcPts val="0"/>
              </a:spcBef>
              <a:spcAft>
                <a:spcPts val="0"/>
              </a:spcAft>
              <a:buClr>
                <a:schemeClr val="dk1"/>
              </a:buClr>
              <a:buSzPts val="1100"/>
              <a:buFont typeface="Arial"/>
              <a:buNone/>
            </a:pPr>
            <a:r>
              <a:t/>
            </a:r>
            <a:endParaRPr sz="2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000">
              <a:latin typeface="Courier New"/>
              <a:ea typeface="Courier New"/>
              <a:cs typeface="Courier New"/>
              <a:sym typeface="Courier New"/>
            </a:endParaRPr>
          </a:p>
          <a:p>
            <a:pPr indent="0" lvl="0" marL="0" rtl="0" algn="l">
              <a:spcBef>
                <a:spcPts val="0"/>
              </a:spcBef>
              <a:spcAft>
                <a:spcPts val="0"/>
              </a:spcAft>
              <a:buNone/>
            </a:pPr>
            <a:r>
              <a:rPr lang="en-GB"/>
              <a:t>Use Postman to check the response, the URL for customer id = 3 is: </a:t>
            </a:r>
            <a:r>
              <a:rPr b="1" lang="en-GB"/>
              <a:t>http://localhost:3000/customers/</a:t>
            </a:r>
            <a:r>
              <a:rPr b="1" lang="en-GB" u="sng"/>
              <a:t>3</a:t>
            </a:r>
            <a:endParaRPr b="1" u="sng"/>
          </a:p>
        </p:txBody>
      </p:sp>
      <p:sp>
        <p:nvSpPr>
          <p:cNvPr id="166" name="Google Shape;166;p34"/>
          <p:cNvSpPr txBox="1"/>
          <p:nvPr/>
        </p:nvSpPr>
        <p:spPr>
          <a:xfrm>
            <a:off x="416250" y="1648650"/>
            <a:ext cx="8311500" cy="18462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db</a:t>
            </a:r>
            <a:r>
              <a:rPr b="1" lang="en-GB" sz="1800">
                <a:solidFill>
                  <a:srgbClr val="F3F3F3"/>
                </a:solidFill>
                <a:latin typeface="Courier New"/>
                <a:ea typeface="Courier New"/>
                <a:cs typeface="Courier New"/>
                <a:sym typeface="Courier New"/>
              </a:rPr>
              <a:t>.query("SELECT ... FROM customers WHERE id = $1", [id],</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function (err, result){</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a:t>
            </a:r>
            <a:r>
              <a:rPr b="1" lang="en-GB" sz="1800">
                <a:solidFill>
                  <a:srgbClr val="F3F3F3"/>
                </a:solidFill>
                <a:latin typeface="Courier New"/>
                <a:ea typeface="Courier New"/>
                <a:cs typeface="Courier New"/>
                <a:sym typeface="Courier New"/>
              </a:rPr>
              <a:t>res.status(200).json({</a:t>
            </a:r>
            <a:br>
              <a:rPr b="1" lang="en-GB" sz="1800">
                <a:solidFill>
                  <a:srgbClr val="F3F3F3"/>
                </a:solidFill>
                <a:latin typeface="Courier New"/>
                <a:ea typeface="Courier New"/>
                <a:cs typeface="Courier New"/>
                <a:sym typeface="Courier New"/>
              </a:rPr>
            </a:br>
            <a:r>
              <a:rPr b="1" lang="en-GB" sz="1800">
                <a:solidFill>
                  <a:srgbClr val="F3F3F3"/>
                </a:solidFill>
                <a:latin typeface="Courier New"/>
                <a:ea typeface="Courier New"/>
                <a:cs typeface="Courier New"/>
                <a:sym typeface="Courier New"/>
              </a:rPr>
              <a:t>    customer: result.rows[0]</a:t>
            </a:r>
            <a:br>
              <a:rPr b="1" lang="en-GB" sz="1800">
                <a:solidFill>
                  <a:srgbClr val="F3F3F3"/>
                </a:solidFill>
                <a:latin typeface="Courier New"/>
                <a:ea typeface="Courier New"/>
                <a:cs typeface="Courier New"/>
                <a:sym typeface="Courier New"/>
              </a:rPr>
            </a:br>
            <a:r>
              <a:rPr b="1" lang="en-GB" sz="1800">
                <a:solidFill>
                  <a:srgbClr val="F3F3F3"/>
                </a:solidFill>
                <a:latin typeface="Courier New"/>
                <a:ea typeface="Courier New"/>
                <a:cs typeface="Courier New"/>
                <a:sym typeface="Courier New"/>
              </a:rPr>
              <a:t>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a:t>
            </a:r>
            <a:endParaRPr b="1" sz="1800">
              <a:solidFill>
                <a:srgbClr val="F3F3F3"/>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Placeholders in SQL</a:t>
            </a:r>
            <a:endParaRPr/>
          </a:p>
        </p:txBody>
      </p:sp>
      <p:sp>
        <p:nvSpPr>
          <p:cNvPr id="172" name="Google Shape;17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Placeholders comprise a $ symbol followed by a number, for example, $1, $2, $3, … $9, $10, $11, $12,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Values to replace placeholders are provided in an array and these must match the placeholders, so that arr[0] matches $1, arr[1] matches $2,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Note: Not all database implementations use $, for example, Oracle uses colon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String Placeholders</a:t>
            </a:r>
            <a:endParaRPr/>
          </a:p>
        </p:txBody>
      </p:sp>
      <p:sp>
        <p:nvSpPr>
          <p:cNvPr id="178" name="Google Shape;17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Don't put apostrophes around string placeholders:</a:t>
            </a:r>
            <a:endParaRPr/>
          </a:p>
        </p:txBody>
      </p:sp>
      <p:sp>
        <p:nvSpPr>
          <p:cNvPr id="179" name="Google Shape;179;p36"/>
          <p:cNvSpPr txBox="1"/>
          <p:nvPr/>
        </p:nvSpPr>
        <p:spPr>
          <a:xfrm>
            <a:off x="416250" y="1648650"/>
            <a:ext cx="8311500" cy="30390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app.get("/customers/by_city/:city", (req, res) =&gt;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const cityName = req.params.city;</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a:t>
            </a:r>
            <a:r>
              <a:rPr b="1" lang="en-GB" sz="1800">
                <a:solidFill>
                  <a:srgbClr val="F3F3F3"/>
                </a:solidFill>
                <a:latin typeface="Courier New"/>
                <a:ea typeface="Courier New"/>
                <a:cs typeface="Courier New"/>
                <a:sym typeface="Courier New"/>
              </a:rPr>
              <a:t>db.query("SELECT * FROM customers " +</a:t>
            </a:r>
            <a:endParaRPr b="1" sz="1800">
              <a:solidFill>
                <a:srgbClr val="F3F3F3"/>
              </a:solidFill>
              <a:latin typeface="Courier New"/>
              <a:ea typeface="Courier New"/>
              <a:cs typeface="Courier New"/>
              <a:sym typeface="Courier New"/>
            </a:endParaRPr>
          </a:p>
          <a:p>
            <a:pPr indent="0" lvl="0" marL="1371600" rtl="0" algn="l">
              <a:spcBef>
                <a:spcPts val="0"/>
              </a:spcBef>
              <a:spcAft>
                <a:spcPts val="0"/>
              </a:spcAft>
              <a:buNone/>
            </a:pPr>
            <a:r>
              <a:rPr b="1" lang="en-GB" sz="1800">
                <a:solidFill>
                  <a:srgbClr val="F3F3F3"/>
                </a:solidFill>
                <a:latin typeface="Courier New"/>
                <a:ea typeface="Courier New"/>
                <a:cs typeface="Courier New"/>
                <a:sym typeface="Courier New"/>
              </a:rPr>
              <a:t> "WHERE city LIKE $1||'%'", [cityName],</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function (err, result){</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res.status(200).json({</a:t>
            </a:r>
            <a:br>
              <a:rPr b="1" lang="en-GB" sz="1800">
                <a:solidFill>
                  <a:srgbClr val="F3F3F3"/>
                </a:solidFill>
                <a:latin typeface="Courier New"/>
                <a:ea typeface="Courier New"/>
                <a:cs typeface="Courier New"/>
                <a:sym typeface="Courier New"/>
              </a:rPr>
            </a:br>
            <a:r>
              <a:rPr b="1" lang="en-GB" sz="1800">
                <a:solidFill>
                  <a:srgbClr val="F3F3F3"/>
                </a:solidFill>
                <a:latin typeface="Courier New"/>
                <a:ea typeface="Courier New"/>
                <a:cs typeface="Courier New"/>
                <a:sym typeface="Courier New"/>
              </a:rPr>
              <a:t>        customers: result.rows</a:t>
            </a:r>
            <a:br>
              <a:rPr b="1" lang="en-GB" sz="1800">
                <a:solidFill>
                  <a:srgbClr val="F3F3F3"/>
                </a:solidFill>
                <a:latin typeface="Courier New"/>
                <a:ea typeface="Courier New"/>
                <a:cs typeface="Courier New"/>
                <a:sym typeface="Courier New"/>
              </a:rPr>
            </a:br>
            <a:r>
              <a:rPr b="1" lang="en-GB" sz="1800">
                <a:solidFill>
                  <a:srgbClr val="F3F3F3"/>
                </a:solidFill>
                <a:latin typeface="Courier New"/>
                <a:ea typeface="Courier New"/>
                <a:cs typeface="Courier New"/>
                <a:sym typeface="Courier New"/>
              </a:rPr>
              <a:t>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a:t>
            </a:r>
            <a:endParaRPr b="1" sz="1800">
              <a:solidFill>
                <a:srgbClr val="F3F3F3"/>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183" name="Shape 183"/>
        <p:cNvGrpSpPr/>
        <p:nvPr/>
      </p:nvGrpSpPr>
      <p:grpSpPr>
        <a:xfrm>
          <a:off x="0" y="0"/>
          <a:ext cx="0" cy="0"/>
          <a:chOff x="0" y="0"/>
          <a:chExt cx="0" cy="0"/>
        </a:xfrm>
      </p:grpSpPr>
      <p:sp>
        <p:nvSpPr>
          <p:cNvPr id="184" name="Google Shape;18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185" name="Google Shape;18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Make sure you have defined the endpoints for:</a:t>
            </a:r>
            <a:endParaRPr sz="2200">
              <a:solidFill>
                <a:srgbClr val="073763"/>
              </a:solidFill>
            </a:endParaRPr>
          </a:p>
          <a:p>
            <a:pPr indent="-368300" lvl="1" marL="914400" rtl="0" algn="l">
              <a:lnSpc>
                <a:spcPct val="100000"/>
              </a:lnSpc>
              <a:spcBef>
                <a:spcPts val="0"/>
              </a:spcBef>
              <a:spcAft>
                <a:spcPts val="0"/>
              </a:spcAft>
              <a:buClr>
                <a:srgbClr val="073763"/>
              </a:buClr>
              <a:buSzPts val="2200"/>
              <a:buAutoNum type="alphaLcPeriod"/>
            </a:pPr>
            <a:r>
              <a:rPr lang="en-GB" sz="2200">
                <a:solidFill>
                  <a:srgbClr val="073763"/>
                </a:solidFill>
              </a:rPr>
              <a:t>Getting all customers</a:t>
            </a:r>
            <a:endParaRPr sz="2200">
              <a:solidFill>
                <a:srgbClr val="073763"/>
              </a:solidFill>
            </a:endParaRPr>
          </a:p>
          <a:p>
            <a:pPr indent="-368300" lvl="1" marL="914400" rtl="0" algn="l">
              <a:lnSpc>
                <a:spcPct val="100000"/>
              </a:lnSpc>
              <a:spcBef>
                <a:spcPts val="0"/>
              </a:spcBef>
              <a:spcAft>
                <a:spcPts val="0"/>
              </a:spcAft>
              <a:buClr>
                <a:srgbClr val="073763"/>
              </a:buClr>
              <a:buSzPts val="2200"/>
              <a:buAutoNum type="alphaLcPeriod"/>
            </a:pPr>
            <a:r>
              <a:rPr lang="en-GB" sz="2200">
                <a:solidFill>
                  <a:srgbClr val="073763"/>
                </a:solidFill>
              </a:rPr>
              <a:t>Getting a single customer by id</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Using a method similar to the one used to get a customer by id, define an endpoint that can get customers by matching part of the name (e.g. /customers/by-name/:name).</a:t>
            </a:r>
            <a:endParaRPr sz="2200">
              <a:solidFill>
                <a:srgbClr val="073763"/>
              </a:solidFill>
            </a:endParaRPr>
          </a:p>
          <a:p>
            <a:pPr indent="0" lvl="0" marL="0" rtl="0" algn="l">
              <a:lnSpc>
                <a:spcPct val="100000"/>
              </a:lnSpc>
              <a:spcBef>
                <a:spcPts val="0"/>
              </a:spcBef>
              <a:spcAft>
                <a:spcPts val="0"/>
              </a:spcAft>
              <a:buNone/>
            </a:pPr>
            <a:r>
              <a:rPr lang="en-GB" sz="2200">
                <a:solidFill>
                  <a:srgbClr val="073763"/>
                </a:solidFill>
              </a:rPr>
              <a:t>	** Remember there may be more than one matching row!</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Test all these endpoints with Postman and ensure the results are as expected.</a:t>
            </a:r>
            <a:endParaRPr sz="2200">
              <a:solidFill>
                <a:srgbClr val="07376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CRUD: Create, Retrieve, Update, Delete</a:t>
            </a:r>
            <a:endParaRPr/>
          </a:p>
        </p:txBody>
      </p:sp>
      <p:graphicFrame>
        <p:nvGraphicFramePr>
          <p:cNvPr id="191" name="Google Shape;191;p38"/>
          <p:cNvGraphicFramePr/>
          <p:nvPr/>
        </p:nvGraphicFramePr>
        <p:xfrm>
          <a:off x="952500" y="1152500"/>
          <a:ext cx="3000000" cy="3000000"/>
        </p:xfrm>
        <a:graphic>
          <a:graphicData uri="http://schemas.openxmlformats.org/drawingml/2006/table">
            <a:tbl>
              <a:tblPr>
                <a:noFill/>
                <a:tableStyleId>{C539C235-D984-49ED-A13E-BF5C20BE60CA}</a:tableStyleId>
              </a:tblPr>
              <a:tblGrid>
                <a:gridCol w="2413000"/>
                <a:gridCol w="1531600"/>
                <a:gridCol w="3294400"/>
              </a:tblGrid>
              <a:tr h="669350">
                <a:tc>
                  <a:txBody>
                    <a:bodyPr/>
                    <a:lstStyle/>
                    <a:p>
                      <a:pPr indent="0" lvl="0" marL="0" rtl="0" algn="ctr">
                        <a:spcBef>
                          <a:spcPts val="0"/>
                        </a:spcBef>
                        <a:spcAft>
                          <a:spcPts val="0"/>
                        </a:spcAft>
                        <a:buNone/>
                      </a:pPr>
                      <a:r>
                        <a:rPr b="1" lang="en-GB" sz="2400"/>
                        <a:t>Operation</a:t>
                      </a:r>
                      <a:endParaRPr b="1" sz="2400"/>
                    </a:p>
                  </a:txBody>
                  <a:tcPr marT="91425" marB="91425" marR="91425" marL="91425" anchor="ctr"/>
                </a:tc>
                <a:tc>
                  <a:txBody>
                    <a:bodyPr/>
                    <a:lstStyle/>
                    <a:p>
                      <a:pPr indent="0" lvl="0" marL="0" rtl="0" algn="ctr">
                        <a:spcBef>
                          <a:spcPts val="0"/>
                        </a:spcBef>
                        <a:spcAft>
                          <a:spcPts val="0"/>
                        </a:spcAft>
                        <a:buNone/>
                      </a:pPr>
                      <a:r>
                        <a:rPr b="1" lang="en-GB" sz="2400"/>
                        <a:t>SQL</a:t>
                      </a:r>
                      <a:endParaRPr b="1" sz="2400"/>
                    </a:p>
                  </a:txBody>
                  <a:tcPr marT="91425" marB="91425" marR="91425" marL="91425" anchor="ctr"/>
                </a:tc>
                <a:tc>
                  <a:txBody>
                    <a:bodyPr/>
                    <a:lstStyle/>
                    <a:p>
                      <a:pPr indent="0" lvl="0" marL="0" rtl="0" algn="ctr">
                        <a:spcBef>
                          <a:spcPts val="0"/>
                        </a:spcBef>
                        <a:spcAft>
                          <a:spcPts val="0"/>
                        </a:spcAft>
                        <a:buNone/>
                      </a:pPr>
                      <a:r>
                        <a:rPr b="1" lang="en-GB" sz="2400"/>
                        <a:t>HTTP</a:t>
                      </a:r>
                      <a:endParaRPr b="1" sz="2400"/>
                    </a:p>
                  </a:txBody>
                  <a:tcPr marT="91425" marB="91425" marR="91425" marL="91425" anchor="ctr"/>
                </a:tc>
              </a:tr>
              <a:tr h="669350">
                <a:tc>
                  <a:txBody>
                    <a:bodyPr/>
                    <a:lstStyle/>
                    <a:p>
                      <a:pPr indent="0" lvl="0" marL="0" rtl="0" algn="l">
                        <a:spcBef>
                          <a:spcPts val="0"/>
                        </a:spcBef>
                        <a:spcAft>
                          <a:spcPts val="0"/>
                        </a:spcAft>
                        <a:buNone/>
                      </a:pPr>
                      <a:r>
                        <a:rPr lang="en-GB" sz="2400"/>
                        <a:t>Create</a:t>
                      </a:r>
                      <a:endParaRPr sz="2400"/>
                    </a:p>
                  </a:txBody>
                  <a:tcPr marT="91425" marB="91425" marR="91425" marL="91425" anchor="ctr"/>
                </a:tc>
                <a:tc>
                  <a:txBody>
                    <a:bodyPr/>
                    <a:lstStyle/>
                    <a:p>
                      <a:pPr indent="0" lvl="0" marL="0" rtl="0" algn="l">
                        <a:spcBef>
                          <a:spcPts val="0"/>
                        </a:spcBef>
                        <a:spcAft>
                          <a:spcPts val="0"/>
                        </a:spcAft>
                        <a:buNone/>
                      </a:pPr>
                      <a:r>
                        <a:rPr lang="en-GB" sz="2400"/>
                        <a:t>INSERT</a:t>
                      </a:r>
                      <a:endParaRPr sz="2400"/>
                    </a:p>
                  </a:txBody>
                  <a:tcPr marT="91425" marB="91425" marR="91425" marL="91425" anchor="ctr"/>
                </a:tc>
                <a:tc>
                  <a:txBody>
                    <a:bodyPr/>
                    <a:lstStyle/>
                    <a:p>
                      <a:pPr indent="0" lvl="0" marL="0" rtl="0" algn="l">
                        <a:spcBef>
                          <a:spcPts val="0"/>
                        </a:spcBef>
                        <a:spcAft>
                          <a:spcPts val="0"/>
                        </a:spcAft>
                        <a:buNone/>
                      </a:pPr>
                      <a:r>
                        <a:rPr lang="en-GB" sz="2400"/>
                        <a:t>POST / PUT</a:t>
                      </a:r>
                      <a:endParaRPr sz="2400"/>
                    </a:p>
                  </a:txBody>
                  <a:tcPr marT="91425" marB="91425" marR="91425" marL="91425" anchor="ctr"/>
                </a:tc>
              </a:tr>
              <a:tr h="669350">
                <a:tc>
                  <a:txBody>
                    <a:bodyPr/>
                    <a:lstStyle/>
                    <a:p>
                      <a:pPr indent="0" lvl="0" marL="0" rtl="0" algn="l">
                        <a:spcBef>
                          <a:spcPts val="0"/>
                        </a:spcBef>
                        <a:spcAft>
                          <a:spcPts val="0"/>
                        </a:spcAft>
                        <a:buNone/>
                      </a:pPr>
                      <a:r>
                        <a:rPr lang="en-GB" sz="2400"/>
                        <a:t>Read (Retrieve)</a:t>
                      </a:r>
                      <a:endParaRPr sz="2400"/>
                    </a:p>
                  </a:txBody>
                  <a:tcPr marT="91425" marB="91425" marR="91425" marL="91425" anchor="ctr"/>
                </a:tc>
                <a:tc>
                  <a:txBody>
                    <a:bodyPr/>
                    <a:lstStyle/>
                    <a:p>
                      <a:pPr indent="0" lvl="0" marL="0" rtl="0" algn="l">
                        <a:spcBef>
                          <a:spcPts val="0"/>
                        </a:spcBef>
                        <a:spcAft>
                          <a:spcPts val="0"/>
                        </a:spcAft>
                        <a:buNone/>
                      </a:pPr>
                      <a:r>
                        <a:rPr lang="en-GB" sz="2400"/>
                        <a:t>SELECT</a:t>
                      </a:r>
                      <a:endParaRPr sz="2400"/>
                    </a:p>
                  </a:txBody>
                  <a:tcPr marT="91425" marB="91425" marR="91425" marL="91425" anchor="ctr"/>
                </a:tc>
                <a:tc>
                  <a:txBody>
                    <a:bodyPr/>
                    <a:lstStyle/>
                    <a:p>
                      <a:pPr indent="0" lvl="0" marL="0" rtl="0" algn="l">
                        <a:spcBef>
                          <a:spcPts val="0"/>
                        </a:spcBef>
                        <a:spcAft>
                          <a:spcPts val="0"/>
                        </a:spcAft>
                        <a:buNone/>
                      </a:pPr>
                      <a:r>
                        <a:rPr lang="en-GB" sz="2400"/>
                        <a:t>GET</a:t>
                      </a:r>
                      <a:endParaRPr sz="2400"/>
                    </a:p>
                  </a:txBody>
                  <a:tcPr marT="91425" marB="91425" marR="91425" marL="91425" anchor="ctr"/>
                </a:tc>
              </a:tr>
              <a:tr h="669350">
                <a:tc>
                  <a:txBody>
                    <a:bodyPr/>
                    <a:lstStyle/>
                    <a:p>
                      <a:pPr indent="0" lvl="0" marL="0" rtl="0" algn="l">
                        <a:spcBef>
                          <a:spcPts val="0"/>
                        </a:spcBef>
                        <a:spcAft>
                          <a:spcPts val="0"/>
                        </a:spcAft>
                        <a:buNone/>
                      </a:pPr>
                      <a:r>
                        <a:rPr lang="en-GB" sz="2400"/>
                        <a:t>Update (Modify)</a:t>
                      </a:r>
                      <a:endParaRPr sz="2400"/>
                    </a:p>
                  </a:txBody>
                  <a:tcPr marT="91425" marB="91425" marR="91425" marL="91425" anchor="ctr"/>
                </a:tc>
                <a:tc>
                  <a:txBody>
                    <a:bodyPr/>
                    <a:lstStyle/>
                    <a:p>
                      <a:pPr indent="0" lvl="0" marL="0" rtl="0" algn="l">
                        <a:spcBef>
                          <a:spcPts val="0"/>
                        </a:spcBef>
                        <a:spcAft>
                          <a:spcPts val="0"/>
                        </a:spcAft>
                        <a:buNone/>
                      </a:pPr>
                      <a:r>
                        <a:rPr lang="en-GB" sz="2400"/>
                        <a:t>UPDATE</a:t>
                      </a:r>
                      <a:endParaRPr sz="2400"/>
                    </a:p>
                  </a:txBody>
                  <a:tcPr marT="91425" marB="91425" marR="91425" marL="91425" anchor="ctr"/>
                </a:tc>
                <a:tc>
                  <a:txBody>
                    <a:bodyPr/>
                    <a:lstStyle/>
                    <a:p>
                      <a:pPr indent="0" lvl="0" marL="0" rtl="0" algn="l">
                        <a:spcBef>
                          <a:spcPts val="0"/>
                        </a:spcBef>
                        <a:spcAft>
                          <a:spcPts val="0"/>
                        </a:spcAft>
                        <a:buNone/>
                      </a:pPr>
                      <a:r>
                        <a:rPr lang="en-GB" sz="2400"/>
                        <a:t>PUT / POST /PATCH</a:t>
                      </a:r>
                      <a:endParaRPr sz="2400"/>
                    </a:p>
                  </a:txBody>
                  <a:tcPr marT="91425" marB="91425" marR="91425" marL="91425" anchor="ctr"/>
                </a:tc>
              </a:tr>
              <a:tr h="669350">
                <a:tc>
                  <a:txBody>
                    <a:bodyPr/>
                    <a:lstStyle/>
                    <a:p>
                      <a:pPr indent="0" lvl="0" marL="0" rtl="0" algn="l">
                        <a:spcBef>
                          <a:spcPts val="0"/>
                        </a:spcBef>
                        <a:spcAft>
                          <a:spcPts val="0"/>
                        </a:spcAft>
                        <a:buNone/>
                      </a:pPr>
                      <a:r>
                        <a:rPr lang="en-GB" sz="2400"/>
                        <a:t>Delete (Destroy)</a:t>
                      </a:r>
                      <a:endParaRPr sz="2400"/>
                    </a:p>
                  </a:txBody>
                  <a:tcPr marT="91425" marB="91425" marR="91425" marL="91425" anchor="ctr"/>
                </a:tc>
                <a:tc>
                  <a:txBody>
                    <a:bodyPr/>
                    <a:lstStyle/>
                    <a:p>
                      <a:pPr indent="0" lvl="0" marL="0" rtl="0" algn="l">
                        <a:spcBef>
                          <a:spcPts val="0"/>
                        </a:spcBef>
                        <a:spcAft>
                          <a:spcPts val="0"/>
                        </a:spcAft>
                        <a:buNone/>
                      </a:pPr>
                      <a:r>
                        <a:rPr lang="en-GB" sz="2400"/>
                        <a:t>DELETE</a:t>
                      </a:r>
                      <a:endParaRPr sz="2400"/>
                    </a:p>
                  </a:txBody>
                  <a:tcPr marT="91425" marB="91425" marR="91425" marL="91425" anchor="ctr"/>
                </a:tc>
                <a:tc>
                  <a:txBody>
                    <a:bodyPr/>
                    <a:lstStyle/>
                    <a:p>
                      <a:pPr indent="0" lvl="0" marL="0" rtl="0" algn="l">
                        <a:spcBef>
                          <a:spcPts val="0"/>
                        </a:spcBef>
                        <a:spcAft>
                          <a:spcPts val="0"/>
                        </a:spcAft>
                        <a:buNone/>
                      </a:pPr>
                      <a:r>
                        <a:rPr lang="en-GB" sz="2400"/>
                        <a:t>DELETE</a:t>
                      </a:r>
                      <a:endParaRPr sz="2400"/>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Data</a:t>
            </a:r>
            <a:endParaRPr/>
          </a:p>
        </p:txBody>
      </p:sp>
      <p:sp>
        <p:nvSpPr>
          <p:cNvPr id="197" name="Google Shape;19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Reminder - to insert a new customer: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GB"/>
              <a:t>This will need a new endpoint in server.js</a:t>
            </a:r>
            <a:endParaRPr/>
          </a:p>
          <a:p>
            <a:pPr indent="0" lvl="0" marL="0" rtl="0" algn="l">
              <a:spcBef>
                <a:spcPts val="0"/>
              </a:spcBef>
              <a:spcAft>
                <a:spcPts val="0"/>
              </a:spcAft>
              <a:buNone/>
            </a:pPr>
            <a:r>
              <a:t/>
            </a:r>
            <a:endParaRPr/>
          </a:p>
        </p:txBody>
      </p:sp>
      <p:sp>
        <p:nvSpPr>
          <p:cNvPr id="198" name="Google Shape;198;p39"/>
          <p:cNvSpPr txBox="1"/>
          <p:nvPr/>
        </p:nvSpPr>
        <p:spPr>
          <a:xfrm>
            <a:off x="311700" y="1679400"/>
            <a:ext cx="8311500" cy="16743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rgbClr val="F3F3F3"/>
                </a:solidFill>
                <a:latin typeface="Courier New"/>
                <a:ea typeface="Courier New"/>
                <a:cs typeface="Courier New"/>
                <a:sym typeface="Courier New"/>
              </a:rPr>
              <a:t>INSERT INTO customers</a:t>
            </a:r>
            <a:endParaRPr b="1" sz="19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900">
                <a:solidFill>
                  <a:srgbClr val="F3F3F3"/>
                </a:solidFill>
                <a:latin typeface="Courier New"/>
                <a:ea typeface="Courier New"/>
                <a:cs typeface="Courier New"/>
                <a:sym typeface="Courier New"/>
              </a:rPr>
              <a:t>  (name, email, phone, address, city, postcode, country)</a:t>
            </a:r>
            <a:endParaRPr b="1" sz="19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900">
                <a:solidFill>
                  <a:srgbClr val="F3F3F3"/>
                </a:solidFill>
                <a:latin typeface="Courier New"/>
                <a:ea typeface="Courier New"/>
                <a:cs typeface="Courier New"/>
                <a:sym typeface="Courier New"/>
              </a:rPr>
              <a:t>VALUES</a:t>
            </a:r>
            <a:endParaRPr b="1" sz="19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900">
                <a:solidFill>
                  <a:srgbClr val="F3F3F3"/>
                </a:solidFill>
                <a:latin typeface="Courier New"/>
                <a:ea typeface="Courier New"/>
                <a:cs typeface="Courier New"/>
                <a:sym typeface="Courier New"/>
              </a:rPr>
              <a:t>  ('Fred Bloggs', '</a:t>
            </a:r>
            <a:r>
              <a:rPr b="1" lang="en-GB" sz="1900" u="sng">
                <a:solidFill>
                  <a:schemeClr val="hlink"/>
                </a:solidFill>
                <a:latin typeface="Courier New"/>
                <a:ea typeface="Courier New"/>
                <a:cs typeface="Courier New"/>
                <a:sym typeface="Courier New"/>
                <a:hlinkClick r:id="rId3"/>
              </a:rPr>
              <a:t>fred@bloggs.org</a:t>
            </a:r>
            <a:r>
              <a:rPr b="1" lang="en-GB" sz="1900">
                <a:solidFill>
                  <a:srgbClr val="F3F3F3"/>
                </a:solidFill>
                <a:latin typeface="Courier New"/>
                <a:ea typeface="Courier New"/>
                <a:cs typeface="Courier New"/>
                <a:sym typeface="Courier New"/>
              </a:rPr>
              <a:t>', '07123456789',</a:t>
            </a:r>
            <a:endParaRPr b="1" sz="19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900">
                <a:solidFill>
                  <a:srgbClr val="F3F3F3"/>
                </a:solidFill>
                <a:latin typeface="Courier New"/>
                <a:ea typeface="Courier New"/>
                <a:cs typeface="Courier New"/>
                <a:sym typeface="Courier New"/>
              </a:rPr>
              <a:t>    '1 Low Brow', 'Ashbottom', 'XY2 3ZA', 'UK');</a:t>
            </a:r>
            <a:endParaRPr b="1" sz="1900">
              <a:solidFill>
                <a:srgbClr val="F3F3F3"/>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body-parser for Form Data</a:t>
            </a:r>
            <a:endParaRPr/>
          </a:p>
        </p:txBody>
      </p:sp>
      <p:sp>
        <p:nvSpPr>
          <p:cNvPr id="204" name="Google Shape;20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400"/>
              <a:t>For endpoints that expect a large number of data values (e.g. insert data) we can use a ‘middleware’ package. We shall use </a:t>
            </a:r>
            <a:r>
              <a:rPr lang="en-GB" sz="2400"/>
              <a:t>body-parser </a:t>
            </a:r>
            <a:r>
              <a:rPr lang="en-GB" sz="2400"/>
              <a:t>(but see also </a:t>
            </a:r>
            <a:r>
              <a:rPr lang="en-GB" sz="2400"/>
              <a:t>formidable</a:t>
            </a:r>
            <a:r>
              <a:rPr lang="en-GB" sz="2400"/>
              <a:t>). At terminal type:</a:t>
            </a:r>
            <a:endParaRPr sz="24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t/>
            </a:r>
            <a:endParaRPr b="1" sz="2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900">
              <a:latin typeface="Courier New"/>
              <a:ea typeface="Courier New"/>
              <a:cs typeface="Courier New"/>
              <a:sym typeface="Courier New"/>
            </a:endParaRPr>
          </a:p>
          <a:p>
            <a:pPr indent="0" lvl="0" marL="0" rtl="0" algn="l">
              <a:lnSpc>
                <a:spcPct val="100000"/>
              </a:lnSpc>
              <a:spcBef>
                <a:spcPts val="0"/>
              </a:spcBef>
              <a:spcAft>
                <a:spcPts val="0"/>
              </a:spcAft>
              <a:buNone/>
            </a:pPr>
            <a:r>
              <a:rPr lang="en-GB" sz="2400"/>
              <a:t>In your server.js file you need to add:</a:t>
            </a:r>
            <a:endParaRPr sz="2400"/>
          </a:p>
        </p:txBody>
      </p:sp>
      <p:sp>
        <p:nvSpPr>
          <p:cNvPr id="205" name="Google Shape;205;p40"/>
          <p:cNvSpPr txBox="1"/>
          <p:nvPr/>
        </p:nvSpPr>
        <p:spPr>
          <a:xfrm>
            <a:off x="416250" y="3315275"/>
            <a:ext cx="8311500" cy="12978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const bodyParser = require("body-parser");</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app.use(bodyParser.json());</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 .</a:t>
            </a:r>
            <a:endParaRPr b="1" sz="1800">
              <a:solidFill>
                <a:srgbClr val="F3F3F3"/>
              </a:solidFill>
              <a:latin typeface="Courier New"/>
              <a:ea typeface="Courier New"/>
              <a:cs typeface="Courier New"/>
              <a:sym typeface="Courier New"/>
            </a:endParaRPr>
          </a:p>
        </p:txBody>
      </p:sp>
      <p:sp>
        <p:nvSpPr>
          <p:cNvPr id="206" name="Google Shape;206;p40"/>
          <p:cNvSpPr txBox="1"/>
          <p:nvPr/>
        </p:nvSpPr>
        <p:spPr>
          <a:xfrm>
            <a:off x="416250" y="2400875"/>
            <a:ext cx="8311500" cy="4464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999999"/>
                </a:solidFill>
                <a:latin typeface="Courier New"/>
                <a:ea typeface="Courier New"/>
                <a:cs typeface="Courier New"/>
                <a:sym typeface="Courier New"/>
              </a:rPr>
              <a:t>$</a:t>
            </a:r>
            <a:r>
              <a:rPr b="1" lang="en-GB" sz="1800">
                <a:solidFill>
                  <a:srgbClr val="F3F3F3"/>
                </a:solidFill>
                <a:latin typeface="Courier New"/>
                <a:ea typeface="Courier New"/>
                <a:cs typeface="Courier New"/>
                <a:sym typeface="Courier New"/>
              </a:rPr>
              <a:t> npm install body-parser --save</a:t>
            </a:r>
            <a:endParaRPr b="1" sz="1800">
              <a:solidFill>
                <a:srgbClr val="F3F3F3"/>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Inserting Rows Using Node.js</a:t>
            </a:r>
            <a:endParaRPr/>
          </a:p>
        </p:txBody>
      </p:sp>
      <p:sp>
        <p:nvSpPr>
          <p:cNvPr id="212" name="Google Shape;21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To insert rows into our tables we use a POST instead of a GET method. We define an endpoint in server.js:</a:t>
            </a:r>
            <a:endParaRPr sz="24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(the added code follows…)</a:t>
            </a:r>
            <a:endParaRPr sz="2400"/>
          </a:p>
        </p:txBody>
      </p:sp>
      <p:sp>
        <p:nvSpPr>
          <p:cNvPr id="213" name="Google Shape;213;p41"/>
          <p:cNvSpPr txBox="1"/>
          <p:nvPr/>
        </p:nvSpPr>
        <p:spPr>
          <a:xfrm>
            <a:off x="364025" y="2094925"/>
            <a:ext cx="8311500" cy="12879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200">
                <a:solidFill>
                  <a:srgbClr val="F3F3F3"/>
                </a:solidFill>
                <a:latin typeface="Courier New"/>
                <a:ea typeface="Courier New"/>
                <a:cs typeface="Courier New"/>
                <a:sym typeface="Courier New"/>
              </a:rPr>
              <a:t>app.</a:t>
            </a:r>
            <a:r>
              <a:rPr b="1" lang="en-GB" sz="2200">
                <a:solidFill>
                  <a:srgbClr val="F3F3F3"/>
                </a:solidFill>
                <a:latin typeface="Courier New"/>
                <a:ea typeface="Courier New"/>
                <a:cs typeface="Courier New"/>
                <a:sym typeface="Courier New"/>
              </a:rPr>
              <a:t>post</a:t>
            </a:r>
            <a:r>
              <a:rPr lang="en-GB" sz="2200">
                <a:solidFill>
                  <a:srgbClr val="F3F3F3"/>
                </a:solidFill>
                <a:latin typeface="Courier New"/>
                <a:ea typeface="Courier New"/>
                <a:cs typeface="Courier New"/>
                <a:sym typeface="Courier New"/>
              </a:rPr>
              <a:t>("/customers", function (req, res) {</a:t>
            </a:r>
            <a:endParaRPr sz="22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2200">
                <a:solidFill>
                  <a:srgbClr val="F3F3F3"/>
                </a:solidFill>
                <a:latin typeface="Courier New"/>
                <a:ea typeface="Courier New"/>
                <a:cs typeface="Courier New"/>
                <a:sym typeface="Courier New"/>
              </a:rPr>
              <a:t>  // add code here to insert row...</a:t>
            </a:r>
            <a:endParaRPr sz="22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200">
                <a:solidFill>
                  <a:srgbClr val="F3F3F3"/>
                </a:solidFill>
                <a:latin typeface="Courier New"/>
                <a:ea typeface="Courier New"/>
                <a:cs typeface="Courier New"/>
                <a:sym typeface="Courier New"/>
              </a:rPr>
              <a:t>});</a:t>
            </a:r>
            <a:endParaRPr sz="2200">
              <a:solidFill>
                <a:srgbClr val="F3F3F3"/>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Getting Values from the Browser</a:t>
            </a:r>
            <a:endParaRPr/>
          </a:p>
        </p:txBody>
      </p:sp>
      <p:sp>
        <p:nvSpPr>
          <p:cNvPr id="219" name="Google Shape;21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The browser sends the values for the new row as JSON. The body-parser middleware puts them into req.body so that we can access them:</a:t>
            </a:r>
            <a:endParaRPr sz="2400"/>
          </a:p>
          <a:p>
            <a:pPr indent="0" lvl="0" marL="0" rtl="0" algn="l">
              <a:spcBef>
                <a:spcPts val="0"/>
              </a:spcBef>
              <a:spcAft>
                <a:spcPts val="0"/>
              </a:spcAft>
              <a:buNone/>
            </a:pPr>
            <a:r>
              <a:t/>
            </a:r>
            <a:endParaRPr sz="1200"/>
          </a:p>
          <a:p>
            <a:pPr indent="0" lvl="0" marL="0" rtl="0" algn="l">
              <a:spcBef>
                <a:spcPts val="0"/>
              </a:spcBef>
              <a:spcAft>
                <a:spcPts val="0"/>
              </a:spcAft>
              <a:buNone/>
            </a:pPr>
            <a:r>
              <a:rPr lang="en-GB" sz="2400">
                <a:latin typeface="Courier New"/>
                <a:ea typeface="Courier New"/>
                <a:cs typeface="Courier New"/>
                <a:sym typeface="Courier New"/>
              </a:rPr>
              <a:t>  </a:t>
            </a:r>
            <a:endParaRPr b="1" sz="24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GB" sz="2400"/>
              <a:t>(Note: for formidable use </a:t>
            </a:r>
            <a:r>
              <a:rPr b="1" lang="en-GB" sz="2200">
                <a:latin typeface="Courier New"/>
                <a:ea typeface="Courier New"/>
                <a:cs typeface="Courier New"/>
                <a:sym typeface="Courier New"/>
              </a:rPr>
              <a:t>req.fields</a:t>
            </a:r>
            <a:r>
              <a:rPr lang="en-GB" sz="2400"/>
              <a:t> instead of </a:t>
            </a:r>
            <a:r>
              <a:rPr b="1" lang="en-GB" sz="2200">
                <a:latin typeface="Courier New"/>
                <a:ea typeface="Courier New"/>
                <a:cs typeface="Courier New"/>
                <a:sym typeface="Courier New"/>
              </a:rPr>
              <a:t>req.body</a:t>
            </a:r>
            <a:r>
              <a:rPr lang="en-GB" sz="2400"/>
              <a:t>)</a:t>
            </a:r>
            <a:endParaRPr sz="2400"/>
          </a:p>
        </p:txBody>
      </p:sp>
      <p:sp>
        <p:nvSpPr>
          <p:cNvPr id="220" name="Google Shape;220;p42"/>
          <p:cNvSpPr txBox="1"/>
          <p:nvPr/>
        </p:nvSpPr>
        <p:spPr>
          <a:xfrm>
            <a:off x="364025" y="2628325"/>
            <a:ext cx="8311500" cy="12879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var newName  = req.body.name;</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var newPhone = req.body.phone;</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var newEmail = req.body.email;</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var newAddr  = req.body.address; // ...etc.</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F3F3F3"/>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Issue an SQL INSERT Command with Values</a:t>
            </a:r>
            <a:endParaRPr/>
          </a:p>
        </p:txBody>
      </p:sp>
      <p:sp>
        <p:nvSpPr>
          <p:cNvPr id="226" name="Google Shape;22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U</a:t>
            </a:r>
            <a:r>
              <a:rPr lang="en-GB" sz="2400"/>
              <a:t>se $</a:t>
            </a:r>
            <a:r>
              <a:rPr i="1" lang="en-GB" sz="2400"/>
              <a:t>n</a:t>
            </a:r>
            <a:r>
              <a:rPr lang="en-GB" sz="2400"/>
              <a:t> placeholders for inserted values: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3400"/>
          </a:p>
          <a:p>
            <a:pPr indent="0" lvl="0" marL="0" rtl="0" algn="l">
              <a:spcBef>
                <a:spcPts val="0"/>
              </a:spcBef>
              <a:spcAft>
                <a:spcPts val="0"/>
              </a:spcAft>
              <a:buNone/>
            </a:pPr>
            <a:r>
              <a:rPr i="1" lang="en-GB" sz="2200"/>
              <a:t>Note: this example only uses a small set of values for compactness</a:t>
            </a:r>
            <a:endParaRPr i="1" sz="2200"/>
          </a:p>
        </p:txBody>
      </p:sp>
      <p:sp>
        <p:nvSpPr>
          <p:cNvPr id="227" name="Google Shape;227;p43"/>
          <p:cNvSpPr txBox="1"/>
          <p:nvPr/>
        </p:nvSpPr>
        <p:spPr>
          <a:xfrm>
            <a:off x="364025" y="1713925"/>
            <a:ext cx="8311500" cy="21732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db.query("INSERT INTO customers "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"(name, email, phone, address) "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"VALUES ($1, $2, $3, $4)",</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[newName, newEmail, newPhone, newAddr],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function(err)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 callback code goes here</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a:t>
            </a:r>
            <a:endParaRPr b="1" sz="1800">
              <a:solidFill>
                <a:srgbClr val="F3F3F3"/>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Objectives</a:t>
            </a:r>
            <a:endParaRPr/>
          </a:p>
        </p:txBody>
      </p:sp>
      <p:sp>
        <p:nvSpPr>
          <p:cNvPr id="106" name="Google Shape;10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GB"/>
              <a:t>Revise PostgreSQL with NodeJS and the /customers endpoint</a:t>
            </a:r>
            <a:endParaRPr/>
          </a:p>
          <a:p>
            <a:pPr indent="-381000" lvl="0" marL="457200" rtl="0" algn="l">
              <a:lnSpc>
                <a:spcPct val="100000"/>
              </a:lnSpc>
              <a:spcBef>
                <a:spcPts val="0"/>
              </a:spcBef>
              <a:spcAft>
                <a:spcPts val="0"/>
              </a:spcAft>
              <a:buSzPts val="2400"/>
              <a:buChar char="●"/>
            </a:pPr>
            <a:r>
              <a:rPr lang="en-GB"/>
              <a:t>Create endpoints to execute selective queries</a:t>
            </a:r>
            <a:endParaRPr/>
          </a:p>
          <a:p>
            <a:pPr indent="-381000" lvl="0" marL="457200" rtl="0" algn="l">
              <a:lnSpc>
                <a:spcPct val="100000"/>
              </a:lnSpc>
              <a:spcBef>
                <a:spcPts val="0"/>
              </a:spcBef>
              <a:spcAft>
                <a:spcPts val="0"/>
              </a:spcAft>
              <a:buSzPts val="2400"/>
              <a:buChar char="●"/>
            </a:pPr>
            <a:r>
              <a:rPr lang="en-GB"/>
              <a:t>Create endpoints to insert new data into a table</a:t>
            </a:r>
            <a:endParaRPr/>
          </a:p>
          <a:p>
            <a:pPr indent="-381000" lvl="0" marL="457200" rtl="0" algn="l">
              <a:lnSpc>
                <a:spcPct val="100000"/>
              </a:lnSpc>
              <a:spcBef>
                <a:spcPts val="0"/>
              </a:spcBef>
              <a:spcAft>
                <a:spcPts val="0"/>
              </a:spcAft>
              <a:buSzPts val="2400"/>
              <a:buChar char="●"/>
            </a:pPr>
            <a:r>
              <a:rPr lang="en-GB"/>
              <a:t>Create endpoints to delete a row from a table</a:t>
            </a:r>
            <a:endParaRPr/>
          </a:p>
          <a:p>
            <a:pPr indent="-381000" lvl="0" marL="457200" rtl="0" algn="l">
              <a:lnSpc>
                <a:spcPct val="100000"/>
              </a:lnSpc>
              <a:spcBef>
                <a:spcPts val="0"/>
              </a:spcBef>
              <a:spcAft>
                <a:spcPts val="0"/>
              </a:spcAft>
              <a:buSzPts val="2400"/>
              <a:buChar char="●"/>
            </a:pPr>
            <a:r>
              <a:rPr lang="en-GB"/>
              <a:t>Create endpoints to update values in an existing row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Postman to Test a POST</a:t>
            </a:r>
            <a:endParaRPr/>
          </a:p>
        </p:txBody>
      </p:sp>
      <p:sp>
        <p:nvSpPr>
          <p:cNvPr id="233" name="Google Shape;23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In Postman:</a:t>
            </a:r>
            <a:endParaRPr sz="2400"/>
          </a:p>
          <a:p>
            <a:pPr indent="-368300" lvl="0" marL="457200" rtl="0" algn="l">
              <a:spcBef>
                <a:spcPts val="0"/>
              </a:spcBef>
              <a:spcAft>
                <a:spcPts val="0"/>
              </a:spcAft>
              <a:buSzPts val="2200"/>
              <a:buChar char="●"/>
            </a:pPr>
            <a:r>
              <a:rPr lang="en-GB" sz="2200"/>
              <a:t>Change the method to POST</a:t>
            </a:r>
            <a:endParaRPr sz="2200"/>
          </a:p>
          <a:p>
            <a:pPr indent="-368300" lvl="0" marL="457200" rtl="0" algn="l">
              <a:spcBef>
                <a:spcPts val="0"/>
              </a:spcBef>
              <a:spcAft>
                <a:spcPts val="0"/>
              </a:spcAft>
              <a:buSzPts val="2200"/>
              <a:buChar char="●"/>
            </a:pPr>
            <a:r>
              <a:rPr lang="en-GB" sz="2200"/>
              <a:t>Change the address to </a:t>
            </a:r>
            <a:r>
              <a:rPr lang="en-GB" sz="2100">
                <a:latin typeface="Courier New"/>
                <a:ea typeface="Courier New"/>
                <a:cs typeface="Courier New"/>
                <a:sym typeface="Courier New"/>
              </a:rPr>
              <a:t>http://localhost:3000/customers</a:t>
            </a:r>
            <a:endParaRPr sz="2100">
              <a:latin typeface="Courier New"/>
              <a:ea typeface="Courier New"/>
              <a:cs typeface="Courier New"/>
              <a:sym typeface="Courier New"/>
            </a:endParaRPr>
          </a:p>
          <a:p>
            <a:pPr indent="-368300" lvl="0" marL="457200" rtl="0" algn="l">
              <a:spcBef>
                <a:spcPts val="0"/>
              </a:spcBef>
              <a:spcAft>
                <a:spcPts val="0"/>
              </a:spcAft>
              <a:buSzPts val="2200"/>
              <a:buChar char="●"/>
            </a:pPr>
            <a:r>
              <a:rPr lang="en-GB" sz="2200"/>
              <a:t>Under the address select </a:t>
            </a:r>
            <a:r>
              <a:rPr b="1" lang="en-GB" sz="2200"/>
              <a:t>Body</a:t>
            </a:r>
            <a:r>
              <a:rPr lang="en-GB" sz="2200"/>
              <a:t> then select </a:t>
            </a:r>
            <a:r>
              <a:rPr b="1" lang="en-GB" sz="2200"/>
              <a:t>raw</a:t>
            </a:r>
            <a:endParaRPr b="1" sz="2200"/>
          </a:p>
          <a:p>
            <a:pPr indent="-368300" lvl="0" marL="457200" rtl="0" algn="l">
              <a:spcBef>
                <a:spcPts val="0"/>
              </a:spcBef>
              <a:spcAft>
                <a:spcPts val="0"/>
              </a:spcAft>
              <a:buSzPts val="2200"/>
              <a:buChar char="●"/>
            </a:pPr>
            <a:r>
              <a:rPr lang="en-GB" sz="2200"/>
              <a:t>Ensure that </a:t>
            </a:r>
            <a:r>
              <a:rPr b="1" lang="en-GB" sz="2200">
                <a:solidFill>
                  <a:srgbClr val="CC0000"/>
                </a:solidFill>
              </a:rPr>
              <a:t>JSON</a:t>
            </a:r>
            <a:r>
              <a:rPr lang="en-GB" sz="2200"/>
              <a:t> is selected at the right hand end</a:t>
            </a:r>
            <a:endParaRPr sz="2200"/>
          </a:p>
          <a:p>
            <a:pPr indent="-368300" lvl="0" marL="457200" rtl="0" algn="l">
              <a:spcBef>
                <a:spcPts val="0"/>
              </a:spcBef>
              <a:spcAft>
                <a:spcPts val="0"/>
              </a:spcAft>
              <a:buSzPts val="2200"/>
              <a:buChar char="●"/>
            </a:pPr>
            <a:r>
              <a:rPr lang="en-GB" sz="2200"/>
              <a:t>Enter the data as JSON in the panel below, for example:</a:t>
            </a:r>
            <a:endParaRPr sz="2200"/>
          </a:p>
        </p:txBody>
      </p:sp>
      <p:sp>
        <p:nvSpPr>
          <p:cNvPr id="234" name="Google Shape;234;p44"/>
          <p:cNvSpPr txBox="1"/>
          <p:nvPr/>
        </p:nvSpPr>
        <p:spPr>
          <a:xfrm>
            <a:off x="416250" y="3582200"/>
            <a:ext cx="8311500" cy="12879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"name": "Fred Bloggs",</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"email": "</a:t>
            </a:r>
            <a:r>
              <a:rPr b="1" lang="en-GB" sz="1800" u="sng">
                <a:solidFill>
                  <a:schemeClr val="hlink"/>
                </a:solidFill>
                <a:latin typeface="Courier New"/>
                <a:ea typeface="Courier New"/>
                <a:cs typeface="Courier New"/>
                <a:sym typeface="Courier New"/>
                <a:hlinkClick r:id="rId3"/>
              </a:rPr>
              <a:t>fred@bloggs.org</a:t>
            </a:r>
            <a:r>
              <a:rPr b="1" lang="en-GB" sz="1800">
                <a:solidFill>
                  <a:srgbClr val="F3F3F3"/>
                </a:solidFill>
                <a:latin typeface="Courier New"/>
                <a:ea typeface="Courier New"/>
                <a:cs typeface="Courier New"/>
                <a:sym typeface="Courier New"/>
              </a:rPr>
              <a:t>",</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"phone": "07123456789"</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F3F3F3"/>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238" name="Shape 238"/>
        <p:cNvGrpSpPr/>
        <p:nvPr/>
      </p:nvGrpSpPr>
      <p:grpSpPr>
        <a:xfrm>
          <a:off x="0" y="0"/>
          <a:ext cx="0" cy="0"/>
          <a:chOff x="0" y="0"/>
          <a:chExt cx="0" cy="0"/>
        </a:xfrm>
      </p:grpSpPr>
      <p:sp>
        <p:nvSpPr>
          <p:cNvPr id="239" name="Google Shape;23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240" name="Google Shape;24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Install body-parser and enable it in your server.js</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Define a new endpoint to create new customer records</a:t>
            </a:r>
            <a:br>
              <a:rPr lang="en-GB" sz="2200">
                <a:solidFill>
                  <a:srgbClr val="073763"/>
                </a:solidFill>
              </a:rPr>
            </a:br>
            <a:r>
              <a:rPr lang="en-GB" sz="2200">
                <a:solidFill>
                  <a:srgbClr val="073763"/>
                </a:solidFill>
              </a:rPr>
              <a:t>For simplicity, only insert the name, phone &amp; email values. Invent your own values.</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After successfully inserting the row send back a message, "New customer added."</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Test your endpoint using Postman</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Check the data has appeared in the table using psql</a:t>
            </a:r>
            <a:endParaRPr sz="2200">
              <a:solidFill>
                <a:srgbClr val="07376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Can We Do After an Insert?</a:t>
            </a:r>
            <a:endParaRPr/>
          </a:p>
        </p:txBody>
      </p:sp>
      <p:sp>
        <p:nvSpPr>
          <p:cNvPr id="246" name="Google Shape;24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We should start checking for errors! Not just for inserts!</a:t>
            </a:r>
            <a:endParaRPr sz="2400"/>
          </a:p>
          <a:p>
            <a:pPr indent="-381000" lvl="0" marL="457200" rtl="0" algn="l">
              <a:spcBef>
                <a:spcPts val="0"/>
              </a:spcBef>
              <a:spcAft>
                <a:spcPts val="0"/>
              </a:spcAft>
              <a:buSzPts val="2400"/>
              <a:buChar char="●"/>
            </a:pPr>
            <a:r>
              <a:rPr lang="en-GB" sz="2400"/>
              <a:t>If the table uses an autoincrementing PK we might return the value (that could be useful).</a:t>
            </a:r>
            <a:endParaRPr sz="2400"/>
          </a:p>
          <a:p>
            <a:pPr indent="-381000" lvl="0" marL="457200" rtl="0" algn="l">
              <a:spcBef>
                <a:spcPts val="0"/>
              </a:spcBef>
              <a:spcAft>
                <a:spcPts val="0"/>
              </a:spcAft>
              <a:buSzPts val="2400"/>
              <a:buChar char="●"/>
            </a:pPr>
            <a:r>
              <a:rPr lang="en-GB" sz="2400"/>
              <a:t>We could console.log the inserted data</a:t>
            </a:r>
            <a:endParaRPr sz="2400"/>
          </a:p>
          <a:p>
            <a:pPr indent="-381000" lvl="0" marL="457200" rtl="0" algn="l">
              <a:spcBef>
                <a:spcPts val="0"/>
              </a:spcBef>
              <a:spcAft>
                <a:spcPts val="0"/>
              </a:spcAft>
              <a:buSzPts val="2400"/>
              <a:buChar char="●"/>
            </a:pPr>
            <a:r>
              <a:rPr lang="en-GB" sz="2400"/>
              <a:t>And so forth...</a:t>
            </a:r>
            <a:endParaRPr sz="2400"/>
          </a:p>
          <a:p>
            <a:pPr indent="0" lvl="0" marL="0" rtl="0" algn="l">
              <a:spcBef>
                <a:spcPts val="0"/>
              </a:spcBef>
              <a:spcAft>
                <a:spcPts val="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Check for Errors</a:t>
            </a:r>
            <a:endParaRPr/>
          </a:p>
        </p:txBody>
      </p:sp>
      <p:sp>
        <p:nvSpPr>
          <p:cNvPr id="252" name="Google Shape;25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The callback function always includes an error parameter as the first parameter. It’s undefined if the command succeeded, or a message if an error occurred.</a:t>
            </a:r>
            <a:endParaRPr sz="2400"/>
          </a:p>
          <a:p>
            <a:pPr indent="0" lvl="0" marL="0" rtl="0" algn="l">
              <a:spcBef>
                <a:spcPts val="0"/>
              </a:spcBef>
              <a:spcAft>
                <a:spcPts val="0"/>
              </a:spcAft>
              <a:buNone/>
            </a:pPr>
            <a:r>
              <a:rPr lang="en-GB" sz="2400">
                <a:latin typeface="Courier New"/>
                <a:ea typeface="Courier New"/>
                <a:cs typeface="Courier New"/>
                <a:sym typeface="Courier New"/>
              </a:rPr>
              <a:t>	</a:t>
            </a:r>
            <a:r>
              <a:rPr lang="en-GB" sz="2000">
                <a:latin typeface="Courier New"/>
                <a:ea typeface="Courier New"/>
                <a:cs typeface="Courier New"/>
                <a:sym typeface="Courier New"/>
              </a:rPr>
              <a:t>do.something(</a:t>
            </a:r>
            <a:r>
              <a:rPr lang="en-GB" sz="2000">
                <a:latin typeface="Courier New"/>
                <a:ea typeface="Courier New"/>
                <a:cs typeface="Courier New"/>
                <a:sym typeface="Courier New"/>
              </a:rPr>
              <a:t>...,</a:t>
            </a:r>
            <a:r>
              <a:rPr lang="en-GB" sz="2000">
                <a:latin typeface="Courier New"/>
                <a:ea typeface="Courier New"/>
                <a:cs typeface="Courier New"/>
                <a:sym typeface="Courier New"/>
              </a:rPr>
              <a:t> function (</a:t>
            </a:r>
            <a:r>
              <a:rPr b="1" lang="en-GB" sz="2000">
                <a:latin typeface="Courier New"/>
                <a:ea typeface="Courier New"/>
                <a:cs typeface="Courier New"/>
                <a:sym typeface="Courier New"/>
              </a:rPr>
              <a:t>err</a:t>
            </a:r>
            <a:r>
              <a:rPr lang="en-GB"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0" rtl="0" algn="l">
              <a:spcBef>
                <a:spcPts val="0"/>
              </a:spcBef>
              <a:spcAft>
                <a:spcPts val="0"/>
              </a:spcAft>
              <a:buNone/>
            </a:pPr>
            <a:r>
              <a:rPr lang="en-GB" sz="2000">
                <a:latin typeface="Courier New"/>
                <a:ea typeface="Courier New"/>
                <a:cs typeface="Courier New"/>
                <a:sym typeface="Courier New"/>
              </a:rPr>
              <a:t>	  </a:t>
            </a:r>
            <a:r>
              <a:rPr b="1" lang="en-GB" sz="2000">
                <a:latin typeface="Courier New"/>
                <a:ea typeface="Courier New"/>
                <a:cs typeface="Courier New"/>
                <a:sym typeface="Courier New"/>
              </a:rPr>
              <a:t>if (err == undefined) {</a:t>
            </a:r>
            <a:endParaRPr b="1" sz="2000">
              <a:latin typeface="Courier New"/>
              <a:ea typeface="Courier New"/>
              <a:cs typeface="Courier New"/>
              <a:sym typeface="Courier New"/>
            </a:endParaRPr>
          </a:p>
          <a:p>
            <a:pPr indent="0" lvl="0" marL="0" rtl="0" algn="l">
              <a:spcBef>
                <a:spcPts val="0"/>
              </a:spcBef>
              <a:spcAft>
                <a:spcPts val="0"/>
              </a:spcAft>
              <a:buNone/>
            </a:pPr>
            <a:r>
              <a:rPr b="1" lang="en-GB" sz="2000">
                <a:latin typeface="Courier New"/>
                <a:ea typeface="Courier New"/>
                <a:cs typeface="Courier New"/>
                <a:sym typeface="Courier New"/>
              </a:rPr>
              <a:t>	    </a:t>
            </a:r>
            <a:r>
              <a:rPr lang="en-GB" sz="2000">
                <a:latin typeface="Courier New"/>
                <a:ea typeface="Courier New"/>
                <a:cs typeface="Courier New"/>
                <a:sym typeface="Courier New"/>
              </a:rPr>
              <a:t>// do stuff for success</a:t>
            </a:r>
            <a:endParaRPr sz="2000">
              <a:latin typeface="Courier New"/>
              <a:ea typeface="Courier New"/>
              <a:cs typeface="Courier New"/>
              <a:sym typeface="Courier New"/>
            </a:endParaRPr>
          </a:p>
          <a:p>
            <a:pPr indent="0" lvl="0" marL="0" rtl="0" algn="l">
              <a:spcBef>
                <a:spcPts val="0"/>
              </a:spcBef>
              <a:spcAft>
                <a:spcPts val="0"/>
              </a:spcAft>
              <a:buNone/>
            </a:pPr>
            <a:r>
              <a:rPr b="1" lang="en-GB" sz="2000">
                <a:latin typeface="Courier New"/>
                <a:ea typeface="Courier New"/>
                <a:cs typeface="Courier New"/>
                <a:sym typeface="Courier New"/>
              </a:rPr>
              <a:t>	  } else {</a:t>
            </a:r>
            <a:endParaRPr b="1" sz="2000">
              <a:latin typeface="Courier New"/>
              <a:ea typeface="Courier New"/>
              <a:cs typeface="Courier New"/>
              <a:sym typeface="Courier New"/>
            </a:endParaRPr>
          </a:p>
          <a:p>
            <a:pPr indent="0" lvl="0" marL="0" rtl="0" algn="l">
              <a:spcBef>
                <a:spcPts val="0"/>
              </a:spcBef>
              <a:spcAft>
                <a:spcPts val="0"/>
              </a:spcAft>
              <a:buNone/>
            </a:pPr>
            <a:r>
              <a:rPr b="1" lang="en-GB" sz="2000">
                <a:latin typeface="Courier New"/>
                <a:ea typeface="Courier New"/>
                <a:cs typeface="Courier New"/>
                <a:sym typeface="Courier New"/>
              </a:rPr>
              <a:t>	    res.status(500).json({error: err});</a:t>
            </a:r>
            <a:endParaRPr b="1" sz="2000">
              <a:latin typeface="Courier New"/>
              <a:ea typeface="Courier New"/>
              <a:cs typeface="Courier New"/>
              <a:sym typeface="Courier New"/>
            </a:endParaRPr>
          </a:p>
          <a:p>
            <a:pPr indent="0" lvl="0" marL="0" rtl="0" algn="l">
              <a:spcBef>
                <a:spcPts val="0"/>
              </a:spcBef>
              <a:spcAft>
                <a:spcPts val="0"/>
              </a:spcAft>
              <a:buNone/>
            </a:pPr>
            <a:r>
              <a:rPr b="1" lang="en-GB" sz="2000">
                <a:latin typeface="Courier New"/>
                <a:ea typeface="Courier New"/>
                <a:cs typeface="Courier New"/>
                <a:sym typeface="Courier New"/>
              </a:rPr>
              <a:t>	  }</a:t>
            </a:r>
            <a:endParaRPr b="1" sz="20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Validating Input Data</a:t>
            </a:r>
            <a:endParaRPr/>
          </a:p>
        </p:txBody>
      </p:sp>
      <p:sp>
        <p:nvSpPr>
          <p:cNvPr id="258" name="Google Shape;25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It is very important to check incoming data - a process known as validation. For example:</a:t>
            </a:r>
            <a:endParaRPr sz="2400"/>
          </a:p>
          <a:p>
            <a:pPr indent="-381000" lvl="0" marL="457200" rtl="0" algn="l">
              <a:spcBef>
                <a:spcPts val="0"/>
              </a:spcBef>
              <a:spcAft>
                <a:spcPts val="0"/>
              </a:spcAft>
              <a:buSzPts val="2400"/>
              <a:buChar char="●"/>
            </a:pPr>
            <a:r>
              <a:rPr lang="en-GB" sz="2400"/>
              <a:t>Check that phone number contains only 0-9, (, ), +, -</a:t>
            </a:r>
            <a:endParaRPr sz="2400"/>
          </a:p>
          <a:p>
            <a:pPr indent="-381000" lvl="0" marL="457200" rtl="0" algn="l">
              <a:spcBef>
                <a:spcPts val="0"/>
              </a:spcBef>
              <a:spcAft>
                <a:spcPts val="0"/>
              </a:spcAft>
              <a:buSzPts val="2400"/>
              <a:buChar char="●"/>
            </a:pPr>
            <a:r>
              <a:rPr lang="en-GB" sz="2400"/>
              <a:t>Check that email address is not already registered</a:t>
            </a:r>
            <a:endParaRPr sz="2400"/>
          </a:p>
          <a:p>
            <a:pPr indent="-381000" lvl="0" marL="457200" rtl="0" algn="l">
              <a:spcBef>
                <a:spcPts val="0"/>
              </a:spcBef>
              <a:spcAft>
                <a:spcPts val="0"/>
              </a:spcAft>
              <a:buSzPts val="2400"/>
              <a:buChar char="●"/>
            </a:pPr>
            <a:r>
              <a:rPr lang="en-GB" sz="2400"/>
              <a:t>… etc.</a:t>
            </a:r>
            <a:endParaRPr sz="2400"/>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Check Phone Number</a:t>
            </a:r>
            <a:endParaRPr/>
          </a:p>
        </p:txBody>
      </p:sp>
      <p:sp>
        <p:nvSpPr>
          <p:cNvPr id="264" name="Google Shape;26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Phone numbers are usually stored as text. To check it only contains valid characters we can use:</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000"/>
              <a:t>This uses a regular expression to match valid characters, replaces each with 0 and compares to a string of zeros the same length as value.</a:t>
            </a:r>
            <a:endParaRPr sz="2000"/>
          </a:p>
          <a:p>
            <a:pPr indent="0" lvl="0" marL="0" rtl="0" algn="l">
              <a:spcBef>
                <a:spcPts val="0"/>
              </a:spcBef>
              <a:spcAft>
                <a:spcPts val="0"/>
              </a:spcAft>
              <a:buNone/>
            </a:pPr>
            <a:r>
              <a:rPr lang="en-GB" sz="2200">
                <a:solidFill>
                  <a:srgbClr val="0000FF"/>
                </a:solidFill>
              </a:rPr>
              <a:t>Note: this validation can also be done in the browser at lower cost</a:t>
            </a:r>
            <a:endParaRPr sz="2400"/>
          </a:p>
        </p:txBody>
      </p:sp>
      <p:sp>
        <p:nvSpPr>
          <p:cNvPr id="265" name="Google Shape;265;p49"/>
          <p:cNvSpPr txBox="1"/>
          <p:nvPr/>
        </p:nvSpPr>
        <p:spPr>
          <a:xfrm>
            <a:off x="416250" y="2111825"/>
            <a:ext cx="8311500" cy="1748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F3F3F3"/>
                </a:solidFill>
                <a:latin typeface="Courier New"/>
                <a:ea typeface="Courier New"/>
                <a:cs typeface="Courier New"/>
                <a:sym typeface="Courier New"/>
              </a:rPr>
              <a:t>if (newPhone.replace(/[+\-()0-9 ]/g, '0') !=</a:t>
            </a:r>
            <a:endParaRPr sz="17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700">
                <a:solidFill>
                  <a:srgbClr val="F3F3F3"/>
                </a:solidFill>
                <a:latin typeface="Courier New"/>
                <a:ea typeface="Courier New"/>
                <a:cs typeface="Courier New"/>
                <a:sym typeface="Courier New"/>
              </a:rPr>
              <a:t>    '0'.padEnd(newPhone.length, '0')) {</a:t>
            </a:r>
            <a:endParaRPr sz="17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700">
                <a:solidFill>
                  <a:srgbClr val="F3F3F3"/>
                </a:solidFill>
                <a:latin typeface="Courier New"/>
                <a:ea typeface="Courier New"/>
                <a:cs typeface="Courier New"/>
                <a:sym typeface="Courier New"/>
              </a:rPr>
              <a:t>  return res</a:t>
            </a:r>
            <a:endParaRPr sz="17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700">
                <a:solidFill>
                  <a:srgbClr val="F3F3F3"/>
                </a:solidFill>
                <a:latin typeface="Courier New"/>
                <a:ea typeface="Courier New"/>
                <a:cs typeface="Courier New"/>
                <a:sym typeface="Courier New"/>
              </a:rPr>
              <a:t>    .status(400)</a:t>
            </a:r>
            <a:endParaRPr sz="17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700">
                <a:solidFill>
                  <a:srgbClr val="F3F3F3"/>
                </a:solidFill>
                <a:latin typeface="Courier New"/>
                <a:ea typeface="Courier New"/>
                <a:cs typeface="Courier New"/>
                <a:sym typeface="Courier New"/>
              </a:rPr>
              <a:t>    .send("Phone can only contain 0-9, +, -, (, ) or space.");</a:t>
            </a:r>
            <a:endParaRPr sz="17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700">
                <a:solidFill>
                  <a:srgbClr val="F3F3F3"/>
                </a:solidFill>
                <a:latin typeface="Courier New"/>
                <a:ea typeface="Courier New"/>
                <a:cs typeface="Courier New"/>
                <a:sym typeface="Courier New"/>
              </a:rPr>
              <a:t>}</a:t>
            </a:r>
            <a:endParaRPr sz="1700">
              <a:solidFill>
                <a:srgbClr val="F3F3F3"/>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269" name="Shape 269"/>
        <p:cNvGrpSpPr/>
        <p:nvPr/>
      </p:nvGrpSpPr>
      <p:grpSpPr>
        <a:xfrm>
          <a:off x="0" y="0"/>
          <a:ext cx="0" cy="0"/>
          <a:chOff x="0" y="0"/>
          <a:chExt cx="0" cy="0"/>
        </a:xfrm>
      </p:grpSpPr>
      <p:sp>
        <p:nvSpPr>
          <p:cNvPr id="270" name="Google Shape;27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271" name="Google Shape;27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Modify your endpoint to check for errors. If an error is encountered then console.log it and return it to the browser.</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Add phone number validation to your endpoint to check that only digits, +, -, (, ) or space are present. Any other characters should send a suitable message back to the browser and abort the insert.</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Test your endpoint with a variety of data including valid and invalid phone numbers.</a:t>
            </a:r>
            <a:endParaRPr sz="2200">
              <a:solidFill>
                <a:srgbClr val="07376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Check Email Address	</a:t>
            </a:r>
            <a:endParaRPr/>
          </a:p>
        </p:txBody>
      </p:sp>
      <p:sp>
        <p:nvSpPr>
          <p:cNvPr id="277" name="Google Shape;27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To check the email address doesn't already exist we must use a query: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3200"/>
          </a:p>
          <a:p>
            <a:pPr indent="0" lvl="0" marL="0" rtl="0" algn="l">
              <a:spcBef>
                <a:spcPts val="0"/>
              </a:spcBef>
              <a:spcAft>
                <a:spcPts val="0"/>
              </a:spcAft>
              <a:buNone/>
            </a:pPr>
            <a:r>
              <a:rPr lang="en-GB" sz="2100">
                <a:solidFill>
                  <a:srgbClr val="0000FF"/>
                </a:solidFill>
              </a:rPr>
              <a:t>Note that this validation </a:t>
            </a:r>
            <a:r>
              <a:rPr b="1" lang="en-GB" sz="2100">
                <a:solidFill>
                  <a:srgbClr val="0000FF"/>
                </a:solidFill>
              </a:rPr>
              <a:t>cannot</a:t>
            </a:r>
            <a:r>
              <a:rPr lang="en-GB" sz="2100">
                <a:solidFill>
                  <a:srgbClr val="0000FF"/>
                </a:solidFill>
              </a:rPr>
              <a:t> be done in the browser.</a:t>
            </a:r>
            <a:endParaRPr sz="2100">
              <a:solidFill>
                <a:srgbClr val="0000FF"/>
              </a:solidFill>
            </a:endParaRPr>
          </a:p>
        </p:txBody>
      </p:sp>
      <p:sp>
        <p:nvSpPr>
          <p:cNvPr id="278" name="Google Shape;278;p51"/>
          <p:cNvSpPr txBox="1"/>
          <p:nvPr/>
        </p:nvSpPr>
        <p:spPr>
          <a:xfrm>
            <a:off x="416250" y="2111825"/>
            <a:ext cx="8311500" cy="21654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db.query("SELECT 1 FROM customers WHERE email = $1",</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[newEmail], (err, result) =&gt;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if (result.rowCount &gt; 0)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return res.status(400)</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.send("A customer with that email exists.");</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 else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db.query("INSERT </a:t>
            </a:r>
            <a:r>
              <a:rPr lang="en-GB" sz="1800">
                <a:solidFill>
                  <a:srgbClr val="F3F3F3"/>
                </a:solidFill>
                <a:latin typeface="Courier New"/>
                <a:ea typeface="Courier New"/>
                <a:cs typeface="Courier New"/>
                <a:sym typeface="Courier New"/>
              </a:rPr>
              <a:t>...    // insert the new customer row</a:t>
            </a:r>
            <a:endParaRPr sz="1800">
              <a:solidFill>
                <a:srgbClr val="F3F3F3"/>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Check Email Address	 (continued)</a:t>
            </a:r>
            <a:endParaRPr/>
          </a:p>
        </p:txBody>
      </p:sp>
      <p:sp>
        <p:nvSpPr>
          <p:cNvPr id="284" name="Google Shape;2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Notice that:</a:t>
            </a:r>
            <a:endParaRPr sz="2400"/>
          </a:p>
          <a:p>
            <a:pPr indent="-381000" lvl="0" marL="457200" rtl="0" algn="l">
              <a:spcBef>
                <a:spcPts val="0"/>
              </a:spcBef>
              <a:spcAft>
                <a:spcPts val="0"/>
              </a:spcAft>
              <a:buSzPts val="2400"/>
              <a:buChar char="●"/>
            </a:pPr>
            <a:r>
              <a:rPr lang="en-GB" sz="2400"/>
              <a:t>The query uses </a:t>
            </a:r>
            <a:r>
              <a:rPr lang="en-GB" sz="2400">
                <a:solidFill>
                  <a:srgbClr val="FFFFFF"/>
                </a:solidFill>
                <a:highlight>
                  <a:srgbClr val="073763"/>
                </a:highlight>
                <a:latin typeface="Courier New"/>
                <a:ea typeface="Courier New"/>
                <a:cs typeface="Courier New"/>
                <a:sym typeface="Courier New"/>
              </a:rPr>
              <a:t>SELECT 1 FROM customers ...</a:t>
            </a:r>
            <a:endParaRPr sz="2400"/>
          </a:p>
          <a:p>
            <a:pPr indent="-381000" lvl="0" marL="457200" rtl="0" algn="l">
              <a:spcBef>
                <a:spcPts val="0"/>
              </a:spcBef>
              <a:spcAft>
                <a:spcPts val="0"/>
              </a:spcAft>
              <a:buSzPts val="2400"/>
              <a:buChar char="●"/>
            </a:pPr>
            <a:r>
              <a:rPr lang="en-GB" sz="2400"/>
              <a:t>The result should normally return zero rows</a:t>
            </a:r>
            <a:endParaRPr sz="2400"/>
          </a:p>
          <a:p>
            <a:pPr indent="-381000" lvl="0" marL="457200" rtl="0" algn="l">
              <a:spcBef>
                <a:spcPts val="0"/>
              </a:spcBef>
              <a:spcAft>
                <a:spcPts val="0"/>
              </a:spcAft>
              <a:buSzPts val="2400"/>
              <a:buChar char="●"/>
            </a:pPr>
            <a:r>
              <a:rPr lang="en-GB" sz="2400"/>
              <a:t>You can use other result attributes like </a:t>
            </a:r>
            <a:r>
              <a:rPr lang="en-GB" sz="2400">
                <a:latin typeface="Courier New"/>
                <a:ea typeface="Courier New"/>
                <a:cs typeface="Courier New"/>
                <a:sym typeface="Courier New"/>
              </a:rPr>
              <a:t>result.rowCount</a:t>
            </a:r>
            <a:r>
              <a:rPr lang="en-GB" sz="2400"/>
              <a:t> to check the number of rows</a:t>
            </a:r>
            <a:endParaRPr sz="2400"/>
          </a:p>
          <a:p>
            <a:pPr indent="-381000" lvl="0" marL="457200" rtl="0" algn="l">
              <a:spcBef>
                <a:spcPts val="0"/>
              </a:spcBef>
              <a:spcAft>
                <a:spcPts val="0"/>
              </a:spcAft>
              <a:buSzPts val="2400"/>
              <a:buChar char="●"/>
            </a:pPr>
            <a:r>
              <a:rPr lang="en-GB" sz="2400"/>
              <a:t>The real work of the endpoint (inserting a new customer) is done inside the callback of the email query</a:t>
            </a:r>
            <a:endParaRPr sz="220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288" name="Shape 288"/>
        <p:cNvGrpSpPr/>
        <p:nvPr/>
      </p:nvGrpSpPr>
      <p:grpSpPr>
        <a:xfrm>
          <a:off x="0" y="0"/>
          <a:ext cx="0" cy="0"/>
          <a:chOff x="0" y="0"/>
          <a:chExt cx="0" cy="0"/>
        </a:xfrm>
      </p:grpSpPr>
      <p:sp>
        <p:nvSpPr>
          <p:cNvPr id="289" name="Google Shape;28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290" name="Google Shape;29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Before adding a new customer ensure there are none with the same email address in the customers table</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If a duplicate email is found send an appropriate message to the browser</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Use Postman to check that your new code works as expected by trying to insert duplicate emails as well as correct ones</a:t>
            </a:r>
            <a:endParaRPr sz="2200">
              <a:solidFill>
                <a:srgbClr val="073763"/>
              </a:solidFill>
            </a:endParaRPr>
          </a:p>
          <a:p>
            <a:pPr indent="-368300" lvl="0" marL="457200" rtl="0" algn="l">
              <a:lnSpc>
                <a:spcPct val="100000"/>
              </a:lnSpc>
              <a:spcBef>
                <a:spcPts val="0"/>
              </a:spcBef>
              <a:spcAft>
                <a:spcPts val="0"/>
              </a:spcAft>
              <a:buClr>
                <a:srgbClr val="073763"/>
              </a:buClr>
              <a:buSzPts val="2200"/>
              <a:buAutoNum type="arabicPeriod"/>
            </a:pPr>
            <a:r>
              <a:rPr lang="en-GB" sz="2200">
                <a:solidFill>
                  <a:srgbClr val="073763"/>
                </a:solidFill>
              </a:rPr>
              <a:t>Check the data has been added to the database (use psql)</a:t>
            </a:r>
            <a:endParaRPr sz="2200">
              <a:solidFill>
                <a:srgbClr val="07376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Revision - Using PostgreSQL in NodeJS</a:t>
            </a:r>
            <a:endParaRPr/>
          </a:p>
        </p:txBody>
      </p:sp>
      <p:sp>
        <p:nvSpPr>
          <p:cNvPr id="112" name="Google Shape;11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2400">
                <a:solidFill>
                  <a:srgbClr val="073763"/>
                </a:solidFill>
              </a:rPr>
              <a:t>Your server.js file from last week should contain something similar to the following (plus other code)</a:t>
            </a:r>
            <a:r>
              <a:rPr lang="en-GB" sz="2400">
                <a:solidFill>
                  <a:srgbClr val="073763"/>
                </a:solidFill>
              </a:rPr>
              <a:t>:</a:t>
            </a:r>
            <a:endParaRPr sz="2400">
              <a:solidFill>
                <a:srgbClr val="073763"/>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rgbClr val="073763"/>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rgbClr val="073763"/>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rgbClr val="073763"/>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rgbClr val="073763"/>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rgbClr val="073763"/>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rgbClr val="073763"/>
              </a:solidFill>
            </a:endParaRPr>
          </a:p>
          <a:p>
            <a:pPr indent="0" lvl="0" marL="0" rtl="0" algn="l">
              <a:lnSpc>
                <a:spcPct val="100000"/>
              </a:lnSpc>
              <a:spcBef>
                <a:spcPts val="0"/>
              </a:spcBef>
              <a:spcAft>
                <a:spcPts val="0"/>
              </a:spcAft>
              <a:buClr>
                <a:schemeClr val="dk1"/>
              </a:buClr>
              <a:buSzPts val="1100"/>
              <a:buFont typeface="Arial"/>
              <a:buNone/>
            </a:pPr>
            <a:r>
              <a:t/>
            </a:r>
            <a:endParaRPr sz="2200">
              <a:solidFill>
                <a:srgbClr val="073763"/>
              </a:solidFill>
              <a:latin typeface="Courier New"/>
              <a:ea typeface="Courier New"/>
              <a:cs typeface="Courier New"/>
              <a:sym typeface="Courier New"/>
            </a:endParaRPr>
          </a:p>
        </p:txBody>
      </p:sp>
      <p:sp>
        <p:nvSpPr>
          <p:cNvPr id="113" name="Google Shape;113;p27"/>
          <p:cNvSpPr txBox="1"/>
          <p:nvPr/>
        </p:nvSpPr>
        <p:spPr>
          <a:xfrm>
            <a:off x="311700" y="2002500"/>
            <a:ext cx="8311500" cy="27660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const Pool = require('pg').Pool;</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const db = new Pool({</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user: '&lt;your user name&gt;',</a:t>
            </a:r>
            <a:endParaRPr b="1" sz="1800">
              <a:solidFill>
                <a:srgbClr val="F3F3F3"/>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host: 'localhost',</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database: '&lt;your user name&gt;',</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password: '&lt;password&gt;',</a:t>
            </a:r>
            <a:endParaRPr b="1" sz="1800">
              <a:solidFill>
                <a:srgbClr val="F3F3F3"/>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port: 5432</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a:t>
            </a:r>
            <a:endParaRPr b="1" sz="1800">
              <a:solidFill>
                <a:srgbClr val="F3F3F3"/>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Return the PK Value for Insert</a:t>
            </a:r>
            <a:endParaRPr/>
          </a:p>
        </p:txBody>
      </p:sp>
      <p:sp>
        <p:nvSpPr>
          <p:cNvPr id="296" name="Google Shape;296;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Modify the INSERT statement to include </a:t>
            </a:r>
            <a:r>
              <a:rPr lang="en-GB" sz="2400">
                <a:latin typeface="Courier New"/>
                <a:ea typeface="Courier New"/>
                <a:cs typeface="Courier New"/>
                <a:sym typeface="Courier New"/>
              </a:rPr>
              <a:t>RETURNING id</a:t>
            </a:r>
            <a:r>
              <a:rPr lang="en-GB" sz="2400"/>
              <a:t> and the result parameter in the callback:</a:t>
            </a:r>
            <a:endParaRPr sz="2400"/>
          </a:p>
          <a:p>
            <a:pPr indent="0" lvl="0" marL="0" rtl="0" algn="l">
              <a:spcBef>
                <a:spcPts val="0"/>
              </a:spcBef>
              <a:spcAft>
                <a:spcPts val="0"/>
              </a:spcAft>
              <a:buNone/>
            </a:pPr>
            <a:r>
              <a:t/>
            </a:r>
            <a:endParaRPr b="1" sz="2400">
              <a:latin typeface="Courier New"/>
              <a:ea typeface="Courier New"/>
              <a:cs typeface="Courier New"/>
              <a:sym typeface="Courier New"/>
            </a:endParaRPr>
          </a:p>
        </p:txBody>
      </p:sp>
      <p:sp>
        <p:nvSpPr>
          <p:cNvPr id="297" name="Google Shape;297;p54"/>
          <p:cNvSpPr txBox="1"/>
          <p:nvPr/>
        </p:nvSpPr>
        <p:spPr>
          <a:xfrm>
            <a:off x="416250" y="2087675"/>
            <a:ext cx="8311500" cy="27021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db</a:t>
            </a:r>
            <a:r>
              <a:rPr lang="en-GB" sz="1800">
                <a:solidFill>
                  <a:srgbClr val="F3F3F3"/>
                </a:solidFill>
                <a:latin typeface="Courier New"/>
                <a:ea typeface="Courier New"/>
                <a:cs typeface="Courier New"/>
                <a:sym typeface="Courier New"/>
              </a:rPr>
              <a:t>.query("INSERT INTO customers "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   (name, email, phone, address) "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"VALUES ($1, $2, $3, $4) "</a:t>
            </a:r>
            <a:r>
              <a:rPr b="1" lang="en-GB" sz="1800">
                <a:solidFill>
                  <a:srgbClr val="F3F3F3"/>
                </a:solidFill>
                <a:latin typeface="Courier New"/>
                <a:ea typeface="Courier New"/>
                <a:cs typeface="Courier New"/>
                <a:sym typeface="Courier New"/>
              </a:rPr>
              <a:t>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"RETURNING id",</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    </a:t>
            </a:r>
            <a:r>
              <a:rPr lang="en-GB" sz="1800">
                <a:solidFill>
                  <a:srgbClr val="F3F3F3"/>
                </a:solidFill>
                <a:latin typeface="Courier New"/>
                <a:ea typeface="Courier New"/>
                <a:cs typeface="Courier New"/>
                <a:sym typeface="Courier New"/>
              </a:rPr>
              <a:t>[newName, newEmail, newPhone, newAddr],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function(err,</a:t>
            </a:r>
            <a:r>
              <a:rPr b="1" lang="en-GB" sz="1800">
                <a:solidFill>
                  <a:srgbClr val="F3F3F3"/>
                </a:solidFill>
                <a:latin typeface="Courier New"/>
                <a:ea typeface="Courier New"/>
                <a:cs typeface="Courier New"/>
                <a:sym typeface="Courier New"/>
              </a:rPr>
              <a:t> result</a:t>
            </a:r>
            <a:r>
              <a:rPr lang="en-GB" sz="1800">
                <a:solidFill>
                  <a:srgbClr val="F3F3F3"/>
                </a:solidFill>
                <a:latin typeface="Courier New"/>
                <a:ea typeface="Courier New"/>
                <a:cs typeface="Courier New"/>
                <a:sym typeface="Courier New"/>
              </a:rPr>
              <a:t>)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var newId = result.rows[0].id;</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  });</a:t>
            </a:r>
            <a:endParaRPr sz="1800">
              <a:solidFill>
                <a:srgbClr val="F3F3F3"/>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Insert - putting it all together...</a:t>
            </a:r>
            <a:endParaRPr/>
          </a:p>
        </p:txBody>
      </p:sp>
      <p:sp>
        <p:nvSpPr>
          <p:cNvPr id="303" name="Google Shape;303;p55"/>
          <p:cNvSpPr txBox="1"/>
          <p:nvPr>
            <p:ph idx="1" type="body"/>
          </p:nvPr>
        </p:nvSpPr>
        <p:spPr>
          <a:xfrm>
            <a:off x="311700" y="1140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200">
              <a:latin typeface="Courier New"/>
              <a:ea typeface="Courier New"/>
              <a:cs typeface="Courier New"/>
              <a:sym typeface="Courier New"/>
            </a:endParaRPr>
          </a:p>
        </p:txBody>
      </p:sp>
      <p:sp>
        <p:nvSpPr>
          <p:cNvPr id="304" name="Google Shape;304;p55"/>
          <p:cNvSpPr txBox="1"/>
          <p:nvPr/>
        </p:nvSpPr>
        <p:spPr>
          <a:xfrm>
            <a:off x="311550" y="1017725"/>
            <a:ext cx="8520600" cy="38592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app.post("/customers/", function (req.res) {</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var nam = req.body.name;</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var eml = req.body.email;</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var phn = req.body.phone;</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var add = req.body.address;</a:t>
            </a:r>
            <a:endParaRPr>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a:solidFill>
                  <a:srgbClr val="F3F3F3"/>
                </a:solidFill>
                <a:latin typeface="Courier New"/>
                <a:ea typeface="Courier New"/>
                <a:cs typeface="Courier New"/>
                <a:sym typeface="Courier New"/>
              </a:rPr>
              <a:t>  db.query("INSERT INTO customers (name, email, phone, address)" +</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  VALUES ($1, $2, $3, $4) </a:t>
            </a:r>
            <a:r>
              <a:rPr b="1" lang="en-GB">
                <a:solidFill>
                  <a:srgbClr val="F3F3F3"/>
                </a:solidFill>
                <a:latin typeface="Courier New"/>
                <a:ea typeface="Courier New"/>
                <a:cs typeface="Courier New"/>
                <a:sym typeface="Courier New"/>
              </a:rPr>
              <a:t>RETURNING id</a:t>
            </a:r>
            <a:r>
              <a:rPr lang="en-GB">
                <a:solidFill>
                  <a:srgbClr val="F3F3F3"/>
                </a:solidFill>
                <a:latin typeface="Courier New"/>
                <a:ea typeface="Courier New"/>
                <a:cs typeface="Courier New"/>
                <a:sym typeface="Courier New"/>
              </a:rPr>
              <a:t>",</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[nam, phn, eml, add], function(err, result) {</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if (err == undefined) {</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a:t>
            </a:r>
            <a:r>
              <a:rPr b="1" lang="en-GB">
                <a:solidFill>
                  <a:srgbClr val="F3F3F3"/>
                </a:solidFill>
                <a:latin typeface="Courier New"/>
                <a:ea typeface="Courier New"/>
                <a:cs typeface="Courier New"/>
                <a:sym typeface="Courier New"/>
              </a:rPr>
              <a:t>var newId = result.rows[0].id;  //get the PK</a:t>
            </a:r>
            <a:endParaRPr b="1">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a:solidFill>
                  <a:srgbClr val="F3F3F3"/>
                </a:solidFill>
                <a:latin typeface="Courier New"/>
                <a:ea typeface="Courier New"/>
                <a:cs typeface="Courier New"/>
                <a:sym typeface="Courier New"/>
              </a:rPr>
              <a:t>    	    console.log(`New customer id = ${newId}`);</a:t>
            </a:r>
            <a:endParaRPr b="1">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a:solidFill>
                  <a:srgbClr val="F3F3F3"/>
                </a:solidFill>
                <a:latin typeface="Courier New"/>
                <a:ea typeface="Courier New"/>
                <a:cs typeface="Courier New"/>
                <a:sym typeface="Courier New"/>
              </a:rPr>
              <a:t>    	    res.status(200).json({lastId: newId});  // return the PK</a:t>
            </a:r>
            <a:endParaRPr b="1">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 else {</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res.status(500).json({error: err});</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a:t>
            </a:r>
            <a:endParaRPr>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F3F3F3"/>
                </a:solidFill>
                <a:latin typeface="Courier New"/>
                <a:ea typeface="Courier New"/>
                <a:cs typeface="Courier New"/>
                <a:sym typeface="Courier New"/>
              </a:rPr>
              <a:t>  });</a:t>
            </a:r>
            <a:endParaRPr>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a:solidFill>
                  <a:srgbClr val="F3F3F3"/>
                </a:solidFill>
                <a:latin typeface="Courier New"/>
                <a:ea typeface="Courier New"/>
                <a:cs typeface="Courier New"/>
                <a:sym typeface="Courier New"/>
              </a:rPr>
              <a:t>});</a:t>
            </a:r>
            <a:endParaRPr>
              <a:solidFill>
                <a:srgbClr val="F3F3F3"/>
              </a:solidFill>
              <a:latin typeface="Courier New"/>
              <a:ea typeface="Courier New"/>
              <a:cs typeface="Courier New"/>
              <a:sym typeface="Courier New"/>
            </a:endParaRPr>
          </a:p>
        </p:txBody>
      </p:sp>
      <p:sp>
        <p:nvSpPr>
          <p:cNvPr id="305" name="Google Shape;305;p55"/>
          <p:cNvSpPr txBox="1"/>
          <p:nvPr/>
        </p:nvSpPr>
        <p:spPr>
          <a:xfrm>
            <a:off x="5084925" y="4171050"/>
            <a:ext cx="33276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9900"/>
                </a:solidFill>
              </a:rPr>
              <a:t>Sorry for the tiny text!</a:t>
            </a:r>
            <a:endParaRPr sz="2400">
              <a:solidFill>
                <a:srgbClr val="FF99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309" name="Shape 309"/>
        <p:cNvGrpSpPr/>
        <p:nvPr/>
      </p:nvGrpSpPr>
      <p:grpSpPr>
        <a:xfrm>
          <a:off x="0" y="0"/>
          <a:ext cx="0" cy="0"/>
          <a:chOff x="0" y="0"/>
          <a:chExt cx="0" cy="0"/>
        </a:xfrm>
      </p:grpSpPr>
      <p:sp>
        <p:nvSpPr>
          <p:cNvPr id="310" name="Google Shape;31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311" name="Google Shape;311;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73763"/>
              </a:buClr>
              <a:buSzPts val="2400"/>
              <a:buAutoNum type="arabicPeriod"/>
            </a:pPr>
            <a:r>
              <a:rPr lang="en-GB" sz="2400">
                <a:solidFill>
                  <a:srgbClr val="073763"/>
                </a:solidFill>
              </a:rPr>
              <a:t>Further extend your POST endpoint so that it returns the new customer id value to the browser.</a:t>
            </a:r>
            <a:endParaRPr sz="2400">
              <a:solidFill>
                <a:srgbClr val="073763"/>
              </a:solidFill>
            </a:endParaRPr>
          </a:p>
          <a:p>
            <a:pPr indent="-381000" lvl="0" marL="457200" rtl="0" algn="l">
              <a:lnSpc>
                <a:spcPct val="100000"/>
              </a:lnSpc>
              <a:spcBef>
                <a:spcPts val="0"/>
              </a:spcBef>
              <a:spcAft>
                <a:spcPts val="0"/>
              </a:spcAft>
              <a:buClr>
                <a:srgbClr val="073763"/>
              </a:buClr>
              <a:buSzPts val="2400"/>
              <a:buAutoNum type="arabicPeriod"/>
            </a:pPr>
            <a:r>
              <a:rPr lang="en-GB" sz="2400">
                <a:solidFill>
                  <a:srgbClr val="073763"/>
                </a:solidFill>
              </a:rPr>
              <a:t>Use Postman to check that the new value is returned.</a:t>
            </a:r>
            <a:endParaRPr sz="2400">
              <a:solidFill>
                <a:srgbClr val="073763"/>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rgbClr val="073763"/>
              </a:solidFill>
            </a:endParaRPr>
          </a:p>
          <a:p>
            <a:pPr indent="0" lvl="0" marL="0" rtl="0" algn="l">
              <a:lnSpc>
                <a:spcPct val="100000"/>
              </a:lnSpc>
              <a:spcBef>
                <a:spcPts val="0"/>
              </a:spcBef>
              <a:spcAft>
                <a:spcPts val="0"/>
              </a:spcAft>
              <a:buNone/>
            </a:pPr>
            <a:r>
              <a:t/>
            </a:r>
            <a:endParaRPr sz="2400">
              <a:solidFill>
                <a:srgbClr val="07376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Updating Values in the Database</a:t>
            </a:r>
            <a:endParaRPr/>
          </a:p>
        </p:txBody>
      </p:sp>
      <p:sp>
        <p:nvSpPr>
          <p:cNvPr id="317" name="Google Shape;31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Reminder: Use the UPDATE command in SQL: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318" name="Google Shape;318;p57"/>
          <p:cNvSpPr txBox="1"/>
          <p:nvPr/>
        </p:nvSpPr>
        <p:spPr>
          <a:xfrm>
            <a:off x="364025" y="1790125"/>
            <a:ext cx="8311500" cy="12879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UPDATE customers SET email = '</a:t>
            </a:r>
            <a:r>
              <a:rPr lang="en-GB" sz="2100" u="sng">
                <a:solidFill>
                  <a:schemeClr val="hlink"/>
                </a:solidFill>
                <a:latin typeface="Courier New"/>
                <a:ea typeface="Courier New"/>
                <a:cs typeface="Courier New"/>
                <a:sym typeface="Courier New"/>
                <a:hlinkClick r:id="rId3"/>
              </a:rPr>
              <a:t>fred@newbloggs.net</a:t>
            </a:r>
            <a:r>
              <a:rPr lang="en-GB" sz="2100">
                <a:solidFill>
                  <a:srgbClr val="F3F3F3"/>
                </a:solidFill>
                <a:latin typeface="Courier New"/>
                <a:ea typeface="Courier New"/>
                <a:cs typeface="Courier New"/>
                <a:sym typeface="Courier New"/>
              </a:rPr>
              <a:t>',</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phone = '0161 234 5678'</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WHERE name = 'Fred Bloggs';</a:t>
            </a:r>
            <a:endParaRPr sz="2100">
              <a:solidFill>
                <a:srgbClr val="F3F3F3"/>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UPDATE in NodeJS</a:t>
            </a:r>
            <a:endParaRPr/>
          </a:p>
        </p:txBody>
      </p:sp>
      <p:sp>
        <p:nvSpPr>
          <p:cNvPr id="324" name="Google Shape;324;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In HTML we use the PUT method for making changes. We can add a new endpoint (to update email &amp; phone):</a:t>
            </a:r>
            <a:endParaRPr sz="2400"/>
          </a:p>
        </p:txBody>
      </p:sp>
      <p:sp>
        <p:nvSpPr>
          <p:cNvPr id="325" name="Google Shape;325;p58"/>
          <p:cNvSpPr txBox="1"/>
          <p:nvPr/>
        </p:nvSpPr>
        <p:spPr>
          <a:xfrm>
            <a:off x="364025" y="2094925"/>
            <a:ext cx="8311500" cy="26772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app.put("/customers/:id", function(req, res) {</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let custId = parseInt(req.params.id);</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let newEmail = req.body.email;</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let newPhone = req.body.phone;</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let sql = "UPDATE customers SET email = $2,</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"phone = $3 WHERE id = $1";</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db.query(sql, [custId, newEmail, newPhone],</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(err) =&gt; { // etc...</a:t>
            </a:r>
            <a:endParaRPr sz="2100">
              <a:solidFill>
                <a:srgbClr val="F3F3F3"/>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329" name="Shape 329"/>
        <p:cNvGrpSpPr/>
        <p:nvPr/>
      </p:nvGrpSpPr>
      <p:grpSpPr>
        <a:xfrm>
          <a:off x="0" y="0"/>
          <a:ext cx="0" cy="0"/>
          <a:chOff x="0" y="0"/>
          <a:chExt cx="0" cy="0"/>
        </a:xfrm>
      </p:grpSpPr>
      <p:sp>
        <p:nvSpPr>
          <p:cNvPr id="330" name="Google Shape;330;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331" name="Google Shape;331;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73763"/>
              </a:buClr>
              <a:buSzPts val="2400"/>
              <a:buAutoNum type="arabicPeriod"/>
            </a:pPr>
            <a:r>
              <a:rPr lang="en-GB" sz="2400">
                <a:solidFill>
                  <a:srgbClr val="073763"/>
                </a:solidFill>
              </a:rPr>
              <a:t>Create a new endpoint to update reservations to provide the room number allocated to the guest when they check in. Use the reservation id value to identify the row.</a:t>
            </a:r>
            <a:endParaRPr sz="2400">
              <a:solidFill>
                <a:srgbClr val="073763"/>
              </a:solidFill>
            </a:endParaRPr>
          </a:p>
          <a:p>
            <a:pPr indent="-381000" lvl="0" marL="457200" rtl="0" algn="l">
              <a:lnSpc>
                <a:spcPct val="100000"/>
              </a:lnSpc>
              <a:spcBef>
                <a:spcPts val="0"/>
              </a:spcBef>
              <a:spcAft>
                <a:spcPts val="0"/>
              </a:spcAft>
              <a:buClr>
                <a:srgbClr val="073763"/>
              </a:buClr>
              <a:buSzPts val="2400"/>
              <a:buAutoNum type="arabicPeriod"/>
            </a:pPr>
            <a:r>
              <a:rPr lang="en-GB" sz="2400">
                <a:solidFill>
                  <a:srgbClr val="073763"/>
                </a:solidFill>
              </a:rPr>
              <a:t>Use Postman to check that the endpoint works correctly and the row is updated.</a:t>
            </a:r>
            <a:endParaRPr sz="2400">
              <a:solidFill>
                <a:srgbClr val="073763"/>
              </a:solidFill>
            </a:endParaRPr>
          </a:p>
          <a:p>
            <a:pPr indent="0" lvl="0" marL="0" rtl="0" algn="l">
              <a:lnSpc>
                <a:spcPct val="100000"/>
              </a:lnSpc>
              <a:spcBef>
                <a:spcPts val="0"/>
              </a:spcBef>
              <a:spcAft>
                <a:spcPts val="0"/>
              </a:spcAft>
              <a:buNone/>
            </a:pPr>
            <a:r>
              <a:t/>
            </a:r>
            <a:endParaRPr sz="2400">
              <a:solidFill>
                <a:srgbClr val="073763"/>
              </a:solidFill>
            </a:endParaRPr>
          </a:p>
          <a:p>
            <a:pPr indent="0" lvl="0" marL="0" rtl="0" algn="l">
              <a:lnSpc>
                <a:spcPct val="100000"/>
              </a:lnSpc>
              <a:spcBef>
                <a:spcPts val="0"/>
              </a:spcBef>
              <a:spcAft>
                <a:spcPts val="0"/>
              </a:spcAft>
              <a:buNone/>
            </a:pPr>
            <a:r>
              <a:t/>
            </a:r>
            <a:endParaRPr sz="2400">
              <a:solidFill>
                <a:srgbClr val="07376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Deleting Rows in SQL</a:t>
            </a:r>
            <a:endParaRPr/>
          </a:p>
        </p:txBody>
      </p:sp>
      <p:sp>
        <p:nvSpPr>
          <p:cNvPr id="337" name="Google Shape;337;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Reminder: DELETE command in SQL: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This deletes paid invoices older than 90 days.</a:t>
            </a:r>
            <a:endParaRPr sz="2400"/>
          </a:p>
        </p:txBody>
      </p:sp>
      <p:sp>
        <p:nvSpPr>
          <p:cNvPr id="338" name="Google Shape;338;p60"/>
          <p:cNvSpPr txBox="1"/>
          <p:nvPr/>
        </p:nvSpPr>
        <p:spPr>
          <a:xfrm>
            <a:off x="364025" y="1637725"/>
            <a:ext cx="8311500" cy="11493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DELETE FROM invoices</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WHERE paid = true</a:t>
            </a:r>
            <a:endParaRPr sz="21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2100">
                <a:solidFill>
                  <a:srgbClr val="F3F3F3"/>
                </a:solidFill>
                <a:latin typeface="Courier New"/>
                <a:ea typeface="Courier New"/>
                <a:cs typeface="Courier New"/>
                <a:sym typeface="Courier New"/>
              </a:rPr>
              <a:t>    AND invoice_date &lt; current_date - 90;</a:t>
            </a:r>
            <a:endParaRPr sz="2100">
              <a:solidFill>
                <a:srgbClr val="F3F3F3"/>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Deleting Rows in NodeJS/Express</a:t>
            </a:r>
            <a:endParaRPr/>
          </a:p>
        </p:txBody>
      </p:sp>
      <p:sp>
        <p:nvSpPr>
          <p:cNvPr id="344" name="Google Shape;34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an endpoint using the delete method:</a:t>
            </a:r>
            <a:endParaRPr/>
          </a:p>
        </p:txBody>
      </p:sp>
      <p:sp>
        <p:nvSpPr>
          <p:cNvPr id="345" name="Google Shape;345;p61"/>
          <p:cNvSpPr txBox="1"/>
          <p:nvPr/>
        </p:nvSpPr>
        <p:spPr>
          <a:xfrm>
            <a:off x="416250" y="1717675"/>
            <a:ext cx="8311500" cy="31752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app.</a:t>
            </a:r>
            <a:r>
              <a:rPr b="1" lang="en-GB" sz="1800">
                <a:solidFill>
                  <a:srgbClr val="F3F3F3"/>
                </a:solidFill>
                <a:latin typeface="Courier New"/>
                <a:ea typeface="Courier New"/>
                <a:cs typeface="Courier New"/>
                <a:sym typeface="Courier New"/>
              </a:rPr>
              <a:t>delete</a:t>
            </a:r>
            <a:r>
              <a:rPr lang="en-GB" sz="1800">
                <a:solidFill>
                  <a:srgbClr val="F3F3F3"/>
                </a:solidFill>
                <a:latin typeface="Courier New"/>
                <a:ea typeface="Courier New"/>
                <a:cs typeface="Courier New"/>
                <a:sym typeface="Courier New"/>
              </a:rPr>
              <a:t>("/customers/:id", function(req, res)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  const custId = req.params.id;</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  db.query("DELETE FROM customers WHERE id = $1",</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    [custId], (err) =&gt;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      if (err == undefined)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        res.send(`Customer ${custId} deleted.`);</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      } else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        res.status(400).json(err);</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800">
                <a:solidFill>
                  <a:srgbClr val="F3F3F3"/>
                </a:solidFill>
                <a:latin typeface="Courier New"/>
                <a:ea typeface="Courier New"/>
                <a:cs typeface="Courier New"/>
                <a:sym typeface="Courier New"/>
              </a:rPr>
              <a:t>  }); </a:t>
            </a:r>
            <a:endParaRPr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F3F3F3"/>
                </a:solidFill>
                <a:latin typeface="Courier New"/>
                <a:ea typeface="Courier New"/>
                <a:cs typeface="Courier New"/>
                <a:sym typeface="Courier New"/>
              </a:rPr>
              <a:t>});</a:t>
            </a:r>
            <a:endParaRPr sz="1800">
              <a:solidFill>
                <a:srgbClr val="F3F3F3"/>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13500032" scaled="0"/>
        </a:gradFill>
      </p:bgPr>
    </p:bg>
    <p:spTree>
      <p:nvGrpSpPr>
        <p:cNvPr id="349" name="Shape 349"/>
        <p:cNvGrpSpPr/>
        <p:nvPr/>
      </p:nvGrpSpPr>
      <p:grpSpPr>
        <a:xfrm>
          <a:off x="0" y="0"/>
          <a:ext cx="0" cy="0"/>
          <a:chOff x="0" y="0"/>
          <a:chExt cx="0" cy="0"/>
        </a:xfrm>
      </p:grpSpPr>
      <p:sp>
        <p:nvSpPr>
          <p:cNvPr id="350" name="Google Shape;35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a:t>
            </a:r>
            <a:endParaRPr/>
          </a:p>
        </p:txBody>
      </p:sp>
      <p:sp>
        <p:nvSpPr>
          <p:cNvPr id="351" name="Google Shape;351;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AutoNum type="arabicPeriod"/>
            </a:pPr>
            <a:r>
              <a:rPr lang="en-GB" sz="2400"/>
              <a:t>Add an endpoint to delete from the reservations table using the value of the id to choose the row to be removed. Only allow deletion of reservations with future checkin dates otherwise return an error.</a:t>
            </a:r>
            <a:endParaRPr sz="2400"/>
          </a:p>
          <a:p>
            <a:pPr indent="-381000" lvl="0" marL="457200" rtl="0" algn="l">
              <a:lnSpc>
                <a:spcPct val="100000"/>
              </a:lnSpc>
              <a:spcBef>
                <a:spcPts val="0"/>
              </a:spcBef>
              <a:spcAft>
                <a:spcPts val="0"/>
              </a:spcAft>
              <a:buSzPts val="2400"/>
              <a:buAutoNum type="arabicPeriod"/>
            </a:pPr>
            <a:r>
              <a:rPr lang="en-GB" sz="2400"/>
              <a:t>Check the endpoint works correctly using Postman (use psql to verify the row has been deleted).</a:t>
            </a:r>
            <a:endParaRPr sz="2000">
              <a:solidFill>
                <a:srgbClr val="07376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Cautionary Note</a:t>
            </a:r>
            <a:endParaRPr/>
          </a:p>
        </p:txBody>
      </p:sp>
      <p:sp>
        <p:nvSpPr>
          <p:cNvPr id="357" name="Google Shape;357;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The techniques we've used for update and delete are not safe in a multi-user environment. If multiple users are able to update the same tables then there is the potential for data loss.</a:t>
            </a:r>
            <a:endParaRPr sz="2400"/>
          </a:p>
          <a:p>
            <a:pPr indent="0" lvl="0" marL="0" rtl="0" algn="l">
              <a:spcBef>
                <a:spcPts val="0"/>
              </a:spcBef>
              <a:spcAft>
                <a:spcPts val="0"/>
              </a:spcAft>
              <a:buNone/>
            </a:pPr>
            <a:r>
              <a:rPr lang="en-GB" sz="2400"/>
              <a:t>We don't have time here to discuss this problem, which is easily solved, but this will be covered in a further course (see end note).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SQL in Express</a:t>
            </a:r>
            <a:endParaRPr/>
          </a:p>
        </p:txBody>
      </p:sp>
      <p:sp>
        <p:nvSpPr>
          <p:cNvPr id="119" name="Google Shape;11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simple way to use SQL with express inside an endpoint is as below: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28"/>
          <p:cNvSpPr txBox="1"/>
          <p:nvPr/>
        </p:nvSpPr>
        <p:spPr>
          <a:xfrm>
            <a:off x="416250" y="2190775"/>
            <a:ext cx="8311500" cy="23781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 .</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db.query('&lt;put SQL here&gt;', function(err, rows) {</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if (err) {</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throw err;</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&lt;process rows here&gt;</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t/>
            </a:r>
            <a:endParaRPr b="1" sz="2000">
              <a:solidFill>
                <a:srgbClr val="F3F3F3"/>
              </a:solidFill>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Homework</a:t>
            </a:r>
            <a:endParaRPr/>
          </a:p>
        </p:txBody>
      </p:sp>
      <p:sp>
        <p:nvSpPr>
          <p:cNvPr id="363" name="Google Shape;363;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GB" sz="2000"/>
              <a:t>If you haven't yet completed all the exercises from this lesson then please do that first.</a:t>
            </a:r>
            <a:endParaRPr sz="2000"/>
          </a:p>
          <a:p>
            <a:pPr indent="-355600" lvl="0" marL="457200" rtl="0" algn="l">
              <a:spcBef>
                <a:spcPts val="0"/>
              </a:spcBef>
              <a:spcAft>
                <a:spcPts val="0"/>
              </a:spcAft>
              <a:buSzPts val="2000"/>
              <a:buAutoNum type="arabicPeriod"/>
            </a:pPr>
            <a:r>
              <a:rPr lang="en-GB" sz="2000"/>
              <a:t>Complete the homework tasks in the DATABASES-HOMEWORK repository for week 3, extending the cyf-ecommerce-api from last week's homework.</a:t>
            </a:r>
            <a:endParaRPr sz="2000"/>
          </a:p>
          <a:p>
            <a:pPr indent="-355600" lvl="0" marL="457200" rtl="0" algn="l">
              <a:spcBef>
                <a:spcPts val="0"/>
              </a:spcBef>
              <a:spcAft>
                <a:spcPts val="0"/>
              </a:spcAft>
              <a:buSzPts val="2000"/>
              <a:buAutoNum type="arabicPeriod"/>
            </a:pPr>
            <a:r>
              <a:rPr lang="en-GB" sz="2000"/>
              <a:t>Add your homework code to the homework folder for week 3 and make a pull request as before.</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End of DB Module</a:t>
            </a:r>
            <a:endParaRPr/>
          </a:p>
        </p:txBody>
      </p:sp>
      <p:sp>
        <p:nvSpPr>
          <p:cNvPr id="369" name="Google Shape;369;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end of the DB module for the CYF course… but there is MUCH more to learn.</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GB" sz="2400"/>
              <a:t>If your primary interest turns out to be "backend" in the form of node and database you'll certainly need to learn more.</a:t>
            </a:r>
            <a:endParaRPr sz="2400"/>
          </a:p>
          <a:p>
            <a:pPr indent="0" lvl="0" marL="0" rtl="0" algn="l">
              <a:spcBef>
                <a:spcPts val="0"/>
              </a:spcBef>
              <a:spcAft>
                <a:spcPts val="0"/>
              </a:spcAft>
              <a:buNone/>
            </a:pPr>
            <a:r>
              <a:t/>
            </a:r>
            <a:endParaRPr sz="1400"/>
          </a:p>
          <a:p>
            <a:pPr indent="0" lvl="0" marL="0" rtl="0" algn="l">
              <a:spcBef>
                <a:spcPts val="0"/>
              </a:spcBef>
              <a:spcAft>
                <a:spcPts val="0"/>
              </a:spcAft>
              <a:buNone/>
            </a:pPr>
            <a:r>
              <a:rPr lang="en-GB" sz="2400"/>
              <a:t>I'm planning an "Intermediate SQL" course that I'll invite people to join at some later date - to cover some of that.</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End of Lesson</a:t>
            </a:r>
            <a:endParaRPr/>
          </a:p>
          <a:p>
            <a:pPr indent="0" lvl="0" marL="0" rtl="0" algn="ctr">
              <a:spcBef>
                <a:spcPts val="0"/>
              </a:spcBef>
              <a:spcAft>
                <a:spcPts val="0"/>
              </a:spcAft>
              <a:buNone/>
            </a:pPr>
            <a:r>
              <a:rPr lang="en-GB"/>
              <a:t>&amp;</a:t>
            </a:r>
            <a:endParaRPr/>
          </a:p>
          <a:p>
            <a:pPr indent="0" lvl="0" marL="0" rtl="0" algn="ctr">
              <a:spcBef>
                <a:spcPts val="0"/>
              </a:spcBef>
              <a:spcAft>
                <a:spcPts val="0"/>
              </a:spcAft>
              <a:buNone/>
            </a:pPr>
            <a:r>
              <a:rPr lang="en-GB"/>
              <a:t>End of Module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Query to Return All Customers</a:t>
            </a:r>
            <a:endParaRPr/>
          </a:p>
        </p:txBody>
      </p:sp>
      <p:sp>
        <p:nvSpPr>
          <p:cNvPr id="126" name="Google Shape;12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server.js, we created the /customers endpoint:</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2000">
              <a:latin typeface="Courier New"/>
              <a:ea typeface="Courier New"/>
              <a:cs typeface="Courier New"/>
              <a:sym typeface="Courier New"/>
            </a:endParaRPr>
          </a:p>
        </p:txBody>
      </p:sp>
      <p:sp>
        <p:nvSpPr>
          <p:cNvPr id="127" name="Google Shape;127;p29"/>
          <p:cNvSpPr txBox="1"/>
          <p:nvPr/>
        </p:nvSpPr>
        <p:spPr>
          <a:xfrm>
            <a:off x="387900" y="1697700"/>
            <a:ext cx="8311500" cy="31812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F3F3F3"/>
                </a:solidFill>
                <a:latin typeface="Courier New"/>
                <a:ea typeface="Courier New"/>
                <a:cs typeface="Courier New"/>
                <a:sym typeface="Courier New"/>
              </a:rPr>
              <a:t>app.get("/customers", function(req, res) {</a:t>
            </a:r>
            <a:endParaRPr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var sql = "SELECT * FROM customers";</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db.query(sql, function (err, result) {</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res.json({		</a:t>
            </a:r>
            <a:r>
              <a:rPr b="1" lang="en-GB" sz="2000">
                <a:solidFill>
                  <a:srgbClr val="F3F3F3"/>
                </a:solidFill>
                <a:latin typeface="Courier New"/>
                <a:ea typeface="Courier New"/>
                <a:cs typeface="Courier New"/>
                <a:sym typeface="Courier New"/>
              </a:rPr>
              <a:t>	</a:t>
            </a:r>
            <a:r>
              <a:rPr b="1" lang="en-GB" sz="2000">
                <a:solidFill>
                  <a:srgbClr val="93C47D"/>
                </a:solidFill>
                <a:latin typeface="Courier New"/>
                <a:ea typeface="Courier New"/>
                <a:cs typeface="Courier New"/>
                <a:sym typeface="Courier New"/>
              </a:rPr>
              <a:t>// return rows to browser</a:t>
            </a:r>
            <a:endParaRPr b="1" sz="2000">
              <a:solidFill>
                <a:srgbClr val="F3F3F3"/>
              </a:solidFill>
              <a:latin typeface="Courier New"/>
              <a:ea typeface="Courier New"/>
              <a:cs typeface="Courier New"/>
              <a:sym typeface="Courier New"/>
            </a:endParaRPr>
          </a:p>
          <a:p>
            <a:pPr indent="457200" lvl="0" marL="457200" rtl="0" algn="l">
              <a:spcBef>
                <a:spcPts val="0"/>
              </a:spcBef>
              <a:spcAft>
                <a:spcPts val="0"/>
              </a:spcAft>
              <a:buNone/>
            </a:pPr>
            <a:r>
              <a:rPr b="1" lang="en-GB" sz="2000">
                <a:solidFill>
                  <a:srgbClr val="F3F3F3"/>
                </a:solidFill>
                <a:latin typeface="Courier New"/>
                <a:ea typeface="Courier New"/>
                <a:cs typeface="Courier New"/>
                <a:sym typeface="Courier New"/>
              </a:rPr>
              <a:t>customers: result.rows</a:t>
            </a:r>
            <a:endParaRPr b="1" sz="2000">
              <a:solidFill>
                <a:srgbClr val="F3F3F3"/>
              </a:solidFill>
              <a:latin typeface="Courier New"/>
              <a:ea typeface="Courier New"/>
              <a:cs typeface="Courier New"/>
              <a:sym typeface="Courier New"/>
            </a:endParaRPr>
          </a:p>
          <a:p>
            <a:pPr indent="0" lvl="0" marL="457200" rtl="0" algn="l">
              <a:spcBef>
                <a:spcPts val="0"/>
              </a:spcBef>
              <a:spcAft>
                <a:spcPts val="0"/>
              </a:spcAft>
              <a:buNone/>
            </a:pPr>
            <a:r>
              <a:rPr b="1" lang="en-GB" sz="2000">
                <a:solidFill>
                  <a:srgbClr val="F3F3F3"/>
                </a:solidFill>
                <a:latin typeface="Courier New"/>
                <a:ea typeface="Courier New"/>
                <a:cs typeface="Courier New"/>
                <a:sym typeface="Courier New"/>
              </a:rPr>
              <a:t> });</a:t>
            </a:r>
            <a:endParaRPr b="1" sz="20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2000">
                <a:solidFill>
                  <a:srgbClr val="F3F3F3"/>
                </a:solidFill>
                <a:latin typeface="Courier New"/>
                <a:ea typeface="Courier New"/>
                <a:cs typeface="Courier New"/>
                <a:sym typeface="Courier New"/>
              </a:rPr>
              <a:t>  });			</a:t>
            </a:r>
            <a:r>
              <a:rPr b="1" lang="en-GB" sz="2000">
                <a:solidFill>
                  <a:srgbClr val="93C47D"/>
                </a:solidFill>
                <a:latin typeface="Courier New"/>
                <a:ea typeface="Courier New"/>
                <a:cs typeface="Courier New"/>
                <a:sym typeface="Courier New"/>
              </a:rPr>
              <a:t>// ends db.query callback</a:t>
            </a:r>
            <a:endParaRPr b="1" sz="2000">
              <a:solidFill>
                <a:srgbClr val="93C47D"/>
              </a:solidFill>
              <a:latin typeface="Courier New"/>
              <a:ea typeface="Courier New"/>
              <a:cs typeface="Courier New"/>
              <a:sym typeface="Courier New"/>
            </a:endParaRPr>
          </a:p>
          <a:p>
            <a:pPr indent="0" lvl="0" marL="0" rtl="0" algn="l">
              <a:spcBef>
                <a:spcPts val="0"/>
              </a:spcBef>
              <a:spcAft>
                <a:spcPts val="0"/>
              </a:spcAft>
              <a:buNone/>
            </a:pPr>
            <a:r>
              <a:rPr lang="en-GB" sz="2000">
                <a:solidFill>
                  <a:srgbClr val="F3F3F3"/>
                </a:solidFill>
                <a:latin typeface="Courier New"/>
                <a:ea typeface="Courier New"/>
                <a:cs typeface="Courier New"/>
                <a:sym typeface="Courier New"/>
              </a:rPr>
              <a:t>});</a:t>
            </a:r>
            <a:endParaRPr b="1" sz="2000">
              <a:solidFill>
                <a:srgbClr val="F3F3F3"/>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30"/>
          <p:cNvPicPr preferRelativeResize="0"/>
          <p:nvPr/>
        </p:nvPicPr>
        <p:blipFill>
          <a:blip r:embed="rId3">
            <a:alphaModFix/>
          </a:blip>
          <a:stretch>
            <a:fillRect/>
          </a:stretch>
        </p:blipFill>
        <p:spPr>
          <a:xfrm>
            <a:off x="428625" y="1783375"/>
            <a:ext cx="8286750" cy="2514600"/>
          </a:xfrm>
          <a:prstGeom prst="rect">
            <a:avLst/>
          </a:prstGeom>
          <a:noFill/>
          <a:ln>
            <a:noFill/>
          </a:ln>
        </p:spPr>
      </p:pic>
      <p:sp>
        <p:nvSpPr>
          <p:cNvPr id="133" name="Google Shape;13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Use Postman to Check the Response</a:t>
            </a:r>
            <a:endParaRPr/>
          </a:p>
        </p:txBody>
      </p:sp>
      <p:sp>
        <p:nvSpPr>
          <p:cNvPr id="134" name="Google Shape;134;p30"/>
          <p:cNvSpPr txBox="1"/>
          <p:nvPr>
            <p:ph idx="1" type="body"/>
          </p:nvPr>
        </p:nvSpPr>
        <p:spPr>
          <a:xfrm>
            <a:off x="311700" y="1152475"/>
            <a:ext cx="8520600" cy="7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Find Postman in your system and run it (it's slow to start):</a:t>
            </a:r>
            <a:endParaRPr/>
          </a:p>
          <a:p>
            <a:pPr indent="0" lvl="0" marL="0" rtl="0" algn="l">
              <a:spcBef>
                <a:spcPts val="0"/>
              </a:spcBef>
              <a:spcAft>
                <a:spcPts val="0"/>
              </a:spcAft>
              <a:buNone/>
            </a:pPr>
            <a:r>
              <a:t/>
            </a:r>
            <a:endParaRPr/>
          </a:p>
        </p:txBody>
      </p:sp>
      <p:sp>
        <p:nvSpPr>
          <p:cNvPr id="135" name="Google Shape;135;p30"/>
          <p:cNvSpPr/>
          <p:nvPr/>
        </p:nvSpPr>
        <p:spPr>
          <a:xfrm>
            <a:off x="2727450" y="3725275"/>
            <a:ext cx="3362700" cy="843600"/>
          </a:xfrm>
          <a:prstGeom prst="wedgeRoundRectCallout">
            <a:avLst>
              <a:gd fmla="val -31725" name="adj1"/>
              <a:gd fmla="val -126387"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t>2. Put your URL for the /customers endpoint here …</a:t>
            </a:r>
            <a:endParaRPr sz="1800"/>
          </a:p>
        </p:txBody>
      </p:sp>
      <p:sp>
        <p:nvSpPr>
          <p:cNvPr id="136" name="Google Shape;136;p30"/>
          <p:cNvSpPr/>
          <p:nvPr/>
        </p:nvSpPr>
        <p:spPr>
          <a:xfrm>
            <a:off x="6255125" y="3435250"/>
            <a:ext cx="2284800" cy="572700"/>
          </a:xfrm>
          <a:prstGeom prst="wedgeRoundRectCallout">
            <a:avLst>
              <a:gd fmla="val 19740" name="adj1"/>
              <a:gd fmla="val -101144"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t>3. then click Send</a:t>
            </a:r>
            <a:endParaRPr sz="1800"/>
          </a:p>
        </p:txBody>
      </p:sp>
      <p:sp>
        <p:nvSpPr>
          <p:cNvPr id="137" name="Google Shape;137;p30"/>
          <p:cNvSpPr/>
          <p:nvPr/>
        </p:nvSpPr>
        <p:spPr>
          <a:xfrm>
            <a:off x="387725" y="3587650"/>
            <a:ext cx="2284800" cy="710400"/>
          </a:xfrm>
          <a:prstGeom prst="wedgeRoundRectCallout">
            <a:avLst>
              <a:gd fmla="val -18975" name="adj1"/>
              <a:gd fmla="val -138489"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t>1. Make sure this is</a:t>
            </a:r>
            <a:br>
              <a:rPr lang="en-GB" sz="1800"/>
            </a:br>
            <a:r>
              <a:rPr lang="en-GB" sz="1800"/>
              <a:t>GET, then...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Seeing the Results</a:t>
            </a:r>
            <a:endParaRPr/>
          </a:p>
        </p:txBody>
      </p:sp>
      <p:sp>
        <p:nvSpPr>
          <p:cNvPr id="143" name="Google Shape;14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View the response in Postman:</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GB"/>
              <a:t>Scroll down until you see</a:t>
            </a:r>
            <a:endParaRPr/>
          </a:p>
          <a:p>
            <a:pPr indent="0" lvl="0" marL="0" rtl="0" algn="l">
              <a:spcBef>
                <a:spcPts val="0"/>
              </a:spcBef>
              <a:spcAft>
                <a:spcPts val="0"/>
              </a:spcAft>
              <a:buNone/>
            </a:pPr>
            <a:r>
              <a:rPr lang="en-GB"/>
              <a:t>the JSON results:</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GB"/>
              <a:t>It should return a JSON</a:t>
            </a:r>
            <a:br>
              <a:rPr lang="en-GB"/>
            </a:br>
            <a:r>
              <a:rPr lang="en-GB"/>
              <a:t>structure with customers</a:t>
            </a:r>
            <a:br>
              <a:rPr lang="en-GB"/>
            </a:br>
            <a:r>
              <a:rPr lang="en-GB"/>
              <a:t>set to an array of details.</a:t>
            </a:r>
            <a:endParaRPr/>
          </a:p>
          <a:p>
            <a:pPr indent="0" lvl="0" marL="0" rtl="0" algn="l">
              <a:spcBef>
                <a:spcPts val="0"/>
              </a:spcBef>
              <a:spcAft>
                <a:spcPts val="0"/>
              </a:spcAft>
              <a:buNone/>
            </a:pPr>
            <a:r>
              <a:rPr lang="en-GB"/>
              <a:t>Check the results are</a:t>
            </a:r>
            <a:br>
              <a:rPr lang="en-GB"/>
            </a:br>
            <a:r>
              <a:rPr lang="en-GB"/>
              <a:t>correct.</a:t>
            </a:r>
            <a:endParaRPr/>
          </a:p>
        </p:txBody>
      </p:sp>
      <p:pic>
        <p:nvPicPr>
          <p:cNvPr id="144" name="Google Shape;144;p31"/>
          <p:cNvPicPr preferRelativeResize="0"/>
          <p:nvPr/>
        </p:nvPicPr>
        <p:blipFill>
          <a:blip r:embed="rId3">
            <a:alphaModFix/>
          </a:blip>
          <a:stretch>
            <a:fillRect/>
          </a:stretch>
        </p:blipFill>
        <p:spPr>
          <a:xfrm>
            <a:off x="4168750" y="1730425"/>
            <a:ext cx="4438650" cy="283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Being More Selective</a:t>
            </a:r>
            <a:endParaRPr/>
          </a:p>
        </p:txBody>
      </p:sp>
      <p:sp>
        <p:nvSpPr>
          <p:cNvPr id="150" name="Google Shape;15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That’s fine for a small table, but if we have 200,000 customers it becomes a bit unworkable.</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GB"/>
              <a:t>If we know the id of the customer we can query for just one.</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GB"/>
              <a:t>Add code for a n</a:t>
            </a:r>
            <a:r>
              <a:rPr lang="en-GB"/>
              <a:t>ew endpoint: /customers/:id</a:t>
            </a:r>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200"/>
              <a:t>The URL would be: </a:t>
            </a:r>
            <a:r>
              <a:rPr lang="en-GB" sz="2200">
                <a:latin typeface="Courier New"/>
                <a:ea typeface="Courier New"/>
                <a:cs typeface="Courier New"/>
                <a:sym typeface="Courier New"/>
              </a:rPr>
              <a:t>http://localhost:3000/customers/34</a:t>
            </a:r>
            <a:endParaRPr sz="2200">
              <a:latin typeface="Courier New"/>
              <a:ea typeface="Courier New"/>
              <a:cs typeface="Courier New"/>
              <a:sym typeface="Courier New"/>
            </a:endParaRPr>
          </a:p>
        </p:txBody>
      </p:sp>
      <p:sp>
        <p:nvSpPr>
          <p:cNvPr id="151" name="Google Shape;151;p32"/>
          <p:cNvSpPr txBox="1"/>
          <p:nvPr/>
        </p:nvSpPr>
        <p:spPr>
          <a:xfrm>
            <a:off x="311700" y="3076525"/>
            <a:ext cx="8311500" cy="11094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rgbClr val="F3F3F3"/>
                </a:solidFill>
                <a:latin typeface="Courier New"/>
                <a:ea typeface="Courier New"/>
                <a:cs typeface="Courier New"/>
                <a:sym typeface="Courier New"/>
              </a:rPr>
              <a:t>app.get("/customers</a:t>
            </a:r>
            <a:r>
              <a:rPr b="1" lang="en-GB" sz="2000">
                <a:solidFill>
                  <a:srgbClr val="F3F3F3"/>
                </a:solidFill>
                <a:latin typeface="Courier New"/>
                <a:ea typeface="Courier New"/>
                <a:cs typeface="Courier New"/>
                <a:sym typeface="Courier New"/>
              </a:rPr>
              <a:t>/:id</a:t>
            </a:r>
            <a:r>
              <a:rPr lang="en-GB" sz="2000">
                <a:solidFill>
                  <a:srgbClr val="F3F3F3"/>
                </a:solidFill>
                <a:latin typeface="Courier New"/>
                <a:ea typeface="Courier New"/>
                <a:cs typeface="Courier New"/>
                <a:sym typeface="Courier New"/>
              </a:rPr>
              <a:t>", function(req, res) {</a:t>
            </a:r>
            <a:endParaRPr sz="20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2000">
                <a:solidFill>
                  <a:srgbClr val="F3F3F3"/>
                </a:solidFill>
                <a:latin typeface="Courier New"/>
                <a:ea typeface="Courier New"/>
                <a:cs typeface="Courier New"/>
                <a:sym typeface="Courier New"/>
              </a:rPr>
              <a:t>  // TODO: add code here</a:t>
            </a:r>
            <a:endParaRPr sz="20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2000">
                <a:solidFill>
                  <a:srgbClr val="F3F3F3"/>
                </a:solidFill>
                <a:latin typeface="Courier New"/>
                <a:ea typeface="Courier New"/>
                <a:cs typeface="Courier New"/>
                <a:sym typeface="Courier New"/>
              </a:rPr>
              <a:t>});</a:t>
            </a:r>
            <a:endParaRPr b="1" sz="2000">
              <a:solidFill>
                <a:srgbClr val="F3F3F3"/>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Selecting By id Value</a:t>
            </a:r>
            <a:endParaRPr/>
          </a:p>
        </p:txBody>
      </p:sp>
      <p:sp>
        <p:nvSpPr>
          <p:cNvPr id="157" name="Google Shape;15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get the id from the request:</a:t>
            </a:r>
            <a:endParaRPr/>
          </a:p>
          <a:p>
            <a:pPr indent="0" lvl="0" marL="0" rtl="0" algn="l">
              <a:spcBef>
                <a:spcPts val="0"/>
              </a:spcBef>
              <a:spcAft>
                <a:spcPts val="0"/>
              </a:spcAft>
              <a:buNone/>
            </a:pPr>
            <a:r>
              <a:t/>
            </a:r>
            <a:endParaRPr sz="3600">
              <a:latin typeface="Courier New"/>
              <a:ea typeface="Courier New"/>
              <a:cs typeface="Courier New"/>
              <a:sym typeface="Courier New"/>
            </a:endParaRPr>
          </a:p>
          <a:p>
            <a:pPr indent="0" lvl="0" marL="0" rtl="0" algn="l">
              <a:spcBef>
                <a:spcPts val="0"/>
              </a:spcBef>
              <a:spcAft>
                <a:spcPts val="0"/>
              </a:spcAft>
              <a:buNone/>
            </a:pPr>
            <a:r>
              <a:rPr lang="en-GB"/>
              <a:t>Next, use the id in the SQL query:</a:t>
            </a:r>
            <a:endParaRPr/>
          </a:p>
          <a:p>
            <a:pPr indent="0" lvl="0" marL="0" rtl="0" algn="l">
              <a:spcBef>
                <a:spcPts val="0"/>
              </a:spcBef>
              <a:spcAft>
                <a:spcPts val="0"/>
              </a:spcAft>
              <a:buNone/>
            </a:pPr>
            <a:r>
              <a:t/>
            </a:r>
            <a:endParaRPr b="1" sz="2000">
              <a:latin typeface="Courier New"/>
              <a:ea typeface="Courier New"/>
              <a:cs typeface="Courier New"/>
              <a:sym typeface="Courier New"/>
            </a:endParaRPr>
          </a:p>
          <a:p>
            <a:pPr indent="0" lvl="0" marL="0" rtl="0" algn="l">
              <a:spcBef>
                <a:spcPts val="0"/>
              </a:spcBef>
              <a:spcAft>
                <a:spcPts val="0"/>
              </a:spcAft>
              <a:buNone/>
            </a:pPr>
            <a:r>
              <a:t/>
            </a:r>
            <a:endParaRPr b="1" sz="2000">
              <a:latin typeface="Courier New"/>
              <a:ea typeface="Courier New"/>
              <a:cs typeface="Courier New"/>
              <a:sym typeface="Courier New"/>
            </a:endParaRPr>
          </a:p>
          <a:p>
            <a:pPr indent="0" lvl="0" marL="0" rtl="0" algn="l">
              <a:spcBef>
                <a:spcPts val="0"/>
              </a:spcBef>
              <a:spcAft>
                <a:spcPts val="0"/>
              </a:spcAft>
              <a:buNone/>
            </a:pPr>
            <a:r>
              <a:t/>
            </a:r>
            <a:endParaRPr b="1" sz="2000">
              <a:latin typeface="Courier New"/>
              <a:ea typeface="Courier New"/>
              <a:cs typeface="Courier New"/>
              <a:sym typeface="Courier New"/>
            </a:endParaRPr>
          </a:p>
          <a:p>
            <a:pPr indent="0" lvl="0" marL="0" rtl="0" algn="l">
              <a:spcBef>
                <a:spcPts val="0"/>
              </a:spcBef>
              <a:spcAft>
                <a:spcPts val="0"/>
              </a:spcAft>
              <a:buNone/>
            </a:pPr>
            <a:r>
              <a:t/>
            </a:r>
            <a:endParaRPr b="1" sz="2000">
              <a:latin typeface="Courier New"/>
              <a:ea typeface="Courier New"/>
              <a:cs typeface="Courier New"/>
              <a:sym typeface="Courier New"/>
            </a:endParaRPr>
          </a:p>
          <a:p>
            <a:pPr indent="0" lvl="0" marL="0" rtl="0" algn="l">
              <a:spcBef>
                <a:spcPts val="0"/>
              </a:spcBef>
              <a:spcAft>
                <a:spcPts val="0"/>
              </a:spcAft>
              <a:buNone/>
            </a:pPr>
            <a:r>
              <a:t/>
            </a:r>
            <a:endParaRPr b="1" sz="2000">
              <a:latin typeface="Courier New"/>
              <a:ea typeface="Courier New"/>
              <a:cs typeface="Courier New"/>
              <a:sym typeface="Courier New"/>
            </a:endParaRPr>
          </a:p>
          <a:p>
            <a:pPr indent="0" lvl="0" marL="0" rtl="0" algn="l">
              <a:spcBef>
                <a:spcPts val="0"/>
              </a:spcBef>
              <a:spcAft>
                <a:spcPts val="0"/>
              </a:spcAft>
              <a:buNone/>
            </a:pPr>
            <a:r>
              <a:rPr lang="en-GB" sz="2000"/>
              <a:t>Note the </a:t>
            </a:r>
            <a:r>
              <a:rPr lang="en-GB" sz="2000">
                <a:latin typeface="Courier New"/>
                <a:ea typeface="Courier New"/>
                <a:cs typeface="Courier New"/>
                <a:sym typeface="Courier New"/>
              </a:rPr>
              <a:t>$1</a:t>
            </a:r>
            <a:r>
              <a:rPr lang="en-GB" sz="2000"/>
              <a:t> placeholder in SQL matches the </a:t>
            </a:r>
            <a:r>
              <a:rPr lang="en-GB" sz="2000">
                <a:latin typeface="Courier New"/>
                <a:ea typeface="Courier New"/>
                <a:cs typeface="Courier New"/>
                <a:sym typeface="Courier New"/>
              </a:rPr>
              <a:t>custId</a:t>
            </a:r>
            <a:r>
              <a:rPr lang="en-GB" sz="2000"/>
              <a:t> in the array (2nd param). The value of </a:t>
            </a:r>
            <a:r>
              <a:rPr lang="en-GB" sz="2000">
                <a:latin typeface="Courier New"/>
                <a:ea typeface="Courier New"/>
                <a:cs typeface="Courier New"/>
                <a:sym typeface="Courier New"/>
              </a:rPr>
              <a:t>custId</a:t>
            </a:r>
            <a:r>
              <a:rPr lang="en-GB" sz="2000"/>
              <a:t> will replace the $1 in the SQL.</a:t>
            </a:r>
            <a:endParaRPr sz="2000"/>
          </a:p>
        </p:txBody>
      </p:sp>
      <p:sp>
        <p:nvSpPr>
          <p:cNvPr id="158" name="Google Shape;158;p33"/>
          <p:cNvSpPr txBox="1"/>
          <p:nvPr/>
        </p:nvSpPr>
        <p:spPr>
          <a:xfrm>
            <a:off x="416250" y="1638875"/>
            <a:ext cx="8311500" cy="4368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var custId = parseInt(req.params.id);</a:t>
            </a:r>
            <a:endParaRPr b="1" sz="1800">
              <a:solidFill>
                <a:srgbClr val="F3F3F3"/>
              </a:solidFill>
              <a:latin typeface="Courier New"/>
              <a:ea typeface="Courier New"/>
              <a:cs typeface="Courier New"/>
              <a:sym typeface="Courier New"/>
            </a:endParaRPr>
          </a:p>
        </p:txBody>
      </p:sp>
      <p:sp>
        <p:nvSpPr>
          <p:cNvPr id="159" name="Google Shape;159;p33"/>
          <p:cNvSpPr txBox="1"/>
          <p:nvPr/>
        </p:nvSpPr>
        <p:spPr>
          <a:xfrm>
            <a:off x="416250" y="2553275"/>
            <a:ext cx="8311500" cy="12978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db.query("SELECT * FROM customers WHERE id = $1", [custId],</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function (err, result){</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800">
                <a:solidFill>
                  <a:srgbClr val="F3F3F3"/>
                </a:solidFill>
                <a:latin typeface="Courier New"/>
                <a:ea typeface="Courier New"/>
                <a:cs typeface="Courier New"/>
                <a:sym typeface="Courier New"/>
              </a:rPr>
              <a:t>  // we’ll add code here next ...</a:t>
            </a:r>
            <a:endParaRPr b="1" sz="1800">
              <a:solidFill>
                <a:srgbClr val="F3F3F3"/>
              </a:solidFill>
              <a:latin typeface="Courier New"/>
              <a:ea typeface="Courier New"/>
              <a:cs typeface="Courier New"/>
              <a:sym typeface="Courier New"/>
            </a:endParaRPr>
          </a:p>
          <a:p>
            <a:pPr indent="0" lvl="0" marL="0" rtl="0" algn="l">
              <a:spcBef>
                <a:spcPts val="0"/>
              </a:spcBef>
              <a:spcAft>
                <a:spcPts val="0"/>
              </a:spcAft>
              <a:buNone/>
            </a:pPr>
            <a:r>
              <a:rPr b="1" lang="en-GB" sz="1800">
                <a:solidFill>
                  <a:srgbClr val="F3F3F3"/>
                </a:solidFill>
                <a:latin typeface="Courier New"/>
                <a:ea typeface="Courier New"/>
                <a:cs typeface="Courier New"/>
                <a:sym typeface="Courier New"/>
              </a:rPr>
              <a:t>});</a:t>
            </a:r>
            <a:endParaRPr b="1" sz="1800">
              <a:solidFill>
                <a:srgbClr val="F3F3F3"/>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