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1"/>
    <p:restoredTop sz="94668"/>
  </p:normalViewPr>
  <p:slideViewPr>
    <p:cSldViewPr snapToGrid="0">
      <p:cViewPr>
        <p:scale>
          <a:sx n="97" d="100"/>
          <a:sy n="97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halk\Desktop\DataScience_salaries_202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halk\Desktop\DataScience_salaries_202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halk\Desktop\DataScience_salaries_202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halk\Desktop\DataScience_salaries_202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halk\Desktop\DataScience_salaries_202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\halk\Desktop\DataScience_salaries_202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[DataScience_salaries_2024.xlsx]Jobs per Region!PivotTable2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Jobs</a:t>
            </a:r>
            <a:r>
              <a:rPr lang="en-US" baseline="0"/>
              <a:t> per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</c:pivotFmt>
      <c:pivotFmt>
        <c:idx val="7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8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33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  <c:pivotFmt>
        <c:idx val="36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</c:pivotFmt>
      <c:pivotFmt>
        <c:idx val="37"/>
        <c:spPr>
          <a:solidFill>
            <a:schemeClr val="accent1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8"/>
        <c:spPr>
          <a:solidFill>
            <a:schemeClr val="accent2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"/>
        <c:spPr>
          <a:solidFill>
            <a:schemeClr val="accent3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40"/>
        <c:spPr>
          <a:solidFill>
            <a:schemeClr val="accent4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41"/>
        <c:spPr>
          <a:solidFill>
            <a:schemeClr val="accent5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42"/>
        <c:spPr>
          <a:solidFill>
            <a:schemeClr val="accent6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43"/>
        <c:spPr>
          <a:solidFill>
            <a:schemeClr val="accent1">
              <a:lumMod val="70000"/>
            </a:schemeClr>
          </a:solidFill>
          <a:ln>
            <a:noFill/>
          </a:ln>
          <a:effectLst/>
        </c:spPr>
      </c:pivotFmt>
      <c:pivotFmt>
        <c:idx val="44"/>
        <c:spPr>
          <a:solidFill>
            <a:schemeClr val="accent2">
              <a:lumMod val="70000"/>
            </a:schemeClr>
          </a:solidFill>
          <a:ln>
            <a:noFill/>
          </a:ln>
          <a:effectLst/>
        </c:spPr>
      </c:pivotFmt>
      <c:pivotFmt>
        <c:idx val="45"/>
        <c:spPr>
          <a:solidFill>
            <a:schemeClr val="accent3">
              <a:lumMod val="70000"/>
            </a:schemeClr>
          </a:solidFill>
          <a:ln>
            <a:noFill/>
          </a:ln>
          <a:effectLst/>
        </c:spPr>
      </c:pivotFmt>
      <c:pivotFmt>
        <c:idx val="46"/>
        <c:spPr>
          <a:solidFill>
            <a:schemeClr val="accent4">
              <a:lumMod val="70000"/>
            </a:schemeClr>
          </a:solidFill>
          <a:ln>
            <a:noFill/>
          </a:ln>
          <a:effectLst/>
        </c:spPr>
      </c:pivotFmt>
      <c:pivotFmt>
        <c:idx val="47"/>
        <c:spPr>
          <a:solidFill>
            <a:schemeClr val="accent5">
              <a:lumMod val="70000"/>
            </a:schemeClr>
          </a:solidFill>
          <a:ln>
            <a:noFill/>
          </a:ln>
          <a:effectLst/>
        </c:spPr>
      </c:pivotFmt>
      <c:pivotFmt>
        <c:idx val="48"/>
        <c:spPr>
          <a:solidFill>
            <a:schemeClr val="accent6">
              <a:lumMod val="70000"/>
            </a:schemeClr>
          </a:solidFill>
          <a:ln>
            <a:noFill/>
          </a:ln>
          <a:effectLst/>
        </c:spPr>
      </c:pivotFmt>
      <c:pivotFmt>
        <c:idx val="49"/>
        <c:spPr>
          <a:solidFill>
            <a:schemeClr val="accent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0"/>
        <c:spPr>
          <a:solidFill>
            <a:schemeClr val="accent2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1"/>
        <c:spPr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2"/>
        <c:spPr>
          <a:solidFill>
            <a:schemeClr val="accent4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3"/>
        <c:spPr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4"/>
        <c:spPr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2"/>
          </a:solidFill>
          <a:ln>
            <a:noFill/>
          </a:ln>
          <a:effectLst/>
        </c:spPr>
      </c:pivotFmt>
      <c:pivotFmt>
        <c:idx val="57"/>
        <c:spPr>
          <a:solidFill>
            <a:schemeClr val="accent3"/>
          </a:solidFill>
          <a:ln>
            <a:noFill/>
          </a:ln>
          <a:effectLst/>
        </c:spPr>
      </c:pivotFmt>
      <c:pivotFmt>
        <c:idx val="58"/>
        <c:spPr>
          <a:solidFill>
            <a:schemeClr val="accent4"/>
          </a:solidFill>
          <a:ln>
            <a:noFill/>
          </a:ln>
          <a:effectLst/>
        </c:spPr>
      </c:pivotFmt>
      <c:pivotFmt>
        <c:idx val="59"/>
        <c:spPr>
          <a:solidFill>
            <a:schemeClr val="accent5"/>
          </a:solidFill>
          <a:ln>
            <a:noFill/>
          </a:ln>
          <a:effectLst/>
        </c:spPr>
      </c:pivotFmt>
      <c:pivotFmt>
        <c:idx val="60"/>
        <c:spPr>
          <a:solidFill>
            <a:schemeClr val="accent6"/>
          </a:solidFill>
          <a:ln>
            <a:noFill/>
          </a:ln>
          <a:effectLst/>
        </c:spPr>
      </c:pivotFmt>
      <c:pivotFmt>
        <c:idx val="61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62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63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6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65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66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67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68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69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70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71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72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73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74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75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76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77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78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7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0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1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2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3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5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86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87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88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8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/>
        </c:spPr>
      </c:pivotFmt>
      <c:pivotFmt>
        <c:idx val="91"/>
        <c:spPr>
          <a:solidFill>
            <a:schemeClr val="accent2"/>
          </a:solidFill>
          <a:ln>
            <a:noFill/>
          </a:ln>
          <a:effectLst/>
        </c:spPr>
      </c:pivotFmt>
      <c:pivotFmt>
        <c:idx val="92"/>
        <c:spPr>
          <a:solidFill>
            <a:schemeClr val="accent3"/>
          </a:solidFill>
          <a:ln>
            <a:noFill/>
          </a:ln>
          <a:effectLst/>
        </c:spPr>
      </c:pivotFmt>
      <c:pivotFmt>
        <c:idx val="93"/>
        <c:spPr>
          <a:solidFill>
            <a:schemeClr val="accent4"/>
          </a:solidFill>
          <a:ln>
            <a:noFill/>
          </a:ln>
          <a:effectLst/>
        </c:spPr>
      </c:pivotFmt>
      <c:pivotFmt>
        <c:idx val="94"/>
        <c:spPr>
          <a:solidFill>
            <a:schemeClr val="accent5"/>
          </a:solidFill>
          <a:ln>
            <a:noFill/>
          </a:ln>
          <a:effectLst/>
        </c:spPr>
      </c:pivotFmt>
      <c:pivotFmt>
        <c:idx val="95"/>
        <c:spPr>
          <a:solidFill>
            <a:schemeClr val="accent6"/>
          </a:solidFill>
          <a:ln>
            <a:noFill/>
          </a:ln>
          <a:effectLst/>
        </c:spPr>
      </c:pivotFmt>
      <c:pivotFmt>
        <c:idx val="96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97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98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9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100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101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102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03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04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05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06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07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08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109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110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111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112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113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114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5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6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7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8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1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20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121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122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123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124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  <c:pivotFmt>
        <c:idx val="125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</c:pivotFmt>
      <c:pivotFmt>
        <c:idx val="126"/>
        <c:spPr>
          <a:solidFill>
            <a:schemeClr val="accent1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127"/>
        <c:spPr>
          <a:solidFill>
            <a:schemeClr val="accent2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128"/>
        <c:spPr>
          <a:solidFill>
            <a:schemeClr val="accent3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129"/>
        <c:spPr>
          <a:solidFill>
            <a:schemeClr val="accent4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130"/>
        <c:spPr>
          <a:solidFill>
            <a:schemeClr val="accent5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131"/>
        <c:spPr>
          <a:solidFill>
            <a:schemeClr val="accent6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132"/>
        <c:spPr>
          <a:solidFill>
            <a:schemeClr val="accent1">
              <a:lumMod val="70000"/>
            </a:schemeClr>
          </a:solidFill>
          <a:ln>
            <a:noFill/>
          </a:ln>
          <a:effectLst/>
        </c:spPr>
      </c:pivotFmt>
      <c:pivotFmt>
        <c:idx val="133"/>
        <c:spPr>
          <a:solidFill>
            <a:schemeClr val="accent2">
              <a:lumMod val="70000"/>
            </a:schemeClr>
          </a:solidFill>
          <a:ln>
            <a:noFill/>
          </a:ln>
          <a:effectLst/>
        </c:spPr>
      </c:pivotFmt>
      <c:pivotFmt>
        <c:idx val="134"/>
        <c:spPr>
          <a:solidFill>
            <a:schemeClr val="accent3">
              <a:lumMod val="70000"/>
            </a:schemeClr>
          </a:solidFill>
          <a:ln>
            <a:noFill/>
          </a:ln>
          <a:effectLst/>
        </c:spPr>
      </c:pivotFmt>
      <c:pivotFmt>
        <c:idx val="135"/>
        <c:spPr>
          <a:solidFill>
            <a:schemeClr val="accent4">
              <a:lumMod val="70000"/>
            </a:schemeClr>
          </a:solidFill>
          <a:ln>
            <a:noFill/>
          </a:ln>
          <a:effectLst/>
        </c:spPr>
      </c:pivotFmt>
      <c:pivotFmt>
        <c:idx val="136"/>
        <c:spPr>
          <a:solidFill>
            <a:schemeClr val="accent5">
              <a:lumMod val="70000"/>
            </a:schemeClr>
          </a:solidFill>
          <a:ln>
            <a:noFill/>
          </a:ln>
          <a:effectLst/>
        </c:spPr>
      </c:pivotFmt>
      <c:pivotFmt>
        <c:idx val="137"/>
        <c:spPr>
          <a:solidFill>
            <a:schemeClr val="accent6">
              <a:lumMod val="70000"/>
            </a:schemeClr>
          </a:solidFill>
          <a:ln>
            <a:noFill/>
          </a:ln>
          <a:effectLst/>
        </c:spPr>
      </c:pivotFmt>
      <c:pivotFmt>
        <c:idx val="138"/>
        <c:spPr>
          <a:solidFill>
            <a:schemeClr val="accent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39"/>
        <c:spPr>
          <a:solidFill>
            <a:schemeClr val="accent2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40"/>
        <c:spPr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41"/>
        <c:spPr>
          <a:solidFill>
            <a:schemeClr val="accent4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42"/>
        <c:spPr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43"/>
        <c:spPr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144"/>
        <c:spPr>
          <a:solidFill>
            <a:schemeClr val="accent1"/>
          </a:solidFill>
          <a:ln>
            <a:noFill/>
          </a:ln>
          <a:effectLst/>
        </c:spPr>
      </c:pivotFmt>
      <c:pivotFmt>
        <c:idx val="145"/>
        <c:spPr>
          <a:solidFill>
            <a:schemeClr val="accent2"/>
          </a:solidFill>
          <a:ln>
            <a:noFill/>
          </a:ln>
          <a:effectLst/>
        </c:spPr>
      </c:pivotFmt>
      <c:pivotFmt>
        <c:idx val="146"/>
        <c:spPr>
          <a:solidFill>
            <a:schemeClr val="accent3"/>
          </a:solidFill>
          <a:ln>
            <a:noFill/>
          </a:ln>
          <a:effectLst/>
        </c:spPr>
      </c:pivotFmt>
      <c:pivotFmt>
        <c:idx val="147"/>
        <c:spPr>
          <a:solidFill>
            <a:schemeClr val="accent4"/>
          </a:solidFill>
          <a:ln>
            <a:noFill/>
          </a:ln>
          <a:effectLst/>
        </c:spPr>
      </c:pivotFmt>
      <c:pivotFmt>
        <c:idx val="148"/>
        <c:spPr>
          <a:solidFill>
            <a:schemeClr val="accent5"/>
          </a:solidFill>
          <a:ln>
            <a:noFill/>
          </a:ln>
          <a:effectLst/>
        </c:spPr>
      </c:pivotFmt>
      <c:pivotFmt>
        <c:idx val="149"/>
        <c:spPr>
          <a:solidFill>
            <a:schemeClr val="accent6"/>
          </a:solidFill>
          <a:ln>
            <a:noFill/>
          </a:ln>
          <a:effectLst/>
        </c:spPr>
      </c:pivotFmt>
      <c:pivotFmt>
        <c:idx val="150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151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152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153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154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155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156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57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58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59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60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61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62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163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164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165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166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167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16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69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0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1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2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74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175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176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177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17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chemeClr val="accent1"/>
          </a:solidFill>
          <a:ln>
            <a:noFill/>
          </a:ln>
          <a:effectLst/>
        </c:spPr>
      </c:pivotFmt>
      <c:pivotFmt>
        <c:idx val="180"/>
        <c:spPr>
          <a:solidFill>
            <a:schemeClr val="accent2"/>
          </a:solidFill>
          <a:ln>
            <a:noFill/>
          </a:ln>
          <a:effectLst/>
        </c:spPr>
      </c:pivotFmt>
      <c:pivotFmt>
        <c:idx val="181"/>
        <c:spPr>
          <a:solidFill>
            <a:schemeClr val="accent3"/>
          </a:solidFill>
          <a:ln>
            <a:noFill/>
          </a:ln>
          <a:effectLst/>
        </c:spPr>
      </c:pivotFmt>
      <c:pivotFmt>
        <c:idx val="182"/>
        <c:spPr>
          <a:solidFill>
            <a:schemeClr val="accent4"/>
          </a:solidFill>
          <a:ln>
            <a:noFill/>
          </a:ln>
          <a:effectLst/>
        </c:spPr>
      </c:pivotFmt>
      <c:pivotFmt>
        <c:idx val="183"/>
        <c:spPr>
          <a:solidFill>
            <a:schemeClr val="accent5"/>
          </a:solidFill>
          <a:ln>
            <a:noFill/>
          </a:ln>
          <a:effectLst/>
        </c:spPr>
      </c:pivotFmt>
      <c:pivotFmt>
        <c:idx val="184"/>
        <c:spPr>
          <a:solidFill>
            <a:schemeClr val="accent6"/>
          </a:solidFill>
          <a:ln>
            <a:noFill/>
          </a:ln>
          <a:effectLst/>
        </c:spPr>
      </c:pivotFmt>
      <c:pivotFmt>
        <c:idx val="185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186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187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188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189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190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191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2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3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4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5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6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197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198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199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200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201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202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20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4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5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6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7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8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09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10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211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212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213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  <c:pivotFmt>
        <c:idx val="214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</c:pivotFmt>
      <c:pivotFmt>
        <c:idx val="215"/>
        <c:spPr>
          <a:solidFill>
            <a:schemeClr val="accent1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216"/>
        <c:spPr>
          <a:solidFill>
            <a:schemeClr val="accent2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217"/>
        <c:spPr>
          <a:solidFill>
            <a:schemeClr val="accent3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218"/>
        <c:spPr>
          <a:solidFill>
            <a:schemeClr val="accent4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219"/>
        <c:spPr>
          <a:solidFill>
            <a:schemeClr val="accent5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220"/>
        <c:spPr>
          <a:solidFill>
            <a:schemeClr val="accent6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221"/>
        <c:spPr>
          <a:solidFill>
            <a:schemeClr val="accent1">
              <a:lumMod val="70000"/>
            </a:schemeClr>
          </a:solidFill>
          <a:ln>
            <a:noFill/>
          </a:ln>
          <a:effectLst/>
        </c:spPr>
      </c:pivotFmt>
      <c:pivotFmt>
        <c:idx val="222"/>
        <c:spPr>
          <a:solidFill>
            <a:schemeClr val="accent2">
              <a:lumMod val="70000"/>
            </a:schemeClr>
          </a:solidFill>
          <a:ln>
            <a:noFill/>
          </a:ln>
          <a:effectLst/>
        </c:spPr>
      </c:pivotFmt>
      <c:pivotFmt>
        <c:idx val="223"/>
        <c:spPr>
          <a:solidFill>
            <a:schemeClr val="accent3">
              <a:lumMod val="70000"/>
            </a:schemeClr>
          </a:solidFill>
          <a:ln>
            <a:noFill/>
          </a:ln>
          <a:effectLst/>
        </c:spPr>
      </c:pivotFmt>
      <c:pivotFmt>
        <c:idx val="224"/>
        <c:spPr>
          <a:solidFill>
            <a:schemeClr val="accent4">
              <a:lumMod val="70000"/>
            </a:schemeClr>
          </a:solidFill>
          <a:ln>
            <a:noFill/>
          </a:ln>
          <a:effectLst/>
        </c:spPr>
      </c:pivotFmt>
      <c:pivotFmt>
        <c:idx val="225"/>
        <c:spPr>
          <a:solidFill>
            <a:schemeClr val="accent5">
              <a:lumMod val="70000"/>
            </a:schemeClr>
          </a:solidFill>
          <a:ln>
            <a:noFill/>
          </a:ln>
          <a:effectLst/>
        </c:spPr>
      </c:pivotFmt>
      <c:pivotFmt>
        <c:idx val="226"/>
        <c:spPr>
          <a:solidFill>
            <a:schemeClr val="accent6">
              <a:lumMod val="70000"/>
            </a:schemeClr>
          </a:solidFill>
          <a:ln>
            <a:noFill/>
          </a:ln>
          <a:effectLst/>
        </c:spPr>
      </c:pivotFmt>
      <c:pivotFmt>
        <c:idx val="227"/>
        <c:spPr>
          <a:solidFill>
            <a:schemeClr val="accent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28"/>
        <c:spPr>
          <a:solidFill>
            <a:schemeClr val="accent2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29"/>
        <c:spPr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30"/>
        <c:spPr>
          <a:solidFill>
            <a:schemeClr val="accent4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31"/>
        <c:spPr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32"/>
        <c:spPr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233"/>
        <c:spPr>
          <a:solidFill>
            <a:schemeClr val="accent1"/>
          </a:solidFill>
          <a:ln>
            <a:noFill/>
          </a:ln>
          <a:effectLst/>
        </c:spPr>
      </c:pivotFmt>
      <c:pivotFmt>
        <c:idx val="234"/>
        <c:spPr>
          <a:solidFill>
            <a:schemeClr val="accent2"/>
          </a:solidFill>
          <a:ln>
            <a:noFill/>
          </a:ln>
          <a:effectLst/>
        </c:spPr>
      </c:pivotFmt>
      <c:pivotFmt>
        <c:idx val="235"/>
        <c:spPr>
          <a:solidFill>
            <a:schemeClr val="accent3"/>
          </a:solidFill>
          <a:ln>
            <a:noFill/>
          </a:ln>
          <a:effectLst/>
        </c:spPr>
      </c:pivotFmt>
      <c:pivotFmt>
        <c:idx val="236"/>
        <c:spPr>
          <a:solidFill>
            <a:schemeClr val="accent4"/>
          </a:solidFill>
          <a:ln>
            <a:noFill/>
          </a:ln>
          <a:effectLst/>
        </c:spPr>
      </c:pivotFmt>
      <c:pivotFmt>
        <c:idx val="237"/>
        <c:spPr>
          <a:solidFill>
            <a:schemeClr val="accent5"/>
          </a:solidFill>
          <a:ln>
            <a:noFill/>
          </a:ln>
          <a:effectLst/>
        </c:spPr>
      </c:pivotFmt>
      <c:pivotFmt>
        <c:idx val="238"/>
        <c:spPr>
          <a:solidFill>
            <a:schemeClr val="accent6"/>
          </a:solidFill>
          <a:ln>
            <a:noFill/>
          </a:ln>
          <a:effectLst/>
        </c:spPr>
      </c:pivotFmt>
      <c:pivotFmt>
        <c:idx val="239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240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241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242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243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244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245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46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47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48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49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50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51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252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253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254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255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256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25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58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59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0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1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63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64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265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266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26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68"/>
        <c:spPr>
          <a:solidFill>
            <a:schemeClr val="accent1"/>
          </a:solidFill>
          <a:ln>
            <a:noFill/>
          </a:ln>
          <a:effectLst/>
        </c:spPr>
      </c:pivotFmt>
      <c:pivotFmt>
        <c:idx val="269"/>
        <c:spPr>
          <a:solidFill>
            <a:schemeClr val="accent2"/>
          </a:solidFill>
          <a:ln>
            <a:noFill/>
          </a:ln>
          <a:effectLst/>
        </c:spPr>
      </c:pivotFmt>
      <c:pivotFmt>
        <c:idx val="270"/>
        <c:spPr>
          <a:solidFill>
            <a:schemeClr val="accent3"/>
          </a:solidFill>
          <a:ln>
            <a:noFill/>
          </a:ln>
          <a:effectLst/>
        </c:spPr>
      </c:pivotFmt>
      <c:pivotFmt>
        <c:idx val="271"/>
        <c:spPr>
          <a:solidFill>
            <a:schemeClr val="accent4"/>
          </a:solidFill>
          <a:ln>
            <a:noFill/>
          </a:ln>
          <a:effectLst/>
        </c:spPr>
      </c:pivotFmt>
      <c:pivotFmt>
        <c:idx val="272"/>
        <c:spPr>
          <a:solidFill>
            <a:schemeClr val="accent5"/>
          </a:solidFill>
          <a:ln>
            <a:noFill/>
          </a:ln>
          <a:effectLst/>
        </c:spPr>
      </c:pivotFmt>
      <c:pivotFmt>
        <c:idx val="273"/>
        <c:spPr>
          <a:solidFill>
            <a:schemeClr val="accent6"/>
          </a:solidFill>
          <a:ln>
            <a:noFill/>
          </a:ln>
          <a:effectLst/>
        </c:spPr>
      </c:pivotFmt>
      <c:pivotFmt>
        <c:idx val="274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275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276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277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278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279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280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81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82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83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84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85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286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287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288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289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290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291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29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3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4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5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6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7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298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299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300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301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302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  <c:pivotFmt>
        <c:idx val="303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</c:pivotFmt>
      <c:pivotFmt>
        <c:idx val="304"/>
        <c:spPr>
          <a:solidFill>
            <a:schemeClr val="accent1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05"/>
        <c:spPr>
          <a:solidFill>
            <a:schemeClr val="accent2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06"/>
        <c:spPr>
          <a:solidFill>
            <a:schemeClr val="accent3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07"/>
        <c:spPr>
          <a:solidFill>
            <a:schemeClr val="accent4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08"/>
        <c:spPr>
          <a:solidFill>
            <a:schemeClr val="accent5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09"/>
        <c:spPr>
          <a:solidFill>
            <a:schemeClr val="accent6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10"/>
        <c:spPr>
          <a:solidFill>
            <a:schemeClr val="accent1">
              <a:lumMod val="70000"/>
            </a:schemeClr>
          </a:solidFill>
          <a:ln>
            <a:noFill/>
          </a:ln>
          <a:effectLst/>
        </c:spPr>
      </c:pivotFmt>
      <c:pivotFmt>
        <c:idx val="311"/>
        <c:spPr>
          <a:solidFill>
            <a:schemeClr val="accent2">
              <a:lumMod val="70000"/>
            </a:schemeClr>
          </a:solidFill>
          <a:ln>
            <a:noFill/>
          </a:ln>
          <a:effectLst/>
        </c:spPr>
      </c:pivotFmt>
      <c:pivotFmt>
        <c:idx val="312"/>
        <c:spPr>
          <a:solidFill>
            <a:schemeClr val="accent3">
              <a:lumMod val="70000"/>
            </a:schemeClr>
          </a:solidFill>
          <a:ln>
            <a:noFill/>
          </a:ln>
          <a:effectLst/>
        </c:spPr>
      </c:pivotFmt>
      <c:pivotFmt>
        <c:idx val="313"/>
        <c:spPr>
          <a:solidFill>
            <a:schemeClr val="accent4">
              <a:lumMod val="70000"/>
            </a:schemeClr>
          </a:solidFill>
          <a:ln>
            <a:noFill/>
          </a:ln>
          <a:effectLst/>
        </c:spPr>
      </c:pivotFmt>
      <c:pivotFmt>
        <c:idx val="314"/>
        <c:spPr>
          <a:solidFill>
            <a:schemeClr val="accent5">
              <a:lumMod val="70000"/>
            </a:schemeClr>
          </a:solidFill>
          <a:ln>
            <a:noFill/>
          </a:ln>
          <a:effectLst/>
        </c:spPr>
      </c:pivotFmt>
      <c:pivotFmt>
        <c:idx val="315"/>
        <c:spPr>
          <a:solidFill>
            <a:schemeClr val="accent6">
              <a:lumMod val="70000"/>
            </a:schemeClr>
          </a:solidFill>
          <a:ln>
            <a:noFill/>
          </a:ln>
          <a:effectLst/>
        </c:spPr>
      </c:pivotFmt>
      <c:pivotFmt>
        <c:idx val="316"/>
        <c:spPr>
          <a:solidFill>
            <a:schemeClr val="accent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317"/>
        <c:spPr>
          <a:solidFill>
            <a:schemeClr val="accent2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318"/>
        <c:spPr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319"/>
        <c:spPr>
          <a:solidFill>
            <a:schemeClr val="accent4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320"/>
        <c:spPr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321"/>
        <c:spPr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322"/>
        <c:spPr>
          <a:solidFill>
            <a:schemeClr val="accent1"/>
          </a:solidFill>
          <a:ln>
            <a:noFill/>
          </a:ln>
          <a:effectLst/>
        </c:spPr>
      </c:pivotFmt>
      <c:pivotFmt>
        <c:idx val="323"/>
        <c:spPr>
          <a:solidFill>
            <a:schemeClr val="accent2"/>
          </a:solidFill>
          <a:ln>
            <a:noFill/>
          </a:ln>
          <a:effectLst/>
        </c:spPr>
      </c:pivotFmt>
      <c:pivotFmt>
        <c:idx val="324"/>
        <c:spPr>
          <a:solidFill>
            <a:schemeClr val="accent3"/>
          </a:solidFill>
          <a:ln>
            <a:noFill/>
          </a:ln>
          <a:effectLst/>
        </c:spPr>
      </c:pivotFmt>
      <c:pivotFmt>
        <c:idx val="325"/>
        <c:spPr>
          <a:solidFill>
            <a:schemeClr val="accent4"/>
          </a:solidFill>
          <a:ln>
            <a:noFill/>
          </a:ln>
          <a:effectLst/>
        </c:spPr>
      </c:pivotFmt>
      <c:pivotFmt>
        <c:idx val="326"/>
        <c:spPr>
          <a:solidFill>
            <a:schemeClr val="accent5"/>
          </a:solidFill>
          <a:ln>
            <a:noFill/>
          </a:ln>
          <a:effectLst/>
        </c:spPr>
      </c:pivotFmt>
      <c:pivotFmt>
        <c:idx val="327"/>
        <c:spPr>
          <a:solidFill>
            <a:schemeClr val="accent6"/>
          </a:solidFill>
          <a:ln>
            <a:noFill/>
          </a:ln>
          <a:effectLst/>
        </c:spPr>
      </c:pivotFmt>
      <c:pivotFmt>
        <c:idx val="328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329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330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331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332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333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334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35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36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37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38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39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40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341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342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343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344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345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34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47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48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49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50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5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52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353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354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355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35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57"/>
        <c:spPr>
          <a:solidFill>
            <a:schemeClr val="accent1"/>
          </a:solidFill>
          <a:ln>
            <a:noFill/>
          </a:ln>
          <a:effectLst/>
        </c:spPr>
      </c:pivotFmt>
      <c:pivotFmt>
        <c:idx val="358"/>
        <c:spPr>
          <a:solidFill>
            <a:schemeClr val="accent2"/>
          </a:solidFill>
          <a:ln>
            <a:noFill/>
          </a:ln>
          <a:effectLst/>
        </c:spPr>
      </c:pivotFmt>
      <c:pivotFmt>
        <c:idx val="359"/>
        <c:spPr>
          <a:solidFill>
            <a:schemeClr val="accent3"/>
          </a:solidFill>
          <a:ln>
            <a:noFill/>
          </a:ln>
          <a:effectLst/>
        </c:spPr>
      </c:pivotFmt>
      <c:pivotFmt>
        <c:idx val="360"/>
        <c:spPr>
          <a:solidFill>
            <a:schemeClr val="accent4"/>
          </a:solidFill>
          <a:ln>
            <a:noFill/>
          </a:ln>
          <a:effectLst/>
        </c:spPr>
      </c:pivotFmt>
      <c:pivotFmt>
        <c:idx val="361"/>
        <c:spPr>
          <a:solidFill>
            <a:schemeClr val="accent5"/>
          </a:solidFill>
          <a:ln>
            <a:noFill/>
          </a:ln>
          <a:effectLst/>
        </c:spPr>
      </c:pivotFmt>
      <c:pivotFmt>
        <c:idx val="362"/>
        <c:spPr>
          <a:solidFill>
            <a:schemeClr val="accent6"/>
          </a:solidFill>
          <a:ln>
            <a:noFill/>
          </a:ln>
          <a:effectLst/>
        </c:spPr>
      </c:pivotFmt>
      <c:pivotFmt>
        <c:idx val="363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364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365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366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367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368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369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70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71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72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73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74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375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376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377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378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379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380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38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82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83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84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85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86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387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388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389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390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391"/>
        <c:spPr>
          <a:solidFill>
            <a:schemeClr val="accent5">
              <a:lumMod val="50000"/>
            </a:schemeClr>
          </a:solidFill>
          <a:ln>
            <a:noFill/>
          </a:ln>
          <a:effectLst/>
        </c:spPr>
      </c:pivotFmt>
      <c:pivotFmt>
        <c:idx val="392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</c:pivotFmt>
      <c:pivotFmt>
        <c:idx val="393"/>
        <c:spPr>
          <a:solidFill>
            <a:schemeClr val="accent1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4"/>
        <c:spPr>
          <a:solidFill>
            <a:schemeClr val="accent2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5"/>
        <c:spPr>
          <a:solidFill>
            <a:schemeClr val="accent3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6"/>
        <c:spPr>
          <a:solidFill>
            <a:schemeClr val="accent4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7"/>
        <c:spPr>
          <a:solidFill>
            <a:schemeClr val="accent5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8"/>
        <c:spPr>
          <a:solidFill>
            <a:schemeClr val="accent6">
              <a:lumMod val="70000"/>
              <a:lumOff val="30000"/>
            </a:schemeClr>
          </a:solidFill>
          <a:ln>
            <a:noFill/>
          </a:ln>
          <a:effectLst/>
        </c:spPr>
      </c:pivotFmt>
      <c:pivotFmt>
        <c:idx val="399"/>
        <c:spPr>
          <a:solidFill>
            <a:schemeClr val="accent1">
              <a:lumMod val="70000"/>
            </a:schemeClr>
          </a:solidFill>
          <a:ln>
            <a:noFill/>
          </a:ln>
          <a:effectLst/>
        </c:spPr>
      </c:pivotFmt>
      <c:pivotFmt>
        <c:idx val="400"/>
        <c:spPr>
          <a:solidFill>
            <a:schemeClr val="accent2">
              <a:lumMod val="70000"/>
            </a:schemeClr>
          </a:solidFill>
          <a:ln>
            <a:noFill/>
          </a:ln>
          <a:effectLst/>
        </c:spPr>
      </c:pivotFmt>
      <c:pivotFmt>
        <c:idx val="401"/>
        <c:spPr>
          <a:solidFill>
            <a:schemeClr val="accent3">
              <a:lumMod val="70000"/>
            </a:schemeClr>
          </a:solidFill>
          <a:ln>
            <a:noFill/>
          </a:ln>
          <a:effectLst/>
        </c:spPr>
      </c:pivotFmt>
      <c:pivotFmt>
        <c:idx val="402"/>
        <c:spPr>
          <a:solidFill>
            <a:schemeClr val="accent4">
              <a:lumMod val="70000"/>
            </a:schemeClr>
          </a:solidFill>
          <a:ln>
            <a:noFill/>
          </a:ln>
          <a:effectLst/>
        </c:spPr>
      </c:pivotFmt>
      <c:pivotFmt>
        <c:idx val="403"/>
        <c:spPr>
          <a:solidFill>
            <a:schemeClr val="accent5">
              <a:lumMod val="70000"/>
            </a:schemeClr>
          </a:solidFill>
          <a:ln>
            <a:noFill/>
          </a:ln>
          <a:effectLst/>
        </c:spPr>
      </c:pivotFmt>
      <c:pivotFmt>
        <c:idx val="404"/>
        <c:spPr>
          <a:solidFill>
            <a:schemeClr val="accent6">
              <a:lumMod val="70000"/>
            </a:schemeClr>
          </a:solidFill>
          <a:ln>
            <a:noFill/>
          </a:ln>
          <a:effectLst/>
        </c:spPr>
      </c:pivotFmt>
      <c:pivotFmt>
        <c:idx val="405"/>
        <c:spPr>
          <a:solidFill>
            <a:schemeClr val="accent1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406"/>
        <c:spPr>
          <a:solidFill>
            <a:schemeClr val="accent2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407"/>
        <c:spPr>
          <a:solidFill>
            <a:schemeClr val="accent3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408"/>
        <c:spPr>
          <a:solidFill>
            <a:schemeClr val="accent4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409"/>
        <c:spPr>
          <a:solidFill>
            <a:schemeClr val="accent5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410"/>
        <c:spPr>
          <a:solidFill>
            <a:schemeClr val="accent6">
              <a:lumMod val="50000"/>
              <a:lumOff val="50000"/>
            </a:schemeClr>
          </a:solidFill>
          <a:ln>
            <a:noFill/>
          </a:ln>
          <a:effectLst/>
        </c:spPr>
      </c:pivotFmt>
      <c:pivotFmt>
        <c:idx val="411"/>
        <c:spPr>
          <a:solidFill>
            <a:schemeClr val="accent1"/>
          </a:solidFill>
          <a:ln>
            <a:noFill/>
          </a:ln>
          <a:effectLst/>
        </c:spPr>
      </c:pivotFmt>
      <c:pivotFmt>
        <c:idx val="412"/>
        <c:spPr>
          <a:solidFill>
            <a:schemeClr val="accent2"/>
          </a:solidFill>
          <a:ln>
            <a:noFill/>
          </a:ln>
          <a:effectLst/>
        </c:spPr>
      </c:pivotFmt>
      <c:pivotFmt>
        <c:idx val="413"/>
        <c:spPr>
          <a:solidFill>
            <a:schemeClr val="accent3"/>
          </a:solidFill>
          <a:ln>
            <a:noFill/>
          </a:ln>
          <a:effectLst/>
        </c:spPr>
      </c:pivotFmt>
      <c:pivotFmt>
        <c:idx val="414"/>
        <c:spPr>
          <a:solidFill>
            <a:schemeClr val="accent4"/>
          </a:solidFill>
          <a:ln>
            <a:noFill/>
          </a:ln>
          <a:effectLst/>
        </c:spPr>
      </c:pivotFmt>
      <c:pivotFmt>
        <c:idx val="415"/>
        <c:spPr>
          <a:solidFill>
            <a:schemeClr val="accent5"/>
          </a:solidFill>
          <a:ln>
            <a:noFill/>
          </a:ln>
          <a:effectLst/>
        </c:spPr>
      </c:pivotFmt>
      <c:pivotFmt>
        <c:idx val="416"/>
        <c:spPr>
          <a:solidFill>
            <a:schemeClr val="accent6"/>
          </a:solidFill>
          <a:ln>
            <a:noFill/>
          </a:ln>
          <a:effectLst/>
        </c:spPr>
      </c:pivotFmt>
      <c:pivotFmt>
        <c:idx val="417"/>
        <c:spPr>
          <a:solidFill>
            <a:schemeClr val="accent1">
              <a:lumMod val="60000"/>
            </a:schemeClr>
          </a:solidFill>
          <a:ln>
            <a:noFill/>
          </a:ln>
          <a:effectLst/>
        </c:spPr>
      </c:pivotFmt>
      <c:pivotFmt>
        <c:idx val="418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</c:pivotFmt>
      <c:pivotFmt>
        <c:idx val="419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</c:pivotFmt>
      <c:pivotFmt>
        <c:idx val="420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421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</c:pivotFmt>
      <c:pivotFmt>
        <c:idx val="422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</c:pivotFmt>
      <c:pivotFmt>
        <c:idx val="423"/>
        <c:spPr>
          <a:solidFill>
            <a:schemeClr val="accent1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424"/>
        <c:spPr>
          <a:solidFill>
            <a:schemeClr val="accent2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425"/>
        <c:spPr>
          <a:solidFill>
            <a:schemeClr val="accent3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426"/>
        <c:spPr>
          <a:solidFill>
            <a:schemeClr val="accent4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427"/>
        <c:spPr>
          <a:solidFill>
            <a:schemeClr val="accent5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428"/>
        <c:spPr>
          <a:solidFill>
            <a:schemeClr val="accent6">
              <a:lumMod val="80000"/>
              <a:lumOff val="20000"/>
            </a:schemeClr>
          </a:solidFill>
          <a:ln>
            <a:noFill/>
          </a:ln>
          <a:effectLst/>
        </c:spPr>
      </c:pivotFmt>
      <c:pivotFmt>
        <c:idx val="429"/>
        <c:spPr>
          <a:solidFill>
            <a:schemeClr val="accent1">
              <a:lumMod val="80000"/>
            </a:schemeClr>
          </a:solidFill>
          <a:ln>
            <a:noFill/>
          </a:ln>
          <a:effectLst/>
        </c:spPr>
      </c:pivotFmt>
      <c:pivotFmt>
        <c:idx val="430"/>
        <c:spPr>
          <a:solidFill>
            <a:schemeClr val="accent2">
              <a:lumMod val="80000"/>
            </a:schemeClr>
          </a:solidFill>
          <a:ln>
            <a:noFill/>
          </a:ln>
          <a:effectLst/>
        </c:spPr>
      </c:pivotFmt>
      <c:pivotFmt>
        <c:idx val="431"/>
        <c:spPr>
          <a:solidFill>
            <a:schemeClr val="accent3">
              <a:lumMod val="80000"/>
            </a:schemeClr>
          </a:solidFill>
          <a:ln>
            <a:noFill/>
          </a:ln>
          <a:effectLst/>
        </c:spPr>
      </c:pivotFmt>
      <c:pivotFmt>
        <c:idx val="432"/>
        <c:spPr>
          <a:solidFill>
            <a:schemeClr val="accent4">
              <a:lumMod val="80000"/>
            </a:schemeClr>
          </a:solidFill>
          <a:ln>
            <a:noFill/>
          </a:ln>
          <a:effectLst/>
        </c:spPr>
      </c:pivotFmt>
      <c:pivotFmt>
        <c:idx val="433"/>
        <c:spPr>
          <a:solidFill>
            <a:schemeClr val="accent5">
              <a:lumMod val="80000"/>
            </a:schemeClr>
          </a:solidFill>
          <a:ln>
            <a:noFill/>
          </a:ln>
          <a:effectLst/>
        </c:spPr>
      </c:pivotFmt>
      <c:pivotFmt>
        <c:idx val="434"/>
        <c:spPr>
          <a:solidFill>
            <a:schemeClr val="accent6">
              <a:lumMod val="80000"/>
            </a:schemeClr>
          </a:solidFill>
          <a:ln>
            <a:noFill/>
          </a:ln>
          <a:effectLst/>
        </c:spPr>
      </c:pivotFmt>
      <c:pivotFmt>
        <c:idx val="435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36"/>
        <c:spPr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37"/>
        <c:spPr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38"/>
        <c:spPr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39"/>
        <c:spPr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40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4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</c:pivotFmt>
      <c:pivotFmt>
        <c:idx val="442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</c:pivotFmt>
      <c:pivotFmt>
        <c:idx val="443"/>
        <c:spPr>
          <a:solidFill>
            <a:schemeClr val="accent3">
              <a:lumMod val="50000"/>
            </a:schemeClr>
          </a:solidFill>
          <a:ln>
            <a:noFill/>
          </a:ln>
          <a:effectLst/>
        </c:spPr>
      </c:pivotFmt>
      <c:pivotFmt>
        <c:idx val="444"/>
        <c:spPr>
          <a:solidFill>
            <a:schemeClr val="accent4">
              <a:lumMod val="50000"/>
            </a:schemeClr>
          </a:solidFill>
          <a:ln>
            <a:noFill/>
          </a:ln>
          <a:effectLst/>
        </c:spPr>
      </c:pivotFmt>
      <c:pivotFmt>
        <c:idx val="44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4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'Jobs per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BA00-8143-85DD-D21973072146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BA00-8143-85DD-D2197307214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BA00-8143-85DD-D21973072146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BA00-8143-85DD-D21973072146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BA00-8143-85DD-D21973072146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BA00-8143-85DD-D21973072146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BA00-8143-85DD-D21973072146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BA00-8143-85DD-D21973072146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BA00-8143-85DD-D21973072146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BA00-8143-85DD-D21973072146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BA00-8143-85DD-D21973072146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BA00-8143-85DD-D21973072146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BA00-8143-85DD-D21973072146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BA00-8143-85DD-D21973072146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BA00-8143-85DD-D21973072146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F-BA00-8143-85DD-D21973072146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0-BA00-8143-85DD-D21973072146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1-BA00-8143-85DD-D21973072146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2-BA00-8143-85DD-D21973072146}"/>
              </c:ext>
            </c:extLst>
          </c:dPt>
          <c:dPt>
            <c:idx val="19"/>
            <c:bubble3D val="0"/>
            <c:extLst>
              <c:ext xmlns:c16="http://schemas.microsoft.com/office/drawing/2014/chart" uri="{C3380CC4-5D6E-409C-BE32-E72D297353CC}">
                <c16:uniqueId val="{00000013-BA00-8143-85DD-D21973072146}"/>
              </c:ext>
            </c:extLst>
          </c:dPt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14-BA00-8143-85DD-D21973072146}"/>
              </c:ext>
            </c:extLst>
          </c:dPt>
          <c:dPt>
            <c:idx val="21"/>
            <c:bubble3D val="0"/>
            <c:extLst>
              <c:ext xmlns:c16="http://schemas.microsoft.com/office/drawing/2014/chart" uri="{C3380CC4-5D6E-409C-BE32-E72D297353CC}">
                <c16:uniqueId val="{00000015-BA00-8143-85DD-D21973072146}"/>
              </c:ext>
            </c:extLst>
          </c:dPt>
          <c:dPt>
            <c:idx val="22"/>
            <c:bubble3D val="0"/>
            <c:extLst>
              <c:ext xmlns:c16="http://schemas.microsoft.com/office/drawing/2014/chart" uri="{C3380CC4-5D6E-409C-BE32-E72D297353CC}">
                <c16:uniqueId val="{00000016-BA00-8143-85DD-D21973072146}"/>
              </c:ext>
            </c:extLst>
          </c:dPt>
          <c:dPt>
            <c:idx val="23"/>
            <c:bubble3D val="0"/>
            <c:extLst>
              <c:ext xmlns:c16="http://schemas.microsoft.com/office/drawing/2014/chart" uri="{C3380CC4-5D6E-409C-BE32-E72D297353CC}">
                <c16:uniqueId val="{00000017-BA00-8143-85DD-D21973072146}"/>
              </c:ext>
            </c:extLst>
          </c:dPt>
          <c:dPt>
            <c:idx val="24"/>
            <c:bubble3D val="0"/>
            <c:extLst>
              <c:ext xmlns:c16="http://schemas.microsoft.com/office/drawing/2014/chart" uri="{C3380CC4-5D6E-409C-BE32-E72D297353CC}">
                <c16:uniqueId val="{00000018-BA00-8143-85DD-D21973072146}"/>
              </c:ext>
            </c:extLst>
          </c:dPt>
          <c:dPt>
            <c:idx val="25"/>
            <c:bubble3D val="0"/>
            <c:extLst>
              <c:ext xmlns:c16="http://schemas.microsoft.com/office/drawing/2014/chart" uri="{C3380CC4-5D6E-409C-BE32-E72D297353CC}">
                <c16:uniqueId val="{00000019-BA00-8143-85DD-D21973072146}"/>
              </c:ext>
            </c:extLst>
          </c:dPt>
          <c:dPt>
            <c:idx val="26"/>
            <c:bubble3D val="0"/>
            <c:extLst>
              <c:ext xmlns:c16="http://schemas.microsoft.com/office/drawing/2014/chart" uri="{C3380CC4-5D6E-409C-BE32-E72D297353CC}">
                <c16:uniqueId val="{0000001A-BA00-8143-85DD-D21973072146}"/>
              </c:ext>
            </c:extLst>
          </c:dPt>
          <c:dPt>
            <c:idx val="27"/>
            <c:bubble3D val="0"/>
            <c:extLst>
              <c:ext xmlns:c16="http://schemas.microsoft.com/office/drawing/2014/chart" uri="{C3380CC4-5D6E-409C-BE32-E72D297353CC}">
                <c16:uniqueId val="{0000001B-BA00-8143-85DD-D21973072146}"/>
              </c:ext>
            </c:extLst>
          </c:dPt>
          <c:dPt>
            <c:idx val="28"/>
            <c:bubble3D val="0"/>
            <c:extLst>
              <c:ext xmlns:c16="http://schemas.microsoft.com/office/drawing/2014/chart" uri="{C3380CC4-5D6E-409C-BE32-E72D297353CC}">
                <c16:uniqueId val="{0000001C-BA00-8143-85DD-D21973072146}"/>
              </c:ext>
            </c:extLst>
          </c:dPt>
          <c:dPt>
            <c:idx val="29"/>
            <c:bubble3D val="0"/>
            <c:extLst>
              <c:ext xmlns:c16="http://schemas.microsoft.com/office/drawing/2014/chart" uri="{C3380CC4-5D6E-409C-BE32-E72D297353CC}">
                <c16:uniqueId val="{0000001D-BA00-8143-85DD-D21973072146}"/>
              </c:ext>
            </c:extLst>
          </c:dPt>
          <c:dPt>
            <c:idx val="30"/>
            <c:bubble3D val="0"/>
            <c:extLst>
              <c:ext xmlns:c16="http://schemas.microsoft.com/office/drawing/2014/chart" uri="{C3380CC4-5D6E-409C-BE32-E72D297353CC}">
                <c16:uniqueId val="{0000001E-BA00-8143-85DD-D21973072146}"/>
              </c:ext>
            </c:extLst>
          </c:dPt>
          <c:dPt>
            <c:idx val="31"/>
            <c:bubble3D val="0"/>
            <c:extLst>
              <c:ext xmlns:c16="http://schemas.microsoft.com/office/drawing/2014/chart" uri="{C3380CC4-5D6E-409C-BE32-E72D297353CC}">
                <c16:uniqueId val="{0000001F-BA00-8143-85DD-D21973072146}"/>
              </c:ext>
            </c:extLst>
          </c:dPt>
          <c:dPt>
            <c:idx val="32"/>
            <c:bubble3D val="0"/>
            <c:extLst>
              <c:ext xmlns:c16="http://schemas.microsoft.com/office/drawing/2014/chart" uri="{C3380CC4-5D6E-409C-BE32-E72D297353CC}">
                <c16:uniqueId val="{00000020-BA00-8143-85DD-D21973072146}"/>
              </c:ext>
            </c:extLst>
          </c:dPt>
          <c:dPt>
            <c:idx val="33"/>
            <c:bubble3D val="0"/>
            <c:extLst>
              <c:ext xmlns:c16="http://schemas.microsoft.com/office/drawing/2014/chart" uri="{C3380CC4-5D6E-409C-BE32-E72D297353CC}">
                <c16:uniqueId val="{00000021-BA00-8143-85DD-D21973072146}"/>
              </c:ext>
            </c:extLst>
          </c:dPt>
          <c:dPt>
            <c:idx val="34"/>
            <c:bubble3D val="0"/>
            <c:extLst>
              <c:ext xmlns:c16="http://schemas.microsoft.com/office/drawing/2014/chart" uri="{C3380CC4-5D6E-409C-BE32-E72D297353CC}">
                <c16:uniqueId val="{00000022-BA00-8143-85DD-D21973072146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23-BA00-8143-85DD-D21973072146}"/>
              </c:ext>
            </c:extLst>
          </c:dPt>
          <c:dPt>
            <c:idx val="36"/>
            <c:bubble3D val="0"/>
            <c:extLst>
              <c:ext xmlns:c16="http://schemas.microsoft.com/office/drawing/2014/chart" uri="{C3380CC4-5D6E-409C-BE32-E72D297353CC}">
                <c16:uniqueId val="{00000024-BA00-8143-85DD-D21973072146}"/>
              </c:ext>
            </c:extLst>
          </c:dPt>
          <c:dPt>
            <c:idx val="37"/>
            <c:bubble3D val="0"/>
            <c:extLst>
              <c:ext xmlns:c16="http://schemas.microsoft.com/office/drawing/2014/chart" uri="{C3380CC4-5D6E-409C-BE32-E72D297353CC}">
                <c16:uniqueId val="{00000025-BA00-8143-85DD-D21973072146}"/>
              </c:ext>
            </c:extLst>
          </c:dPt>
          <c:dPt>
            <c:idx val="38"/>
            <c:bubble3D val="0"/>
            <c:extLst>
              <c:ext xmlns:c16="http://schemas.microsoft.com/office/drawing/2014/chart" uri="{C3380CC4-5D6E-409C-BE32-E72D297353CC}">
                <c16:uniqueId val="{00000026-BA00-8143-85DD-D21973072146}"/>
              </c:ext>
            </c:extLst>
          </c:dPt>
          <c:dPt>
            <c:idx val="39"/>
            <c:bubble3D val="0"/>
            <c:extLst>
              <c:ext xmlns:c16="http://schemas.microsoft.com/office/drawing/2014/chart" uri="{C3380CC4-5D6E-409C-BE32-E72D297353CC}">
                <c16:uniqueId val="{00000027-BA00-8143-85DD-D21973072146}"/>
              </c:ext>
            </c:extLst>
          </c:dPt>
          <c:dPt>
            <c:idx val="40"/>
            <c:bubble3D val="0"/>
            <c:extLst>
              <c:ext xmlns:c16="http://schemas.microsoft.com/office/drawing/2014/chart" uri="{C3380CC4-5D6E-409C-BE32-E72D297353CC}">
                <c16:uniqueId val="{00000028-BA00-8143-85DD-D21973072146}"/>
              </c:ext>
            </c:extLst>
          </c:dPt>
          <c:dPt>
            <c:idx val="41"/>
            <c:bubble3D val="0"/>
            <c:extLst>
              <c:ext xmlns:c16="http://schemas.microsoft.com/office/drawing/2014/chart" uri="{C3380CC4-5D6E-409C-BE32-E72D297353CC}">
                <c16:uniqueId val="{00000029-BA00-8143-85DD-D21973072146}"/>
              </c:ext>
            </c:extLst>
          </c:dPt>
          <c:dPt>
            <c:idx val="42"/>
            <c:bubble3D val="0"/>
            <c:extLst>
              <c:ext xmlns:c16="http://schemas.microsoft.com/office/drawing/2014/chart" uri="{C3380CC4-5D6E-409C-BE32-E72D297353CC}">
                <c16:uniqueId val="{0000002A-BA00-8143-85DD-D21973072146}"/>
              </c:ext>
            </c:extLst>
          </c:dPt>
          <c:dPt>
            <c:idx val="43"/>
            <c:bubble3D val="0"/>
            <c:extLst>
              <c:ext xmlns:c16="http://schemas.microsoft.com/office/drawing/2014/chart" uri="{C3380CC4-5D6E-409C-BE32-E72D297353CC}">
                <c16:uniqueId val="{0000002B-BA00-8143-85DD-D21973072146}"/>
              </c:ext>
            </c:extLst>
          </c:dPt>
          <c:dPt>
            <c:idx val="44"/>
            <c:bubble3D val="0"/>
            <c:extLst>
              <c:ext xmlns:c16="http://schemas.microsoft.com/office/drawing/2014/chart" uri="{C3380CC4-5D6E-409C-BE32-E72D297353CC}">
                <c16:uniqueId val="{0000002C-BA00-8143-85DD-D21973072146}"/>
              </c:ext>
            </c:extLst>
          </c:dPt>
          <c:dPt>
            <c:idx val="45"/>
            <c:bubble3D val="0"/>
            <c:extLst>
              <c:ext xmlns:c16="http://schemas.microsoft.com/office/drawing/2014/chart" uri="{C3380CC4-5D6E-409C-BE32-E72D297353CC}">
                <c16:uniqueId val="{0000002D-BA00-8143-85DD-D21973072146}"/>
              </c:ext>
            </c:extLst>
          </c:dPt>
          <c:dPt>
            <c:idx val="46"/>
            <c:bubble3D val="0"/>
            <c:extLst>
              <c:ext xmlns:c16="http://schemas.microsoft.com/office/drawing/2014/chart" uri="{C3380CC4-5D6E-409C-BE32-E72D297353CC}">
                <c16:uniqueId val="{0000002E-BA00-8143-85DD-D21973072146}"/>
              </c:ext>
            </c:extLst>
          </c:dPt>
          <c:dPt>
            <c:idx val="47"/>
            <c:bubble3D val="0"/>
            <c:extLst>
              <c:ext xmlns:c16="http://schemas.microsoft.com/office/drawing/2014/chart" uri="{C3380CC4-5D6E-409C-BE32-E72D297353CC}">
                <c16:uniqueId val="{0000002F-BA00-8143-85DD-D21973072146}"/>
              </c:ext>
            </c:extLst>
          </c:dPt>
          <c:dPt>
            <c:idx val="48"/>
            <c:bubble3D val="0"/>
            <c:extLst>
              <c:ext xmlns:c16="http://schemas.microsoft.com/office/drawing/2014/chart" uri="{C3380CC4-5D6E-409C-BE32-E72D297353CC}">
                <c16:uniqueId val="{00000030-BA00-8143-85DD-D21973072146}"/>
              </c:ext>
            </c:extLst>
          </c:dPt>
          <c:dPt>
            <c:idx val="49"/>
            <c:bubble3D val="0"/>
            <c:extLst>
              <c:ext xmlns:c16="http://schemas.microsoft.com/office/drawing/2014/chart" uri="{C3380CC4-5D6E-409C-BE32-E72D297353CC}">
                <c16:uniqueId val="{00000031-BA00-8143-85DD-D21973072146}"/>
              </c:ext>
            </c:extLst>
          </c:dPt>
          <c:dPt>
            <c:idx val="50"/>
            <c:bubble3D val="0"/>
            <c:extLst>
              <c:ext xmlns:c16="http://schemas.microsoft.com/office/drawing/2014/chart" uri="{C3380CC4-5D6E-409C-BE32-E72D297353CC}">
                <c16:uniqueId val="{00000032-BA00-8143-85DD-D21973072146}"/>
              </c:ext>
            </c:extLst>
          </c:dPt>
          <c:dPt>
            <c:idx val="51"/>
            <c:bubble3D val="0"/>
            <c:extLst>
              <c:ext xmlns:c16="http://schemas.microsoft.com/office/drawing/2014/chart" uri="{C3380CC4-5D6E-409C-BE32-E72D297353CC}">
                <c16:uniqueId val="{00000033-BA00-8143-85DD-D21973072146}"/>
              </c:ext>
            </c:extLst>
          </c:dPt>
          <c:dPt>
            <c:idx val="52"/>
            <c:bubble3D val="0"/>
            <c:extLst>
              <c:ext xmlns:c16="http://schemas.microsoft.com/office/drawing/2014/chart" uri="{C3380CC4-5D6E-409C-BE32-E72D297353CC}">
                <c16:uniqueId val="{00000034-BA00-8143-85DD-D21973072146}"/>
              </c:ext>
            </c:extLst>
          </c:dPt>
          <c:dPt>
            <c:idx val="53"/>
            <c:bubble3D val="0"/>
            <c:extLst>
              <c:ext xmlns:c16="http://schemas.microsoft.com/office/drawing/2014/chart" uri="{C3380CC4-5D6E-409C-BE32-E72D297353CC}">
                <c16:uniqueId val="{00000035-BA00-8143-85DD-D21973072146}"/>
              </c:ext>
            </c:extLst>
          </c:dPt>
          <c:dPt>
            <c:idx val="54"/>
            <c:bubble3D val="0"/>
            <c:extLst>
              <c:ext xmlns:c16="http://schemas.microsoft.com/office/drawing/2014/chart" uri="{C3380CC4-5D6E-409C-BE32-E72D297353CC}">
                <c16:uniqueId val="{00000036-BA00-8143-85DD-D21973072146}"/>
              </c:ext>
            </c:extLst>
          </c:dPt>
          <c:dPt>
            <c:idx val="55"/>
            <c:bubble3D val="0"/>
            <c:extLst>
              <c:ext xmlns:c16="http://schemas.microsoft.com/office/drawing/2014/chart" uri="{C3380CC4-5D6E-409C-BE32-E72D297353CC}">
                <c16:uniqueId val="{00000037-BA00-8143-85DD-D21973072146}"/>
              </c:ext>
            </c:extLst>
          </c:dPt>
          <c:dPt>
            <c:idx val="56"/>
            <c:bubble3D val="0"/>
            <c:extLst>
              <c:ext xmlns:c16="http://schemas.microsoft.com/office/drawing/2014/chart" uri="{C3380CC4-5D6E-409C-BE32-E72D297353CC}">
                <c16:uniqueId val="{00000038-BA00-8143-85DD-D21973072146}"/>
              </c:ext>
            </c:extLst>
          </c:dPt>
          <c:dPt>
            <c:idx val="57"/>
            <c:bubble3D val="0"/>
            <c:extLst>
              <c:ext xmlns:c16="http://schemas.microsoft.com/office/drawing/2014/chart" uri="{C3380CC4-5D6E-409C-BE32-E72D297353CC}">
                <c16:uniqueId val="{00000039-BA00-8143-85DD-D21973072146}"/>
              </c:ext>
            </c:extLst>
          </c:dPt>
          <c:dPt>
            <c:idx val="58"/>
            <c:bubble3D val="0"/>
            <c:extLst>
              <c:ext xmlns:c16="http://schemas.microsoft.com/office/drawing/2014/chart" uri="{C3380CC4-5D6E-409C-BE32-E72D297353CC}">
                <c16:uniqueId val="{0000003A-BA00-8143-85DD-D21973072146}"/>
              </c:ext>
            </c:extLst>
          </c:dPt>
          <c:dPt>
            <c:idx val="59"/>
            <c:bubble3D val="0"/>
            <c:extLst>
              <c:ext xmlns:c16="http://schemas.microsoft.com/office/drawing/2014/chart" uri="{C3380CC4-5D6E-409C-BE32-E72D297353CC}">
                <c16:uniqueId val="{0000003B-BA00-8143-85DD-D21973072146}"/>
              </c:ext>
            </c:extLst>
          </c:dPt>
          <c:dPt>
            <c:idx val="60"/>
            <c:bubble3D val="0"/>
            <c:extLst>
              <c:ext xmlns:c16="http://schemas.microsoft.com/office/drawing/2014/chart" uri="{C3380CC4-5D6E-409C-BE32-E72D297353CC}">
                <c16:uniqueId val="{0000003C-BA00-8143-85DD-D21973072146}"/>
              </c:ext>
            </c:extLst>
          </c:dPt>
          <c:dPt>
            <c:idx val="61"/>
            <c:bubble3D val="0"/>
            <c:extLst>
              <c:ext xmlns:c16="http://schemas.microsoft.com/office/drawing/2014/chart" uri="{C3380CC4-5D6E-409C-BE32-E72D297353CC}">
                <c16:uniqueId val="{0000003D-BA00-8143-85DD-D21973072146}"/>
              </c:ext>
            </c:extLst>
          </c:dPt>
          <c:dPt>
            <c:idx val="62"/>
            <c:bubble3D val="0"/>
            <c:extLst>
              <c:ext xmlns:c16="http://schemas.microsoft.com/office/drawing/2014/chart" uri="{C3380CC4-5D6E-409C-BE32-E72D297353CC}">
                <c16:uniqueId val="{0000003E-BA00-8143-85DD-D21973072146}"/>
              </c:ext>
            </c:extLst>
          </c:dPt>
          <c:dPt>
            <c:idx val="63"/>
            <c:bubble3D val="0"/>
            <c:extLst>
              <c:ext xmlns:c16="http://schemas.microsoft.com/office/drawing/2014/chart" uri="{C3380CC4-5D6E-409C-BE32-E72D297353CC}">
                <c16:uniqueId val="{0000003F-BA00-8143-85DD-D21973072146}"/>
              </c:ext>
            </c:extLst>
          </c:dPt>
          <c:dPt>
            <c:idx val="64"/>
            <c:bubble3D val="0"/>
            <c:extLst>
              <c:ext xmlns:c16="http://schemas.microsoft.com/office/drawing/2014/chart" uri="{C3380CC4-5D6E-409C-BE32-E72D297353CC}">
                <c16:uniqueId val="{00000040-BA00-8143-85DD-D21973072146}"/>
              </c:ext>
            </c:extLst>
          </c:dPt>
          <c:dPt>
            <c:idx val="65"/>
            <c:bubble3D val="0"/>
            <c:extLst>
              <c:ext xmlns:c16="http://schemas.microsoft.com/office/drawing/2014/chart" uri="{C3380CC4-5D6E-409C-BE32-E72D297353CC}">
                <c16:uniqueId val="{00000041-BA00-8143-85DD-D21973072146}"/>
              </c:ext>
            </c:extLst>
          </c:dPt>
          <c:dPt>
            <c:idx val="66"/>
            <c:bubble3D val="0"/>
            <c:extLst>
              <c:ext xmlns:c16="http://schemas.microsoft.com/office/drawing/2014/chart" uri="{C3380CC4-5D6E-409C-BE32-E72D297353CC}">
                <c16:uniqueId val="{00000042-BA00-8143-85DD-D21973072146}"/>
              </c:ext>
            </c:extLst>
          </c:dPt>
          <c:dPt>
            <c:idx val="67"/>
            <c:bubble3D val="0"/>
            <c:extLst>
              <c:ext xmlns:c16="http://schemas.microsoft.com/office/drawing/2014/chart" uri="{C3380CC4-5D6E-409C-BE32-E72D297353CC}">
                <c16:uniqueId val="{00000043-BA00-8143-85DD-D21973072146}"/>
              </c:ext>
            </c:extLst>
          </c:dPt>
          <c:dPt>
            <c:idx val="68"/>
            <c:bubble3D val="0"/>
            <c:extLst>
              <c:ext xmlns:c16="http://schemas.microsoft.com/office/drawing/2014/chart" uri="{C3380CC4-5D6E-409C-BE32-E72D297353CC}">
                <c16:uniqueId val="{00000044-BA00-8143-85DD-D21973072146}"/>
              </c:ext>
            </c:extLst>
          </c:dPt>
          <c:dPt>
            <c:idx val="69"/>
            <c:bubble3D val="0"/>
            <c:extLst>
              <c:ext xmlns:c16="http://schemas.microsoft.com/office/drawing/2014/chart" uri="{C3380CC4-5D6E-409C-BE32-E72D297353CC}">
                <c16:uniqueId val="{00000045-BA00-8143-85DD-D21973072146}"/>
              </c:ext>
            </c:extLst>
          </c:dPt>
          <c:dPt>
            <c:idx val="70"/>
            <c:bubble3D val="0"/>
            <c:extLst>
              <c:ext xmlns:c16="http://schemas.microsoft.com/office/drawing/2014/chart" uri="{C3380CC4-5D6E-409C-BE32-E72D297353CC}">
                <c16:uniqueId val="{00000046-BA00-8143-85DD-D21973072146}"/>
              </c:ext>
            </c:extLst>
          </c:dPt>
          <c:dPt>
            <c:idx val="71"/>
            <c:bubble3D val="0"/>
            <c:extLst>
              <c:ext xmlns:c16="http://schemas.microsoft.com/office/drawing/2014/chart" uri="{C3380CC4-5D6E-409C-BE32-E72D297353CC}">
                <c16:uniqueId val="{00000047-BA00-8143-85DD-D21973072146}"/>
              </c:ext>
            </c:extLst>
          </c:dPt>
          <c:dPt>
            <c:idx val="72"/>
            <c:bubble3D val="0"/>
            <c:extLst>
              <c:ext xmlns:c16="http://schemas.microsoft.com/office/drawing/2014/chart" uri="{C3380CC4-5D6E-409C-BE32-E72D297353CC}">
                <c16:uniqueId val="{00000048-BA00-8143-85DD-D21973072146}"/>
              </c:ext>
            </c:extLst>
          </c:dPt>
          <c:dPt>
            <c:idx val="73"/>
            <c:bubble3D val="0"/>
            <c:extLst>
              <c:ext xmlns:c16="http://schemas.microsoft.com/office/drawing/2014/chart" uri="{C3380CC4-5D6E-409C-BE32-E72D297353CC}">
                <c16:uniqueId val="{00000049-BA00-8143-85DD-D21973072146}"/>
              </c:ext>
            </c:extLst>
          </c:dPt>
          <c:dPt>
            <c:idx val="74"/>
            <c:bubble3D val="0"/>
            <c:extLst>
              <c:ext xmlns:c16="http://schemas.microsoft.com/office/drawing/2014/chart" uri="{C3380CC4-5D6E-409C-BE32-E72D297353CC}">
                <c16:uniqueId val="{0000004A-BA00-8143-85DD-D21973072146}"/>
              </c:ext>
            </c:extLst>
          </c:dPt>
          <c:dPt>
            <c:idx val="75"/>
            <c:bubble3D val="0"/>
            <c:extLst>
              <c:ext xmlns:c16="http://schemas.microsoft.com/office/drawing/2014/chart" uri="{C3380CC4-5D6E-409C-BE32-E72D297353CC}">
                <c16:uniqueId val="{0000004B-BA00-8143-85DD-D21973072146}"/>
              </c:ext>
            </c:extLst>
          </c:dPt>
          <c:dPt>
            <c:idx val="76"/>
            <c:bubble3D val="0"/>
            <c:extLst>
              <c:ext xmlns:c16="http://schemas.microsoft.com/office/drawing/2014/chart" uri="{C3380CC4-5D6E-409C-BE32-E72D297353CC}">
                <c16:uniqueId val="{0000004C-BA00-8143-85DD-D21973072146}"/>
              </c:ext>
            </c:extLst>
          </c:dPt>
          <c:dPt>
            <c:idx val="77"/>
            <c:bubble3D val="0"/>
            <c:extLst>
              <c:ext xmlns:c16="http://schemas.microsoft.com/office/drawing/2014/chart" uri="{C3380CC4-5D6E-409C-BE32-E72D297353CC}">
                <c16:uniqueId val="{0000004D-BA00-8143-85DD-D21973072146}"/>
              </c:ext>
            </c:extLst>
          </c:dPt>
          <c:dPt>
            <c:idx val="78"/>
            <c:bubble3D val="0"/>
            <c:extLst>
              <c:ext xmlns:c16="http://schemas.microsoft.com/office/drawing/2014/chart" uri="{C3380CC4-5D6E-409C-BE32-E72D297353CC}">
                <c16:uniqueId val="{0000004E-BA00-8143-85DD-D21973072146}"/>
              </c:ext>
            </c:extLst>
          </c:dPt>
          <c:dPt>
            <c:idx val="79"/>
            <c:bubble3D val="0"/>
            <c:extLst>
              <c:ext xmlns:c16="http://schemas.microsoft.com/office/drawing/2014/chart" uri="{C3380CC4-5D6E-409C-BE32-E72D297353CC}">
                <c16:uniqueId val="{0000004F-BA00-8143-85DD-D21973072146}"/>
              </c:ext>
            </c:extLst>
          </c:dPt>
          <c:dPt>
            <c:idx val="80"/>
            <c:bubble3D val="0"/>
            <c:extLst>
              <c:ext xmlns:c16="http://schemas.microsoft.com/office/drawing/2014/chart" uri="{C3380CC4-5D6E-409C-BE32-E72D297353CC}">
                <c16:uniqueId val="{00000050-BA00-8143-85DD-D21973072146}"/>
              </c:ext>
            </c:extLst>
          </c:dPt>
          <c:dPt>
            <c:idx val="81"/>
            <c:bubble3D val="0"/>
            <c:extLst>
              <c:ext xmlns:c16="http://schemas.microsoft.com/office/drawing/2014/chart" uri="{C3380CC4-5D6E-409C-BE32-E72D297353CC}">
                <c16:uniqueId val="{00000051-BA00-8143-85DD-D21973072146}"/>
              </c:ext>
            </c:extLst>
          </c:dPt>
          <c:dPt>
            <c:idx val="82"/>
            <c:bubble3D val="0"/>
            <c:extLst>
              <c:ext xmlns:c16="http://schemas.microsoft.com/office/drawing/2014/chart" uri="{C3380CC4-5D6E-409C-BE32-E72D297353CC}">
                <c16:uniqueId val="{00000052-BA00-8143-85DD-D21973072146}"/>
              </c:ext>
            </c:extLst>
          </c:dPt>
          <c:dPt>
            <c:idx val="83"/>
            <c:bubble3D val="0"/>
            <c:extLst>
              <c:ext xmlns:c16="http://schemas.microsoft.com/office/drawing/2014/chart" uri="{C3380CC4-5D6E-409C-BE32-E72D297353CC}">
                <c16:uniqueId val="{00000053-BA00-8143-85DD-D21973072146}"/>
              </c:ext>
            </c:extLst>
          </c:dPt>
          <c:dPt>
            <c:idx val="84"/>
            <c:bubble3D val="0"/>
            <c:extLst>
              <c:ext xmlns:c16="http://schemas.microsoft.com/office/drawing/2014/chart" uri="{C3380CC4-5D6E-409C-BE32-E72D297353CC}">
                <c16:uniqueId val="{00000054-BA00-8143-85DD-D21973072146}"/>
              </c:ext>
            </c:extLst>
          </c:dPt>
          <c:dPt>
            <c:idx val="85"/>
            <c:bubble3D val="0"/>
            <c:extLst>
              <c:ext xmlns:c16="http://schemas.microsoft.com/office/drawing/2014/chart" uri="{C3380CC4-5D6E-409C-BE32-E72D297353CC}">
                <c16:uniqueId val="{00000055-BA00-8143-85DD-D21973072146}"/>
              </c:ext>
            </c:extLst>
          </c:dPt>
          <c:dPt>
            <c:idx val="86"/>
            <c:bubble3D val="0"/>
            <c:extLst>
              <c:ext xmlns:c16="http://schemas.microsoft.com/office/drawing/2014/chart" uri="{C3380CC4-5D6E-409C-BE32-E72D297353CC}">
                <c16:uniqueId val="{00000056-BA00-8143-85DD-D21973072146}"/>
              </c:ext>
            </c:extLst>
          </c:dPt>
          <c:dPt>
            <c:idx val="87"/>
            <c:bubble3D val="0"/>
            <c:extLst>
              <c:ext xmlns:c16="http://schemas.microsoft.com/office/drawing/2014/chart" uri="{C3380CC4-5D6E-409C-BE32-E72D297353CC}">
                <c16:uniqueId val="{00000057-BA00-8143-85DD-D21973072146}"/>
              </c:ext>
            </c:extLst>
          </c:dPt>
          <c:cat>
            <c:strRef>
              <c:f>'Jobs per Region'!$A$4:$A$92</c:f>
              <c:strCache>
                <c:ptCount val="88"/>
                <c:pt idx="0">
                  <c:v>US</c:v>
                </c:pt>
                <c:pt idx="1">
                  <c:v>GB</c:v>
                </c:pt>
                <c:pt idx="2">
                  <c:v>CA</c:v>
                </c:pt>
                <c:pt idx="3">
                  <c:v>ES</c:v>
                </c:pt>
                <c:pt idx="4">
                  <c:v>DE</c:v>
                </c:pt>
                <c:pt idx="5">
                  <c:v>IN</c:v>
                </c:pt>
                <c:pt idx="6">
                  <c:v>FR</c:v>
                </c:pt>
                <c:pt idx="7">
                  <c:v>AU</c:v>
                </c:pt>
                <c:pt idx="8">
                  <c:v>PT</c:v>
                </c:pt>
                <c:pt idx="9">
                  <c:v>NL</c:v>
                </c:pt>
                <c:pt idx="10">
                  <c:v>BR</c:v>
                </c:pt>
                <c:pt idx="11">
                  <c:v>IT</c:v>
                </c:pt>
                <c:pt idx="12">
                  <c:v>GR</c:v>
                </c:pt>
                <c:pt idx="13">
                  <c:v>LT</c:v>
                </c:pt>
                <c:pt idx="14">
                  <c:v>CO</c:v>
                </c:pt>
                <c:pt idx="15">
                  <c:v>PL</c:v>
                </c:pt>
                <c:pt idx="16">
                  <c:v>ZA</c:v>
                </c:pt>
                <c:pt idx="17">
                  <c:v>LV</c:v>
                </c:pt>
                <c:pt idx="18">
                  <c:v>MX</c:v>
                </c:pt>
                <c:pt idx="19">
                  <c:v>EG</c:v>
                </c:pt>
                <c:pt idx="20">
                  <c:v>NG</c:v>
                </c:pt>
                <c:pt idx="21">
                  <c:v>IE</c:v>
                </c:pt>
                <c:pt idx="22">
                  <c:v>EE</c:v>
                </c:pt>
                <c:pt idx="23">
                  <c:v>AR</c:v>
                </c:pt>
                <c:pt idx="24">
                  <c:v>UA</c:v>
                </c:pt>
                <c:pt idx="25">
                  <c:v>AT</c:v>
                </c:pt>
                <c:pt idx="26">
                  <c:v>PH</c:v>
                </c:pt>
                <c:pt idx="27">
                  <c:v>TR</c:v>
                </c:pt>
                <c:pt idx="28">
                  <c:v>JP</c:v>
                </c:pt>
                <c:pt idx="29">
                  <c:v>CH</c:v>
                </c:pt>
                <c:pt idx="30">
                  <c:v>VN</c:v>
                </c:pt>
                <c:pt idx="31">
                  <c:v>SI</c:v>
                </c:pt>
                <c:pt idx="32">
                  <c:v>RU</c:v>
                </c:pt>
                <c:pt idx="33">
                  <c:v>NZ</c:v>
                </c:pt>
                <c:pt idx="34">
                  <c:v>BE</c:v>
                </c:pt>
                <c:pt idx="35">
                  <c:v>PK</c:v>
                </c:pt>
                <c:pt idx="36">
                  <c:v>PR</c:v>
                </c:pt>
                <c:pt idx="37">
                  <c:v>SG</c:v>
                </c:pt>
                <c:pt idx="38">
                  <c:v>RO</c:v>
                </c:pt>
                <c:pt idx="39">
                  <c:v>HR</c:v>
                </c:pt>
                <c:pt idx="40">
                  <c:v>AE</c:v>
                </c:pt>
                <c:pt idx="41">
                  <c:v>GH</c:v>
                </c:pt>
                <c:pt idx="42">
                  <c:v>TH</c:v>
                </c:pt>
                <c:pt idx="43">
                  <c:v>HU</c:v>
                </c:pt>
                <c:pt idx="44">
                  <c:v>DK</c:v>
                </c:pt>
                <c:pt idx="45">
                  <c:v>FI</c:v>
                </c:pt>
                <c:pt idx="46">
                  <c:v>SA</c:v>
                </c:pt>
                <c:pt idx="47">
                  <c:v>MT</c:v>
                </c:pt>
                <c:pt idx="48">
                  <c:v>UZ</c:v>
                </c:pt>
                <c:pt idx="49">
                  <c:v>CZ</c:v>
                </c:pt>
                <c:pt idx="50">
                  <c:v>MD</c:v>
                </c:pt>
                <c:pt idx="51">
                  <c:v>TN</c:v>
                </c:pt>
                <c:pt idx="52">
                  <c:v>BA</c:v>
                </c:pt>
                <c:pt idx="53">
                  <c:v>NO</c:v>
                </c:pt>
                <c:pt idx="54">
                  <c:v>CF</c:v>
                </c:pt>
                <c:pt idx="55">
                  <c:v>AM</c:v>
                </c:pt>
                <c:pt idx="56">
                  <c:v>KR</c:v>
                </c:pt>
                <c:pt idx="57">
                  <c:v>HK</c:v>
                </c:pt>
                <c:pt idx="58">
                  <c:v>BO</c:v>
                </c:pt>
                <c:pt idx="59">
                  <c:v>CL</c:v>
                </c:pt>
                <c:pt idx="60">
                  <c:v>SE</c:v>
                </c:pt>
                <c:pt idx="61">
                  <c:v>LB</c:v>
                </c:pt>
                <c:pt idx="62">
                  <c:v>KE</c:v>
                </c:pt>
                <c:pt idx="63">
                  <c:v>DZ</c:v>
                </c:pt>
                <c:pt idx="64">
                  <c:v>BG</c:v>
                </c:pt>
                <c:pt idx="65">
                  <c:v>AS</c:v>
                </c:pt>
                <c:pt idx="66">
                  <c:v>OM</c:v>
                </c:pt>
                <c:pt idx="67">
                  <c:v>DO</c:v>
                </c:pt>
                <c:pt idx="68">
                  <c:v>PE</c:v>
                </c:pt>
                <c:pt idx="69">
                  <c:v>IL</c:v>
                </c:pt>
                <c:pt idx="70">
                  <c:v>JE</c:v>
                </c:pt>
                <c:pt idx="71">
                  <c:v>GE</c:v>
                </c:pt>
                <c:pt idx="72">
                  <c:v>EC</c:v>
                </c:pt>
                <c:pt idx="73">
                  <c:v>LU</c:v>
                </c:pt>
                <c:pt idx="74">
                  <c:v>CN</c:v>
                </c:pt>
                <c:pt idx="75">
                  <c:v>ID</c:v>
                </c:pt>
                <c:pt idx="76">
                  <c:v>CR</c:v>
                </c:pt>
                <c:pt idx="77">
                  <c:v>MU</c:v>
                </c:pt>
                <c:pt idx="78">
                  <c:v>KW</c:v>
                </c:pt>
                <c:pt idx="79">
                  <c:v>MY</c:v>
                </c:pt>
                <c:pt idx="80">
                  <c:v>QA</c:v>
                </c:pt>
                <c:pt idx="81">
                  <c:v>UG</c:v>
                </c:pt>
                <c:pt idx="82">
                  <c:v>HN</c:v>
                </c:pt>
                <c:pt idx="83">
                  <c:v>IR</c:v>
                </c:pt>
                <c:pt idx="84">
                  <c:v>RS</c:v>
                </c:pt>
                <c:pt idx="85">
                  <c:v>CY</c:v>
                </c:pt>
                <c:pt idx="86">
                  <c:v>AD</c:v>
                </c:pt>
                <c:pt idx="87">
                  <c:v>IQ</c:v>
                </c:pt>
              </c:strCache>
            </c:strRef>
          </c:cat>
          <c:val>
            <c:numRef>
              <c:f>'Jobs per Region'!$B$4:$B$92</c:f>
              <c:numCache>
                <c:formatCode>General</c:formatCode>
                <c:ptCount val="88"/>
                <c:pt idx="0">
                  <c:v>12926</c:v>
                </c:pt>
                <c:pt idx="1">
                  <c:v>647</c:v>
                </c:pt>
                <c:pt idx="2">
                  <c:v>390</c:v>
                </c:pt>
                <c:pt idx="3">
                  <c:v>131</c:v>
                </c:pt>
                <c:pt idx="4">
                  <c:v>91</c:v>
                </c:pt>
                <c:pt idx="5">
                  <c:v>74</c:v>
                </c:pt>
                <c:pt idx="6">
                  <c:v>65</c:v>
                </c:pt>
                <c:pt idx="7">
                  <c:v>50</c:v>
                </c:pt>
                <c:pt idx="8">
                  <c:v>30</c:v>
                </c:pt>
                <c:pt idx="9">
                  <c:v>28</c:v>
                </c:pt>
                <c:pt idx="10">
                  <c:v>23</c:v>
                </c:pt>
                <c:pt idx="11">
                  <c:v>21</c:v>
                </c:pt>
                <c:pt idx="12">
                  <c:v>17</c:v>
                </c:pt>
                <c:pt idx="13">
                  <c:v>16</c:v>
                </c:pt>
                <c:pt idx="14">
                  <c:v>16</c:v>
                </c:pt>
                <c:pt idx="15">
                  <c:v>15</c:v>
                </c:pt>
                <c:pt idx="16">
                  <c:v>15</c:v>
                </c:pt>
                <c:pt idx="17">
                  <c:v>14</c:v>
                </c:pt>
                <c:pt idx="18">
                  <c:v>14</c:v>
                </c:pt>
                <c:pt idx="19">
                  <c:v>14</c:v>
                </c:pt>
                <c:pt idx="20">
                  <c:v>12</c:v>
                </c:pt>
                <c:pt idx="21">
                  <c:v>12</c:v>
                </c:pt>
                <c:pt idx="22">
                  <c:v>11</c:v>
                </c:pt>
                <c:pt idx="23">
                  <c:v>11</c:v>
                </c:pt>
                <c:pt idx="24">
                  <c:v>11</c:v>
                </c:pt>
                <c:pt idx="25">
                  <c:v>10</c:v>
                </c:pt>
                <c:pt idx="26">
                  <c:v>9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6</c:v>
                </c:pt>
                <c:pt idx="31">
                  <c:v>6</c:v>
                </c:pt>
                <c:pt idx="32">
                  <c:v>6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5</c:v>
                </c:pt>
                <c:pt idx="37">
                  <c:v>5</c:v>
                </c:pt>
                <c:pt idx="38">
                  <c:v>5</c:v>
                </c:pt>
                <c:pt idx="39">
                  <c:v>5</c:v>
                </c:pt>
                <c:pt idx="40">
                  <c:v>5</c:v>
                </c:pt>
                <c:pt idx="41">
                  <c:v>4</c:v>
                </c:pt>
                <c:pt idx="42">
                  <c:v>4</c:v>
                </c:pt>
                <c:pt idx="43">
                  <c:v>4</c:v>
                </c:pt>
                <c:pt idx="44">
                  <c:v>3</c:v>
                </c:pt>
                <c:pt idx="45">
                  <c:v>3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8-BA00-8143-85DD-D21973072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[DataScience_salaries_2024.xlsx]salary by experience!PivotTable4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Salary by Experience Level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'salary by experience'!$B$3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082"/>
            </a:solidFill>
            <a:ln w="25400">
              <a:noFill/>
            </a:ln>
          </c:spPr>
          <c:invertIfNegative val="0"/>
          <c:cat>
            <c:strRef>
              <c:f>'salary by experience'!$A$4:$A$7</c:f>
              <c:strCache>
                <c:ptCount val="4"/>
                <c:pt idx="0">
                  <c:v>EN (Entry)</c:v>
                </c:pt>
                <c:pt idx="1">
                  <c:v>MI (Mid-Level)</c:v>
                </c:pt>
                <c:pt idx="2">
                  <c:v>SE (Senior)</c:v>
                </c:pt>
                <c:pt idx="3">
                  <c:v>EX (Executive)</c:v>
                </c:pt>
              </c:strCache>
            </c:strRef>
          </c:cat>
          <c:val>
            <c:numRef>
              <c:f>'salary by experience'!$B$4:$B$7</c:f>
              <c:numCache>
                <c:formatCode>#,##0</c:formatCode>
                <c:ptCount val="4"/>
                <c:pt idx="0">
                  <c:v>91656.841463414632</c:v>
                </c:pt>
                <c:pt idx="1">
                  <c:v>125386.55305375739</c:v>
                </c:pt>
                <c:pt idx="2">
                  <c:v>163700.96709983499</c:v>
                </c:pt>
                <c:pt idx="3">
                  <c:v>194730.21088435373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2F-7644-B899-F46AA08D0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76349183"/>
        <c:axId val="1"/>
      </c:barChart>
      <c:catAx>
        <c:axId val="1676349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1270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349183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[DataScience_salaries_2024.xlsx]company size!PivotTable5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</a:t>
            </a:r>
            <a:r>
              <a:rPr lang="en-US" baseline="0"/>
              <a:t> by company size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spPr>
            <a:noFill/>
            <a:ln w="25400">
              <a:noFill/>
            </a:ln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'company size'!$B$3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082"/>
            </a:solidFill>
            <a:ln w="25400">
              <a:noFill/>
            </a:ln>
          </c:spPr>
          <c:invertIfNegative val="0"/>
          <c:dLbls>
            <c:spPr>
              <a:noFill/>
              <a:ln w="25400">
                <a:noFill/>
              </a:ln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'company size'!$A$4:$A$7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'company size'!$B$4:$B$7</c:f>
              <c:numCache>
                <c:formatCode>#,##0</c:formatCode>
                <c:ptCount val="3"/>
                <c:pt idx="0">
                  <c:v>86614.569060773487</c:v>
                </c:pt>
                <c:pt idx="1">
                  <c:v>151450.53539564137</c:v>
                </c:pt>
                <c:pt idx="2">
                  <c:v>139602.46083418108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18-4047-8013-81500EE628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overlap val="100"/>
        <c:axId val="1695071967"/>
        <c:axId val="1"/>
      </c:barChart>
      <c:catAx>
        <c:axId val="1695071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695071967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[DataScience_salaries_2024.xlsx]Salary per year!PivotTable6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</a:t>
            </a:r>
            <a:r>
              <a:rPr lang="en-US" baseline="0"/>
              <a:t> per Year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'Salary per year'!$B$3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082"/>
            </a:solidFill>
            <a:ln w="25400">
              <a:noFill/>
            </a:ln>
          </c:spPr>
          <c:cat>
            <c:strRef>
              <c:f>'Salary per year'!$A$4:$A$9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'Salary per year'!$B$4:$B$9</c:f>
              <c:numCache>
                <c:formatCode>#,##0</c:formatCode>
                <c:ptCount val="5"/>
                <c:pt idx="0">
                  <c:v>102250.86666666667</c:v>
                </c:pt>
                <c:pt idx="1">
                  <c:v>99922.073394495412</c:v>
                </c:pt>
                <c:pt idx="2">
                  <c:v>134404.07203389829</c:v>
                </c:pt>
                <c:pt idx="3">
                  <c:v>153732.66463199907</c:v>
                </c:pt>
                <c:pt idx="4">
                  <c:v>151510.09442158206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8-664E-9C00-9F41CD2CB3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76297759"/>
        <c:axId val="1"/>
      </c:areaChart>
      <c:catAx>
        <c:axId val="167629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1270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297759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[DataScience_salaries_2024.xlsx]Salary by Remote!PivotTable7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Salary</a:t>
            </a:r>
            <a:r>
              <a:rPr lang="en-US" baseline="0"/>
              <a:t> by Remote Percentage </a:t>
            </a:r>
            <a:endParaRPr lang="en-US"/>
          </a:p>
        </c:rich>
      </c:tx>
      <c:overlay val="0"/>
      <c:spPr>
        <a:noFill/>
        <a:ln w="25400">
          <a:noFill/>
        </a:ln>
      </c:spPr>
    </c:title>
    <c:autoTitleDeleted val="0"/>
    <c:pivotFmts>
      <c:pivotFmt>
        <c:idx val="0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'Salary by Remote'!$B$1:$B$2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156082"/>
            </a:solidFill>
            <a:ln w="25400">
              <a:noFill/>
            </a:ln>
          </c:spPr>
          <c:invertIfNegative val="0"/>
          <c:cat>
            <c:strRef>
              <c:f>'Salary by Remote'!$A$3:$A$6</c:f>
              <c:strCache>
                <c:ptCount val="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'Salary by Remote'!$B$3:$B$6</c:f>
              <c:numCache>
                <c:formatCode>#,##0</c:formatCode>
                <c:ptCount val="3"/>
                <c:pt idx="0">
                  <c:v>94258.111111111109</c:v>
                </c:pt>
                <c:pt idx="1">
                  <c:v>86879.142857142855</c:v>
                </c:pt>
                <c:pt idx="2">
                  <c:v>115214.08333333333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2-0948-959A-27D128F9C77A}"/>
            </c:ext>
          </c:extLst>
        </c:ser>
        <c:ser>
          <c:idx val="1"/>
          <c:order val="1"/>
          <c:tx>
            <c:strRef>
              <c:f>'Salary by Remote'!$C$1:$C$2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156082"/>
            </a:solidFill>
            <a:ln w="25400">
              <a:noFill/>
            </a:ln>
          </c:spPr>
          <c:invertIfNegative val="0"/>
          <c:cat>
            <c:strRef>
              <c:f>'Salary by Remote'!$A$3:$A$6</c:f>
              <c:strCache>
                <c:ptCount val="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'Salary by Remote'!$C$3:$C$6</c:f>
              <c:numCache>
                <c:formatCode>#,##0</c:formatCode>
                <c:ptCount val="3"/>
                <c:pt idx="0">
                  <c:v>106835.75862068965</c:v>
                </c:pt>
                <c:pt idx="1">
                  <c:v>81311.821917808222</c:v>
                </c:pt>
                <c:pt idx="2">
                  <c:v>109905.27586206897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42-0948-959A-27D128F9C77A}"/>
            </c:ext>
          </c:extLst>
        </c:ser>
        <c:ser>
          <c:idx val="2"/>
          <c:order val="2"/>
          <c:tx>
            <c:strRef>
              <c:f>'Salary by Remote'!$D$1:$D$2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cat>
            <c:strRef>
              <c:f>'Salary by Remote'!$A$3:$A$6</c:f>
              <c:strCache>
                <c:ptCount val="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'Salary by Remote'!$D$3:$D$6</c:f>
              <c:numCache>
                <c:formatCode>#,##0</c:formatCode>
                <c:ptCount val="3"/>
                <c:pt idx="0">
                  <c:v>135076.26657263751</c:v>
                </c:pt>
                <c:pt idx="1">
                  <c:v>84297.524590163928</c:v>
                </c:pt>
                <c:pt idx="2">
                  <c:v>137329.1439909297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42-0948-959A-27D128F9C77A}"/>
            </c:ext>
          </c:extLst>
        </c:ser>
        <c:ser>
          <c:idx val="3"/>
          <c:order val="3"/>
          <c:tx>
            <c:strRef>
              <c:f>'Salary by Remote'!$E$1:$E$2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cat>
            <c:strRef>
              <c:f>'Salary by Remote'!$A$3:$A$6</c:f>
              <c:strCache>
                <c:ptCount val="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'Salary by Remote'!$E$3:$E$6</c:f>
              <c:numCache>
                <c:formatCode>#,##0</c:formatCode>
                <c:ptCount val="3"/>
                <c:pt idx="0">
                  <c:v>157239.3787012987</c:v>
                </c:pt>
                <c:pt idx="1">
                  <c:v>80349.986111111109</c:v>
                </c:pt>
                <c:pt idx="2">
                  <c:v>148130.97267964072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42-0948-959A-27D128F9C77A}"/>
            </c:ext>
          </c:extLst>
        </c:ser>
        <c:ser>
          <c:idx val="4"/>
          <c:order val="4"/>
          <c:tx>
            <c:strRef>
              <c:f>'Salary by Remote'!$F$1:$F$2</c:f>
              <c:strCache>
                <c:ptCount val="1"/>
                <c:pt idx="0">
                  <c:v>2024</c:v>
                </c:pt>
              </c:strCache>
            </c:strRef>
          </c:tx>
          <c:invertIfNegative val="0"/>
          <c:cat>
            <c:strRef>
              <c:f>'Salary by Remote'!$A$3:$A$6</c:f>
              <c:strCache>
                <c:ptCount val="3"/>
                <c:pt idx="0">
                  <c:v>0</c:v>
                </c:pt>
                <c:pt idx="1">
                  <c:v>50</c:v>
                </c:pt>
                <c:pt idx="2">
                  <c:v>100</c:v>
                </c:pt>
              </c:strCache>
            </c:strRef>
          </c:cat>
          <c:val>
            <c:numRef>
              <c:f>'Salary by Remote'!$F$3:$F$6</c:f>
              <c:numCache>
                <c:formatCode>#,##0</c:formatCode>
                <c:ptCount val="3"/>
                <c:pt idx="0">
                  <c:v>152690.42534617701</c:v>
                </c:pt>
                <c:pt idx="1">
                  <c:v>90979</c:v>
                </c:pt>
                <c:pt idx="2">
                  <c:v>148939.86517943745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42-0948-959A-27D128F9C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76405151"/>
        <c:axId val="1"/>
      </c:barChart>
      <c:catAx>
        <c:axId val="1676405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1270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405151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[DataScience_salaries_2024.xlsx]Salary per jobs!PivotTable8</c:name>
    <c:fmtId val="3"/>
  </c:pivotSource>
  <c:chart>
    <c:title>
      <c:tx>
        <c:rich>
          <a:bodyPr/>
          <a:lstStyle/>
          <a:p>
            <a:pPr>
              <a:defRPr b="0"/>
            </a:pPr>
            <a:r>
              <a:rPr lang="en-US" b="0"/>
              <a:t>Average Salary</a:t>
            </a:r>
            <a:r>
              <a:rPr lang="en-US" b="0" baseline="0"/>
              <a:t> by Role</a:t>
            </a:r>
            <a:endParaRPr lang="en-US" b="0"/>
          </a:p>
        </c:rich>
      </c:tx>
      <c:overlay val="0"/>
    </c:title>
    <c:autoTitleDeleted val="0"/>
    <c:pivotFmts>
      <c:pivotFmt>
        <c:idx val="0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156082"/>
          </a:solidFill>
          <a:ln w="25400">
            <a:noFill/>
          </a:ln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'Salary per jobs'!$B$1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156082"/>
            </a:solidFill>
            <a:ln w="25400">
              <a:noFill/>
            </a:ln>
          </c:spPr>
          <c:invertIfNegative val="0"/>
          <c:cat>
            <c:strRef>
              <c:f>'Salary per jobs'!$A$2:$A$155</c:f>
              <c:strCache>
                <c:ptCount val="153"/>
                <c:pt idx="0">
                  <c:v>Analytics Engineering Manager</c:v>
                </c:pt>
                <c:pt idx="1">
                  <c:v>Data Science Tech Lead</c:v>
                </c:pt>
                <c:pt idx="2">
                  <c:v>Head of Machine Learning</c:v>
                </c:pt>
                <c:pt idx="3">
                  <c:v>Managing Director Data Science</c:v>
                </c:pt>
                <c:pt idx="4">
                  <c:v>AWS Data Architect</c:v>
                </c:pt>
                <c:pt idx="5">
                  <c:v>AI Architect</c:v>
                </c:pt>
                <c:pt idx="6">
                  <c:v>Cloud Data Architect</c:v>
                </c:pt>
                <c:pt idx="7">
                  <c:v>Director of Data Science</c:v>
                </c:pt>
                <c:pt idx="8">
                  <c:v>Head of Data</c:v>
                </c:pt>
                <c:pt idx="9">
                  <c:v>Data Infrastructure Engineer</c:v>
                </c:pt>
                <c:pt idx="10">
                  <c:v>Prompt Engineer</c:v>
                </c:pt>
                <c:pt idx="11">
                  <c:v>Data Analytics Lead</c:v>
                </c:pt>
                <c:pt idx="12">
                  <c:v>ML Engineer</c:v>
                </c:pt>
                <c:pt idx="13">
                  <c:v>Robotics Software Engineer</c:v>
                </c:pt>
                <c:pt idx="14">
                  <c:v>Research Scientist</c:v>
                </c:pt>
                <c:pt idx="15">
                  <c:v>Principal Data Scientist</c:v>
                </c:pt>
                <c:pt idx="16">
                  <c:v>Machine Learning Scientist</c:v>
                </c:pt>
                <c:pt idx="17">
                  <c:v>Data Science Manager</c:v>
                </c:pt>
                <c:pt idx="18">
                  <c:v>Deep Learning Engineer</c:v>
                </c:pt>
                <c:pt idx="19">
                  <c:v>Computational Biologist</c:v>
                </c:pt>
                <c:pt idx="20">
                  <c:v>Applied Scientist</c:v>
                </c:pt>
                <c:pt idx="21">
                  <c:v>Research Engineer</c:v>
                </c:pt>
                <c:pt idx="22">
                  <c:v>Machine Learning Software Engineer</c:v>
                </c:pt>
                <c:pt idx="23">
                  <c:v>Machine Learning Engineer</c:v>
                </c:pt>
                <c:pt idx="24">
                  <c:v>Staff Machine Learning Engineer</c:v>
                </c:pt>
                <c:pt idx="25">
                  <c:v>Head of Data Science</c:v>
                </c:pt>
                <c:pt idx="26">
                  <c:v>Data Science Director</c:v>
                </c:pt>
                <c:pt idx="27">
                  <c:v>AI Software Engineer</c:v>
                </c:pt>
                <c:pt idx="28">
                  <c:v>Machine Learning Modeler</c:v>
                </c:pt>
                <c:pt idx="29">
                  <c:v>Computer Vision Engineer</c:v>
                </c:pt>
                <c:pt idx="30">
                  <c:v>Data Pipeline Engineer</c:v>
                </c:pt>
                <c:pt idx="31">
                  <c:v>Data Science Lead</c:v>
                </c:pt>
                <c:pt idx="32">
                  <c:v>Machine Learning Infrastructure Engineer</c:v>
                </c:pt>
                <c:pt idx="33">
                  <c:v>Decision Scientist</c:v>
                </c:pt>
                <c:pt idx="34">
                  <c:v>AI Engineer</c:v>
                </c:pt>
                <c:pt idx="35">
                  <c:v>Data Architect</c:v>
                </c:pt>
                <c:pt idx="36">
                  <c:v>Data Science</c:v>
                </c:pt>
                <c:pt idx="37">
                  <c:v>Analytics Engineer</c:v>
                </c:pt>
                <c:pt idx="38">
                  <c:v>Data Product Manager</c:v>
                </c:pt>
                <c:pt idx="39">
                  <c:v>Principal Data Engineer</c:v>
                </c:pt>
                <c:pt idx="40">
                  <c:v>Data Lead</c:v>
                </c:pt>
                <c:pt idx="41">
                  <c:v>ML Ops Engineer</c:v>
                </c:pt>
                <c:pt idx="42">
                  <c:v>Data Scientist</c:v>
                </c:pt>
                <c:pt idx="43">
                  <c:v>Business Intelligence</c:v>
                </c:pt>
                <c:pt idx="44">
                  <c:v>Machine Learning Researcher</c:v>
                </c:pt>
                <c:pt idx="45">
                  <c:v>Machine Learning Manager</c:v>
                </c:pt>
                <c:pt idx="46">
                  <c:v>Data Engineer</c:v>
                </c:pt>
                <c:pt idx="47">
                  <c:v>Marketing Data Analyst</c:v>
                </c:pt>
                <c:pt idx="48">
                  <c:v>Business Intelligence Specialist</c:v>
                </c:pt>
                <c:pt idx="49">
                  <c:v>MLOps Engineer</c:v>
                </c:pt>
                <c:pt idx="50">
                  <c:v>Cloud Database Engineer</c:v>
                </c:pt>
                <c:pt idx="51">
                  <c:v>Business Intelligence Lead</c:v>
                </c:pt>
                <c:pt idx="52">
                  <c:v>Data Science Engineer</c:v>
                </c:pt>
                <c:pt idx="53">
                  <c:v>Finance Data Analyst</c:v>
                </c:pt>
                <c:pt idx="54">
                  <c:v>AI Product Manager</c:v>
                </c:pt>
                <c:pt idx="55">
                  <c:v>Applied Machine Learning Engineer</c:v>
                </c:pt>
                <c:pt idx="56">
                  <c:v>Business Intelligence Engineer</c:v>
                </c:pt>
                <c:pt idx="57">
                  <c:v>Data Integration Developer</c:v>
                </c:pt>
                <c:pt idx="58">
                  <c:v>Lead Data Engineer</c:v>
                </c:pt>
                <c:pt idx="59">
                  <c:v>Data Strategy Manager</c:v>
                </c:pt>
                <c:pt idx="60">
                  <c:v>Business Intelligence Manager</c:v>
                </c:pt>
                <c:pt idx="61">
                  <c:v>Data Scientist Lead</c:v>
                </c:pt>
                <c:pt idx="62">
                  <c:v>Data Operations Manager</c:v>
                </c:pt>
                <c:pt idx="63">
                  <c:v>Data Analytics Manager</c:v>
                </c:pt>
                <c:pt idx="64">
                  <c:v>AI Developer</c:v>
                </c:pt>
                <c:pt idx="65">
                  <c:v>Staff Data Scientist</c:v>
                </c:pt>
                <c:pt idx="66">
                  <c:v>Machine Learning Operations Engineer</c:v>
                </c:pt>
                <c:pt idx="67">
                  <c:v>Data Science Practitioner</c:v>
                </c:pt>
                <c:pt idx="68">
                  <c:v>Data Operations Engineer</c:v>
                </c:pt>
                <c:pt idx="69">
                  <c:v>Cloud Data Engineer</c:v>
                </c:pt>
                <c:pt idx="70">
                  <c:v>NLP Engineer</c:v>
                </c:pt>
                <c:pt idx="71">
                  <c:v>Principal Machine Learning Engineer</c:v>
                </c:pt>
                <c:pt idx="72">
                  <c:v>Data Modeler</c:v>
                </c:pt>
                <c:pt idx="73">
                  <c:v>Data Product Owner</c:v>
                </c:pt>
                <c:pt idx="74">
                  <c:v>Big Data Architect</c:v>
                </c:pt>
                <c:pt idx="75">
                  <c:v>Manager Data Management</c:v>
                </c:pt>
                <c:pt idx="76">
                  <c:v>Deep Learning Researcher</c:v>
                </c:pt>
                <c:pt idx="77">
                  <c:v>Robotics Engineer</c:v>
                </c:pt>
                <c:pt idx="78">
                  <c:v>Data Visualization Engineer</c:v>
                </c:pt>
                <c:pt idx="79">
                  <c:v>Principal Data Analyst</c:v>
                </c:pt>
                <c:pt idx="80">
                  <c:v>ETL Developer</c:v>
                </c:pt>
                <c:pt idx="81">
                  <c:v>Data Integration Engineer</c:v>
                </c:pt>
                <c:pt idx="82">
                  <c:v>AI Scientist</c:v>
                </c:pt>
                <c:pt idx="83">
                  <c:v>BI Analyst</c:v>
                </c:pt>
                <c:pt idx="84">
                  <c:v>Data Visualization Analyst</c:v>
                </c:pt>
                <c:pt idx="85">
                  <c:v>AI Research Scientist</c:v>
                </c:pt>
                <c:pt idx="86">
                  <c:v>Consultant Data Engineer</c:v>
                </c:pt>
                <c:pt idx="87">
                  <c:v>Data Visualization Specialist</c:v>
                </c:pt>
                <c:pt idx="88">
                  <c:v>Big Data Developer</c:v>
                </c:pt>
                <c:pt idx="89">
                  <c:v>Research Analyst</c:v>
                </c:pt>
                <c:pt idx="90">
                  <c:v>Software Data Engineer</c:v>
                </c:pt>
                <c:pt idx="91">
                  <c:v>Data Management Specialist</c:v>
                </c:pt>
                <c:pt idx="92">
                  <c:v>Business Intelligence Analyst</c:v>
                </c:pt>
                <c:pt idx="93">
                  <c:v>BI Developer</c:v>
                </c:pt>
                <c:pt idx="94">
                  <c:v>Data Analyst</c:v>
                </c:pt>
                <c:pt idx="95">
                  <c:v>Data Manager</c:v>
                </c:pt>
                <c:pt idx="96">
                  <c:v>Data Science Consultant</c:v>
                </c:pt>
                <c:pt idx="97">
                  <c:v>Lead Data Scientist</c:v>
                </c:pt>
                <c:pt idx="98">
                  <c:v>Applied Machine Learning Scientist</c:v>
                </c:pt>
                <c:pt idx="99">
                  <c:v>Data Strategist</c:v>
                </c:pt>
                <c:pt idx="100">
                  <c:v>Data Science Analyst</c:v>
                </c:pt>
                <c:pt idx="101">
                  <c:v>Business Intelligence Developer</c:v>
                </c:pt>
                <c:pt idx="102">
                  <c:v>Data Quality Engineer</c:v>
                </c:pt>
                <c:pt idx="103">
                  <c:v>Azure Data Engineer</c:v>
                </c:pt>
                <c:pt idx="104">
                  <c:v>ETL Engineer</c:v>
                </c:pt>
                <c:pt idx="105">
                  <c:v>Data Developer</c:v>
                </c:pt>
                <c:pt idx="106">
                  <c:v>Applied Data Scientist</c:v>
                </c:pt>
                <c:pt idx="107">
                  <c:v>Data Analytics Specialist</c:v>
                </c:pt>
                <c:pt idx="108">
                  <c:v>Data Operations Analyst</c:v>
                </c:pt>
                <c:pt idx="109">
                  <c:v>Data Integration Specialist</c:v>
                </c:pt>
                <c:pt idx="110">
                  <c:v>Data Management Consultant</c:v>
                </c:pt>
                <c:pt idx="111">
                  <c:v>Data Specialist</c:v>
                </c:pt>
                <c:pt idx="112">
                  <c:v>Data Analytics Associate</c:v>
                </c:pt>
                <c:pt idx="113">
                  <c:v>Financial Data Analyst</c:v>
                </c:pt>
                <c:pt idx="114">
                  <c:v>Marketing Data Scientist</c:v>
                </c:pt>
                <c:pt idx="115">
                  <c:v>Lead Machine Learning Engineer</c:v>
                </c:pt>
                <c:pt idx="116">
                  <c:v>Data Operations Specialist</c:v>
                </c:pt>
                <c:pt idx="117">
                  <c:v>Data Analytics Consultant</c:v>
                </c:pt>
                <c:pt idx="118">
                  <c:v>Data Management Analyst</c:v>
                </c:pt>
                <c:pt idx="119">
                  <c:v>Data Quality Analyst</c:v>
                </c:pt>
                <c:pt idx="120">
                  <c:v>Business Intelligence Data Analyst</c:v>
                </c:pt>
                <c:pt idx="121">
                  <c:v>Data Modeller</c:v>
                </c:pt>
                <c:pt idx="122">
                  <c:v>AI Research Engineer</c:v>
                </c:pt>
                <c:pt idx="123">
                  <c:v>Autonomous Vehicle Technician</c:v>
                </c:pt>
                <c:pt idx="124">
                  <c:v>Staff Data Analyst</c:v>
                </c:pt>
                <c:pt idx="125">
                  <c:v>Data Analytics Engineer</c:v>
                </c:pt>
                <c:pt idx="126">
                  <c:v>Computer Vision Software Engineer</c:v>
                </c:pt>
                <c:pt idx="127">
                  <c:v>Business Data Analyst</c:v>
                </c:pt>
                <c:pt idx="128">
                  <c:v>Machine Learning Developer</c:v>
                </c:pt>
                <c:pt idx="129">
                  <c:v>Data Analyst Lead</c:v>
                </c:pt>
                <c:pt idx="130">
                  <c:v>Data Reporting Analyst</c:v>
                </c:pt>
                <c:pt idx="131">
                  <c:v>Product Data Analyst</c:v>
                </c:pt>
                <c:pt idx="132">
                  <c:v>BI Data Analyst</c:v>
                </c:pt>
                <c:pt idx="133">
                  <c:v>Lead Data Analyst</c:v>
                </c:pt>
                <c:pt idx="134">
                  <c:v>Marketing Data Engineer</c:v>
                </c:pt>
                <c:pt idx="135">
                  <c:v>Applied Research Scientist</c:v>
                </c:pt>
                <c:pt idx="136">
                  <c:v>Big Data Engineer</c:v>
                </c:pt>
                <c:pt idx="137">
                  <c:v>Machine Learning Research Engineer</c:v>
                </c:pt>
                <c:pt idx="138">
                  <c:v>Data DevOps Engineer</c:v>
                </c:pt>
                <c:pt idx="139">
                  <c:v>Power BI Developer</c:v>
                </c:pt>
                <c:pt idx="140">
                  <c:v>AI Programmer</c:v>
                </c:pt>
                <c:pt idx="141">
                  <c:v>Data Operations Associate</c:v>
                </c:pt>
                <c:pt idx="142">
                  <c:v>BI Data Engineer</c:v>
                </c:pt>
                <c:pt idx="143">
                  <c:v>Sales Data Analyst</c:v>
                </c:pt>
                <c:pt idx="144">
                  <c:v>Data Quality Manager</c:v>
                </c:pt>
                <c:pt idx="145">
                  <c:v>Encounter Data Management Professional</c:v>
                </c:pt>
                <c:pt idx="146">
                  <c:v>Machine Learning Specialist</c:v>
                </c:pt>
                <c:pt idx="147">
                  <c:v>Quantitative Research Analyst</c:v>
                </c:pt>
                <c:pt idx="148">
                  <c:v>Admin &amp; Data Analyst</c:v>
                </c:pt>
                <c:pt idx="149">
                  <c:v>Insight Analyst</c:v>
                </c:pt>
                <c:pt idx="150">
                  <c:v>Compliance Data Analyst</c:v>
                </c:pt>
                <c:pt idx="151">
                  <c:v>CRM Data Analyst</c:v>
                </c:pt>
                <c:pt idx="152">
                  <c:v>Principal Data Architect</c:v>
                </c:pt>
              </c:strCache>
            </c:strRef>
          </c:cat>
          <c:val>
            <c:numRef>
              <c:f>'Salary per jobs'!$B$2:$B$155</c:f>
              <c:numCache>
                <c:formatCode>#,##0</c:formatCode>
                <c:ptCount val="153"/>
                <c:pt idx="0">
                  <c:v>399880</c:v>
                </c:pt>
                <c:pt idx="1">
                  <c:v>375000</c:v>
                </c:pt>
                <c:pt idx="2">
                  <c:v>299758.42857142858</c:v>
                </c:pt>
                <c:pt idx="3">
                  <c:v>280000</c:v>
                </c:pt>
                <c:pt idx="4">
                  <c:v>258000</c:v>
                </c:pt>
                <c:pt idx="5">
                  <c:v>255142.35714285713</c:v>
                </c:pt>
                <c:pt idx="6">
                  <c:v>250000</c:v>
                </c:pt>
                <c:pt idx="7">
                  <c:v>218775.33333333334</c:v>
                </c:pt>
                <c:pt idx="8">
                  <c:v>210013.71428571429</c:v>
                </c:pt>
                <c:pt idx="9">
                  <c:v>207332.8125</c:v>
                </c:pt>
                <c:pt idx="10">
                  <c:v>205093.58823529413</c:v>
                </c:pt>
                <c:pt idx="11">
                  <c:v>198241.94444444444</c:v>
                </c:pt>
                <c:pt idx="12">
                  <c:v>197496.71165644171</c:v>
                </c:pt>
                <c:pt idx="13">
                  <c:v>196625</c:v>
                </c:pt>
                <c:pt idx="14">
                  <c:v>194217.11789473685</c:v>
                </c:pt>
                <c:pt idx="15">
                  <c:v>194089.60000000001</c:v>
                </c:pt>
                <c:pt idx="16">
                  <c:v>192214.05645161291</c:v>
                </c:pt>
                <c:pt idx="17">
                  <c:v>191612.11403508772</c:v>
                </c:pt>
                <c:pt idx="18">
                  <c:v>190807.5</c:v>
                </c:pt>
                <c:pt idx="19">
                  <c:v>190384.25</c:v>
                </c:pt>
                <c:pt idx="20">
                  <c:v>190350.70757180155</c:v>
                </c:pt>
                <c:pt idx="21">
                  <c:v>190154.56884057971</c:v>
                </c:pt>
                <c:pt idx="22">
                  <c:v>188440.26666666666</c:v>
                </c:pt>
                <c:pt idx="23">
                  <c:v>188014.81452658886</c:v>
                </c:pt>
                <c:pt idx="24">
                  <c:v>185000</c:v>
                </c:pt>
                <c:pt idx="25">
                  <c:v>178387.25</c:v>
                </c:pt>
                <c:pt idx="26">
                  <c:v>177416.5</c:v>
                </c:pt>
                <c:pt idx="27">
                  <c:v>174100</c:v>
                </c:pt>
                <c:pt idx="28">
                  <c:v>173350</c:v>
                </c:pt>
                <c:pt idx="29">
                  <c:v>172677.0625</c:v>
                </c:pt>
                <c:pt idx="30">
                  <c:v>172500</c:v>
                </c:pt>
                <c:pt idx="31">
                  <c:v>167585.96153846153</c:v>
                </c:pt>
                <c:pt idx="32">
                  <c:v>167395.27272727274</c:v>
                </c:pt>
                <c:pt idx="33">
                  <c:v>166094.63157894736</c:v>
                </c:pt>
                <c:pt idx="34">
                  <c:v>164842.37142857144</c:v>
                </c:pt>
                <c:pt idx="35">
                  <c:v>163499.72357723577</c:v>
                </c:pt>
                <c:pt idx="36">
                  <c:v>163151.83902439024</c:v>
                </c:pt>
                <c:pt idx="37">
                  <c:v>159616.3970223325</c:v>
                </c:pt>
                <c:pt idx="38">
                  <c:v>159529.66666666666</c:v>
                </c:pt>
                <c:pt idx="39">
                  <c:v>158924.33333333334</c:v>
                </c:pt>
                <c:pt idx="40">
                  <c:v>156981.16666666666</c:v>
                </c:pt>
                <c:pt idx="41">
                  <c:v>156400</c:v>
                </c:pt>
                <c:pt idx="42">
                  <c:v>154179.81094527364</c:v>
                </c:pt>
                <c:pt idx="43">
                  <c:v>153824.46</c:v>
                </c:pt>
                <c:pt idx="44">
                  <c:v>149644.57142857142</c:v>
                </c:pt>
                <c:pt idx="45">
                  <c:v>149166.5</c:v>
                </c:pt>
                <c:pt idx="46">
                  <c:v>146780.17425679948</c:v>
                </c:pt>
                <c:pt idx="47">
                  <c:v>144327</c:v>
                </c:pt>
                <c:pt idx="48">
                  <c:v>144153</c:v>
                </c:pt>
                <c:pt idx="49">
                  <c:v>143688.95238095237</c:v>
                </c:pt>
                <c:pt idx="50">
                  <c:v>143538.46153846153</c:v>
                </c:pt>
                <c:pt idx="51">
                  <c:v>143525</c:v>
                </c:pt>
                <c:pt idx="52">
                  <c:v>142547.13043478262</c:v>
                </c:pt>
                <c:pt idx="53">
                  <c:v>141933.66666666666</c:v>
                </c:pt>
                <c:pt idx="54">
                  <c:v>141766.66666666666</c:v>
                </c:pt>
                <c:pt idx="55">
                  <c:v>141726.33333333334</c:v>
                </c:pt>
                <c:pt idx="56">
                  <c:v>140673.97391304348</c:v>
                </c:pt>
                <c:pt idx="57">
                  <c:v>140580.75</c:v>
                </c:pt>
                <c:pt idx="58">
                  <c:v>139230.33333333334</c:v>
                </c:pt>
                <c:pt idx="59">
                  <c:v>138750</c:v>
                </c:pt>
                <c:pt idx="60">
                  <c:v>137378.125</c:v>
                </c:pt>
                <c:pt idx="61">
                  <c:v>136153</c:v>
                </c:pt>
                <c:pt idx="62">
                  <c:v>136000</c:v>
                </c:pt>
                <c:pt idx="63">
                  <c:v>135825.39285714287</c:v>
                </c:pt>
                <c:pt idx="64">
                  <c:v>135466.78947368421</c:v>
                </c:pt>
                <c:pt idx="65">
                  <c:v>134500</c:v>
                </c:pt>
                <c:pt idx="66">
                  <c:v>134285.71428571429</c:v>
                </c:pt>
                <c:pt idx="67">
                  <c:v>133650</c:v>
                </c:pt>
                <c:pt idx="68">
                  <c:v>133431.25</c:v>
                </c:pt>
                <c:pt idx="69">
                  <c:v>131617.75</c:v>
                </c:pt>
                <c:pt idx="70">
                  <c:v>130002.26666666666</c:v>
                </c:pt>
                <c:pt idx="71">
                  <c:v>129430</c:v>
                </c:pt>
                <c:pt idx="72">
                  <c:v>129160.95652173914</c:v>
                </c:pt>
                <c:pt idx="73">
                  <c:v>127830.33333333333</c:v>
                </c:pt>
                <c:pt idx="74">
                  <c:v>126751</c:v>
                </c:pt>
                <c:pt idx="75">
                  <c:v>125000</c:v>
                </c:pt>
                <c:pt idx="76">
                  <c:v>124163</c:v>
                </c:pt>
                <c:pt idx="77">
                  <c:v>123000</c:v>
                </c:pt>
                <c:pt idx="78">
                  <c:v>122975</c:v>
                </c:pt>
                <c:pt idx="79">
                  <c:v>122500</c:v>
                </c:pt>
                <c:pt idx="80">
                  <c:v>122251.28571428571</c:v>
                </c:pt>
                <c:pt idx="81">
                  <c:v>121272.4</c:v>
                </c:pt>
                <c:pt idx="82">
                  <c:v>120578.875</c:v>
                </c:pt>
                <c:pt idx="83">
                  <c:v>120393.51162790698</c:v>
                </c:pt>
                <c:pt idx="84">
                  <c:v>120000</c:v>
                </c:pt>
                <c:pt idx="85">
                  <c:v>119444</c:v>
                </c:pt>
                <c:pt idx="86">
                  <c:v>118539</c:v>
                </c:pt>
                <c:pt idx="87">
                  <c:v>117725</c:v>
                </c:pt>
                <c:pt idx="88">
                  <c:v>117000</c:v>
                </c:pt>
                <c:pt idx="89">
                  <c:v>112040.82242990655</c:v>
                </c:pt>
                <c:pt idx="90">
                  <c:v>111627.66666666667</c:v>
                </c:pt>
                <c:pt idx="91">
                  <c:v>111346.22222222222</c:v>
                </c:pt>
                <c:pt idx="92">
                  <c:v>110595.60544217686</c:v>
                </c:pt>
                <c:pt idx="93">
                  <c:v>108443.92857142857</c:v>
                </c:pt>
                <c:pt idx="94">
                  <c:v>108031.78894472362</c:v>
                </c:pt>
                <c:pt idx="95">
                  <c:v>106890.1329787234</c:v>
                </c:pt>
                <c:pt idx="96">
                  <c:v>106045.96202531646</c:v>
                </c:pt>
                <c:pt idx="97">
                  <c:v>105098</c:v>
                </c:pt>
                <c:pt idx="98">
                  <c:v>104289.57142857143</c:v>
                </c:pt>
                <c:pt idx="99">
                  <c:v>102400.41666666667</c:v>
                </c:pt>
                <c:pt idx="100">
                  <c:v>101000</c:v>
                </c:pt>
                <c:pt idx="101">
                  <c:v>100395.95918367348</c:v>
                </c:pt>
                <c:pt idx="102">
                  <c:v>100350.6</c:v>
                </c:pt>
                <c:pt idx="103">
                  <c:v>100000</c:v>
                </c:pt>
                <c:pt idx="104">
                  <c:v>98190.666666666672</c:v>
                </c:pt>
                <c:pt idx="105">
                  <c:v>97747.633333333331</c:v>
                </c:pt>
                <c:pt idx="106">
                  <c:v>97004.230769230766</c:v>
                </c:pt>
                <c:pt idx="107">
                  <c:v>94914.833333333328</c:v>
                </c:pt>
                <c:pt idx="108">
                  <c:v>93431.363636363632</c:v>
                </c:pt>
                <c:pt idx="109">
                  <c:v>92573</c:v>
                </c:pt>
                <c:pt idx="110">
                  <c:v>92500</c:v>
                </c:pt>
                <c:pt idx="111">
                  <c:v>92013.307692307688</c:v>
                </c:pt>
                <c:pt idx="112">
                  <c:v>91000</c:v>
                </c:pt>
                <c:pt idx="113">
                  <c:v>90375</c:v>
                </c:pt>
                <c:pt idx="114">
                  <c:v>90000</c:v>
                </c:pt>
                <c:pt idx="115">
                  <c:v>88312</c:v>
                </c:pt>
                <c:pt idx="116">
                  <c:v>87634</c:v>
                </c:pt>
                <c:pt idx="117">
                  <c:v>86690.625</c:v>
                </c:pt>
                <c:pt idx="118">
                  <c:v>85998.125</c:v>
                </c:pt>
                <c:pt idx="119">
                  <c:v>83502.416666666672</c:v>
                </c:pt>
                <c:pt idx="120">
                  <c:v>83209.5</c:v>
                </c:pt>
                <c:pt idx="121">
                  <c:v>83052</c:v>
                </c:pt>
                <c:pt idx="122">
                  <c:v>82963</c:v>
                </c:pt>
                <c:pt idx="123">
                  <c:v>82777.5</c:v>
                </c:pt>
                <c:pt idx="124">
                  <c:v>79917</c:v>
                </c:pt>
                <c:pt idx="125">
                  <c:v>78839.399999999994</c:v>
                </c:pt>
                <c:pt idx="126">
                  <c:v>77760.600000000006</c:v>
                </c:pt>
                <c:pt idx="127">
                  <c:v>73567.761904761908</c:v>
                </c:pt>
                <c:pt idx="128">
                  <c:v>72703.5</c:v>
                </c:pt>
                <c:pt idx="129">
                  <c:v>71500</c:v>
                </c:pt>
                <c:pt idx="130">
                  <c:v>70250</c:v>
                </c:pt>
                <c:pt idx="131">
                  <c:v>69436.166666666672</c:v>
                </c:pt>
                <c:pt idx="132">
                  <c:v>67900.894736842107</c:v>
                </c:pt>
                <c:pt idx="133">
                  <c:v>67077.5</c:v>
                </c:pt>
                <c:pt idx="134">
                  <c:v>66970</c:v>
                </c:pt>
                <c:pt idx="135">
                  <c:v>66666</c:v>
                </c:pt>
                <c:pt idx="136">
                  <c:v>66251.416666666672</c:v>
                </c:pt>
                <c:pt idx="137">
                  <c:v>66157</c:v>
                </c:pt>
                <c:pt idx="138">
                  <c:v>65638</c:v>
                </c:pt>
                <c:pt idx="139">
                  <c:v>64781</c:v>
                </c:pt>
                <c:pt idx="140">
                  <c:v>62042</c:v>
                </c:pt>
                <c:pt idx="141">
                  <c:v>61399</c:v>
                </c:pt>
                <c:pt idx="142">
                  <c:v>60000</c:v>
                </c:pt>
                <c:pt idx="143">
                  <c:v>60000</c:v>
                </c:pt>
                <c:pt idx="144">
                  <c:v>59059</c:v>
                </c:pt>
                <c:pt idx="145">
                  <c:v>56650</c:v>
                </c:pt>
                <c:pt idx="146">
                  <c:v>55000</c:v>
                </c:pt>
                <c:pt idx="147">
                  <c:v>51000</c:v>
                </c:pt>
                <c:pt idx="148">
                  <c:v>50740.666666666664</c:v>
                </c:pt>
                <c:pt idx="149">
                  <c:v>46459.916666666664</c:v>
                </c:pt>
                <c:pt idx="150">
                  <c:v>45000</c:v>
                </c:pt>
                <c:pt idx="151">
                  <c:v>40000</c:v>
                </c:pt>
                <c:pt idx="152">
                  <c:v>38154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6-9F46-9C94-0F86221949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093967"/>
        <c:axId val="1"/>
      </c:barChart>
      <c:catAx>
        <c:axId val="167609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ln w="12700">
            <a:noFill/>
          </a:ln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093967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 w="25400">
          <a:noFill/>
        </a:ln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F22D7-F68C-43B7-A3DC-A228213626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9ED2127-6324-40FC-8AB8-9A4A505175AF}">
      <dgm:prSet/>
      <dgm:spPr/>
      <dgm:t>
        <a:bodyPr/>
        <a:lstStyle/>
        <a:p>
          <a:r>
            <a:rPr lang="en-US"/>
            <a:t>Senior-level roles are the most prevalent,  suggesting the demand for these roles is dominant</a:t>
          </a:r>
        </a:p>
      </dgm:t>
    </dgm:pt>
    <dgm:pt modelId="{2816F7E8-83FE-4741-A04B-12493773A294}" type="parTrans" cxnId="{117C4B96-3004-4599-8711-4BD4AD728ED2}">
      <dgm:prSet/>
      <dgm:spPr/>
      <dgm:t>
        <a:bodyPr/>
        <a:lstStyle/>
        <a:p>
          <a:endParaRPr lang="en-US"/>
        </a:p>
      </dgm:t>
    </dgm:pt>
    <dgm:pt modelId="{78796D35-973C-4CCA-9133-866D93817978}" type="sibTrans" cxnId="{117C4B96-3004-4599-8711-4BD4AD728ED2}">
      <dgm:prSet/>
      <dgm:spPr/>
      <dgm:t>
        <a:bodyPr/>
        <a:lstStyle/>
        <a:p>
          <a:endParaRPr lang="en-US"/>
        </a:p>
      </dgm:t>
    </dgm:pt>
    <dgm:pt modelId="{926EC1D9-798A-4EE8-906A-698DD76D89C0}">
      <dgm:prSet/>
      <dgm:spPr/>
      <dgm:t>
        <a:bodyPr/>
        <a:lstStyle/>
        <a:p>
          <a:r>
            <a:rPr lang="en-US"/>
            <a:t>Fully remote roles have the highest salaries, consistently out-performing hybrid and onsite positions</a:t>
          </a:r>
        </a:p>
      </dgm:t>
    </dgm:pt>
    <dgm:pt modelId="{0CD3694B-7B64-44D4-82FC-E67498782C11}" type="parTrans" cxnId="{47485A2A-B499-4C66-AD33-AD30B0BC3DA6}">
      <dgm:prSet/>
      <dgm:spPr/>
      <dgm:t>
        <a:bodyPr/>
        <a:lstStyle/>
        <a:p>
          <a:endParaRPr lang="en-US"/>
        </a:p>
      </dgm:t>
    </dgm:pt>
    <dgm:pt modelId="{D5026431-54E5-4AC0-BD19-47EFC70672B2}" type="sibTrans" cxnId="{47485A2A-B499-4C66-AD33-AD30B0BC3DA6}">
      <dgm:prSet/>
      <dgm:spPr/>
      <dgm:t>
        <a:bodyPr/>
        <a:lstStyle/>
        <a:p>
          <a:endParaRPr lang="en-US"/>
        </a:p>
      </dgm:t>
    </dgm:pt>
    <dgm:pt modelId="{3B52911F-B342-4392-ADDF-3A6104A43C76}">
      <dgm:prSet/>
      <dgm:spPr/>
      <dgm:t>
        <a:bodyPr/>
        <a:lstStyle/>
        <a:p>
          <a:r>
            <a:rPr lang="en-US"/>
            <a:t>Sharp increase in job responses in 2023 suggests a recovering job market</a:t>
          </a:r>
        </a:p>
      </dgm:t>
    </dgm:pt>
    <dgm:pt modelId="{29EA320F-1527-4783-8D6A-B20FFE5A6383}" type="parTrans" cxnId="{EE578EF2-3DD5-4FC0-9BA7-5DFF42CFF7B7}">
      <dgm:prSet/>
      <dgm:spPr/>
      <dgm:t>
        <a:bodyPr/>
        <a:lstStyle/>
        <a:p>
          <a:endParaRPr lang="en-US"/>
        </a:p>
      </dgm:t>
    </dgm:pt>
    <dgm:pt modelId="{1382610E-F846-4D80-9493-5F001CA57820}" type="sibTrans" cxnId="{EE578EF2-3DD5-4FC0-9BA7-5DFF42CFF7B7}">
      <dgm:prSet/>
      <dgm:spPr/>
      <dgm:t>
        <a:bodyPr/>
        <a:lstStyle/>
        <a:p>
          <a:endParaRPr lang="en-US"/>
        </a:p>
      </dgm:t>
    </dgm:pt>
    <dgm:pt modelId="{E0D5A945-9A3C-6845-9AE2-AF3F2A9C304E}" type="pres">
      <dgm:prSet presAssocID="{565F22D7-F68C-43B7-A3DC-A228213626BF}" presName="vert0" presStyleCnt="0">
        <dgm:presLayoutVars>
          <dgm:dir/>
          <dgm:animOne val="branch"/>
          <dgm:animLvl val="lvl"/>
        </dgm:presLayoutVars>
      </dgm:prSet>
      <dgm:spPr/>
    </dgm:pt>
    <dgm:pt modelId="{00621414-780E-ED45-84D2-55690F23CE1D}" type="pres">
      <dgm:prSet presAssocID="{79ED2127-6324-40FC-8AB8-9A4A505175AF}" presName="thickLine" presStyleLbl="alignNode1" presStyleIdx="0" presStyleCnt="3"/>
      <dgm:spPr/>
    </dgm:pt>
    <dgm:pt modelId="{FC67F544-3211-4B4E-8F56-81A7AF3E222E}" type="pres">
      <dgm:prSet presAssocID="{79ED2127-6324-40FC-8AB8-9A4A505175AF}" presName="horz1" presStyleCnt="0"/>
      <dgm:spPr/>
    </dgm:pt>
    <dgm:pt modelId="{835AE524-4B59-E14E-B919-39A535A388B3}" type="pres">
      <dgm:prSet presAssocID="{79ED2127-6324-40FC-8AB8-9A4A505175AF}" presName="tx1" presStyleLbl="revTx" presStyleIdx="0" presStyleCnt="3"/>
      <dgm:spPr/>
    </dgm:pt>
    <dgm:pt modelId="{AC58A50B-D659-3840-A9CC-6A2C26EBA754}" type="pres">
      <dgm:prSet presAssocID="{79ED2127-6324-40FC-8AB8-9A4A505175AF}" presName="vert1" presStyleCnt="0"/>
      <dgm:spPr/>
    </dgm:pt>
    <dgm:pt modelId="{4AEA15C4-ECE1-704A-94E8-30F9316FAEED}" type="pres">
      <dgm:prSet presAssocID="{926EC1D9-798A-4EE8-906A-698DD76D89C0}" presName="thickLine" presStyleLbl="alignNode1" presStyleIdx="1" presStyleCnt="3"/>
      <dgm:spPr/>
    </dgm:pt>
    <dgm:pt modelId="{11153FD5-55C7-1549-A5D9-CF7C174A6485}" type="pres">
      <dgm:prSet presAssocID="{926EC1D9-798A-4EE8-906A-698DD76D89C0}" presName="horz1" presStyleCnt="0"/>
      <dgm:spPr/>
    </dgm:pt>
    <dgm:pt modelId="{A9C7D727-42AD-E34A-AA21-01C0117655CD}" type="pres">
      <dgm:prSet presAssocID="{926EC1D9-798A-4EE8-906A-698DD76D89C0}" presName="tx1" presStyleLbl="revTx" presStyleIdx="1" presStyleCnt="3"/>
      <dgm:spPr/>
    </dgm:pt>
    <dgm:pt modelId="{DBEF22E3-E512-8248-A886-467E8F141052}" type="pres">
      <dgm:prSet presAssocID="{926EC1D9-798A-4EE8-906A-698DD76D89C0}" presName="vert1" presStyleCnt="0"/>
      <dgm:spPr/>
    </dgm:pt>
    <dgm:pt modelId="{8B354B2C-D782-3A4D-A0BE-DA8F76137B96}" type="pres">
      <dgm:prSet presAssocID="{3B52911F-B342-4392-ADDF-3A6104A43C76}" presName="thickLine" presStyleLbl="alignNode1" presStyleIdx="2" presStyleCnt="3"/>
      <dgm:spPr/>
    </dgm:pt>
    <dgm:pt modelId="{647EDA7C-03EA-2148-99E0-A1646F36DDF1}" type="pres">
      <dgm:prSet presAssocID="{3B52911F-B342-4392-ADDF-3A6104A43C76}" presName="horz1" presStyleCnt="0"/>
      <dgm:spPr/>
    </dgm:pt>
    <dgm:pt modelId="{E80A557B-AC14-714C-87F0-F0FE118F0B6C}" type="pres">
      <dgm:prSet presAssocID="{3B52911F-B342-4392-ADDF-3A6104A43C76}" presName="tx1" presStyleLbl="revTx" presStyleIdx="2" presStyleCnt="3"/>
      <dgm:spPr/>
    </dgm:pt>
    <dgm:pt modelId="{C4788D02-7DBE-134D-B6A1-47613D227994}" type="pres">
      <dgm:prSet presAssocID="{3B52911F-B342-4392-ADDF-3A6104A43C76}" presName="vert1" presStyleCnt="0"/>
      <dgm:spPr/>
    </dgm:pt>
  </dgm:ptLst>
  <dgm:cxnLst>
    <dgm:cxn modelId="{47485A2A-B499-4C66-AD33-AD30B0BC3DA6}" srcId="{565F22D7-F68C-43B7-A3DC-A228213626BF}" destId="{926EC1D9-798A-4EE8-906A-698DD76D89C0}" srcOrd="1" destOrd="0" parTransId="{0CD3694B-7B64-44D4-82FC-E67498782C11}" sibTransId="{D5026431-54E5-4AC0-BD19-47EFC70672B2}"/>
    <dgm:cxn modelId="{306A6261-1B50-A340-9701-AB9B26D26C21}" type="presOf" srcId="{3B52911F-B342-4392-ADDF-3A6104A43C76}" destId="{E80A557B-AC14-714C-87F0-F0FE118F0B6C}" srcOrd="0" destOrd="0" presId="urn:microsoft.com/office/officeart/2008/layout/LinedList"/>
    <dgm:cxn modelId="{3F29DD8F-B2C2-5446-813F-0FA2080E4965}" type="presOf" srcId="{926EC1D9-798A-4EE8-906A-698DD76D89C0}" destId="{A9C7D727-42AD-E34A-AA21-01C0117655CD}" srcOrd="0" destOrd="0" presId="urn:microsoft.com/office/officeart/2008/layout/LinedList"/>
    <dgm:cxn modelId="{117C4B96-3004-4599-8711-4BD4AD728ED2}" srcId="{565F22D7-F68C-43B7-A3DC-A228213626BF}" destId="{79ED2127-6324-40FC-8AB8-9A4A505175AF}" srcOrd="0" destOrd="0" parTransId="{2816F7E8-83FE-4741-A04B-12493773A294}" sibTransId="{78796D35-973C-4CCA-9133-866D93817978}"/>
    <dgm:cxn modelId="{E89B11CE-0BA5-9842-9645-499299248584}" type="presOf" srcId="{79ED2127-6324-40FC-8AB8-9A4A505175AF}" destId="{835AE524-4B59-E14E-B919-39A535A388B3}" srcOrd="0" destOrd="0" presId="urn:microsoft.com/office/officeart/2008/layout/LinedList"/>
    <dgm:cxn modelId="{EE578EF2-3DD5-4FC0-9BA7-5DFF42CFF7B7}" srcId="{565F22D7-F68C-43B7-A3DC-A228213626BF}" destId="{3B52911F-B342-4392-ADDF-3A6104A43C76}" srcOrd="2" destOrd="0" parTransId="{29EA320F-1527-4783-8D6A-B20FFE5A6383}" sibTransId="{1382610E-F846-4D80-9493-5F001CA57820}"/>
    <dgm:cxn modelId="{BB0A5BF9-1E5C-E24B-9A2D-76C5EC9C057C}" type="presOf" srcId="{565F22D7-F68C-43B7-A3DC-A228213626BF}" destId="{E0D5A945-9A3C-6845-9AE2-AF3F2A9C304E}" srcOrd="0" destOrd="0" presId="urn:microsoft.com/office/officeart/2008/layout/LinedList"/>
    <dgm:cxn modelId="{F391B3F9-CAE3-5946-8AA9-98DFF5C22300}" type="presParOf" srcId="{E0D5A945-9A3C-6845-9AE2-AF3F2A9C304E}" destId="{00621414-780E-ED45-84D2-55690F23CE1D}" srcOrd="0" destOrd="0" presId="urn:microsoft.com/office/officeart/2008/layout/LinedList"/>
    <dgm:cxn modelId="{074BA44B-1783-8840-808D-F7321410B9A9}" type="presParOf" srcId="{E0D5A945-9A3C-6845-9AE2-AF3F2A9C304E}" destId="{FC67F544-3211-4B4E-8F56-81A7AF3E222E}" srcOrd="1" destOrd="0" presId="urn:microsoft.com/office/officeart/2008/layout/LinedList"/>
    <dgm:cxn modelId="{E14C8FC4-647F-6149-BDF0-A8CE2ECA310C}" type="presParOf" srcId="{FC67F544-3211-4B4E-8F56-81A7AF3E222E}" destId="{835AE524-4B59-E14E-B919-39A535A388B3}" srcOrd="0" destOrd="0" presId="urn:microsoft.com/office/officeart/2008/layout/LinedList"/>
    <dgm:cxn modelId="{8A3AE90C-A322-1944-A293-62969A284829}" type="presParOf" srcId="{FC67F544-3211-4B4E-8F56-81A7AF3E222E}" destId="{AC58A50B-D659-3840-A9CC-6A2C26EBA754}" srcOrd="1" destOrd="0" presId="urn:microsoft.com/office/officeart/2008/layout/LinedList"/>
    <dgm:cxn modelId="{AD0016AF-830D-6144-B7D8-7E55FE9C17EF}" type="presParOf" srcId="{E0D5A945-9A3C-6845-9AE2-AF3F2A9C304E}" destId="{4AEA15C4-ECE1-704A-94E8-30F9316FAEED}" srcOrd="2" destOrd="0" presId="urn:microsoft.com/office/officeart/2008/layout/LinedList"/>
    <dgm:cxn modelId="{43E25D96-A968-F842-9C37-A461F3897CD4}" type="presParOf" srcId="{E0D5A945-9A3C-6845-9AE2-AF3F2A9C304E}" destId="{11153FD5-55C7-1549-A5D9-CF7C174A6485}" srcOrd="3" destOrd="0" presId="urn:microsoft.com/office/officeart/2008/layout/LinedList"/>
    <dgm:cxn modelId="{347994A4-F8F3-1047-ADEA-8B648B35F160}" type="presParOf" srcId="{11153FD5-55C7-1549-A5D9-CF7C174A6485}" destId="{A9C7D727-42AD-E34A-AA21-01C0117655CD}" srcOrd="0" destOrd="0" presId="urn:microsoft.com/office/officeart/2008/layout/LinedList"/>
    <dgm:cxn modelId="{FB137822-996B-1F49-BD0F-0D6C1851C4C2}" type="presParOf" srcId="{11153FD5-55C7-1549-A5D9-CF7C174A6485}" destId="{DBEF22E3-E512-8248-A886-467E8F141052}" srcOrd="1" destOrd="0" presId="urn:microsoft.com/office/officeart/2008/layout/LinedList"/>
    <dgm:cxn modelId="{2EDA24F0-4CA6-E747-B4F0-54E02B9033FD}" type="presParOf" srcId="{E0D5A945-9A3C-6845-9AE2-AF3F2A9C304E}" destId="{8B354B2C-D782-3A4D-A0BE-DA8F76137B96}" srcOrd="4" destOrd="0" presId="urn:microsoft.com/office/officeart/2008/layout/LinedList"/>
    <dgm:cxn modelId="{948B2DC5-F525-D14D-8E53-366FC7E08BEF}" type="presParOf" srcId="{E0D5A945-9A3C-6845-9AE2-AF3F2A9C304E}" destId="{647EDA7C-03EA-2148-99E0-A1646F36DDF1}" srcOrd="5" destOrd="0" presId="urn:microsoft.com/office/officeart/2008/layout/LinedList"/>
    <dgm:cxn modelId="{93EC3491-4DDB-6341-8433-DC899D82C3EF}" type="presParOf" srcId="{647EDA7C-03EA-2148-99E0-A1646F36DDF1}" destId="{E80A557B-AC14-714C-87F0-F0FE118F0B6C}" srcOrd="0" destOrd="0" presId="urn:microsoft.com/office/officeart/2008/layout/LinedList"/>
    <dgm:cxn modelId="{DE37855D-90AE-FB40-B007-ED392886AF40}" type="presParOf" srcId="{647EDA7C-03EA-2148-99E0-A1646F36DDF1}" destId="{C4788D02-7DBE-134D-B6A1-47613D22799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B6D4F-47E8-4969-891B-47BD8A1EBD5D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BF82A8-FD2E-4AEF-A129-A71F78657DB5}">
      <dgm:prSet/>
      <dgm:spPr/>
      <dgm:t>
        <a:bodyPr/>
        <a:lstStyle/>
        <a:p>
          <a:r>
            <a:rPr lang="en-US"/>
            <a:t>Prioritize</a:t>
          </a:r>
        </a:p>
      </dgm:t>
    </dgm:pt>
    <dgm:pt modelId="{BE80906D-E58F-41D1-A3F6-28E14E1C1914}" type="parTrans" cxnId="{6A7341AB-7405-46A7-9161-D7BF6C87BAF2}">
      <dgm:prSet/>
      <dgm:spPr/>
      <dgm:t>
        <a:bodyPr/>
        <a:lstStyle/>
        <a:p>
          <a:endParaRPr lang="en-US"/>
        </a:p>
      </dgm:t>
    </dgm:pt>
    <dgm:pt modelId="{8ECA3678-25CA-410F-9C33-ABCE42234355}" type="sibTrans" cxnId="{6A7341AB-7405-46A7-9161-D7BF6C87BAF2}">
      <dgm:prSet/>
      <dgm:spPr/>
      <dgm:t>
        <a:bodyPr/>
        <a:lstStyle/>
        <a:p>
          <a:endParaRPr lang="en-US"/>
        </a:p>
      </dgm:t>
    </dgm:pt>
    <dgm:pt modelId="{CBF93543-C60D-45DE-AE9A-916E7846446B}">
      <dgm:prSet/>
      <dgm:spPr/>
      <dgm:t>
        <a:bodyPr/>
        <a:lstStyle/>
        <a:p>
          <a:r>
            <a:rPr lang="en-US"/>
            <a:t>Given high demand for senior professionals, prioritize recruiting these candidates</a:t>
          </a:r>
        </a:p>
      </dgm:t>
    </dgm:pt>
    <dgm:pt modelId="{FD9BDA1E-512F-4C32-9BED-4EE60BA4B9B8}" type="parTrans" cxnId="{D2E2CB00-A396-4A11-9803-FC20DC28B77A}">
      <dgm:prSet/>
      <dgm:spPr/>
      <dgm:t>
        <a:bodyPr/>
        <a:lstStyle/>
        <a:p>
          <a:endParaRPr lang="en-US"/>
        </a:p>
      </dgm:t>
    </dgm:pt>
    <dgm:pt modelId="{63DC73BE-3812-44C2-9CE2-2CE57BD5CE6E}" type="sibTrans" cxnId="{D2E2CB00-A396-4A11-9803-FC20DC28B77A}">
      <dgm:prSet/>
      <dgm:spPr/>
      <dgm:t>
        <a:bodyPr/>
        <a:lstStyle/>
        <a:p>
          <a:endParaRPr lang="en-US"/>
        </a:p>
      </dgm:t>
    </dgm:pt>
    <dgm:pt modelId="{55A08810-A75B-4504-807A-18D6FE3C18C9}">
      <dgm:prSet/>
      <dgm:spPr/>
      <dgm:t>
        <a:bodyPr/>
        <a:lstStyle/>
        <a:p>
          <a:r>
            <a:rPr lang="en-US"/>
            <a:t>Given these roles demand competitive salaries, consider offering performance-based incentives, equity options, or retention bonuses to attract quality candidates</a:t>
          </a:r>
        </a:p>
      </dgm:t>
    </dgm:pt>
    <dgm:pt modelId="{E746CC27-6344-410D-852E-8DEC72AB6B44}" type="parTrans" cxnId="{6E6DD680-4BBD-465A-AA50-3B88D894E9C7}">
      <dgm:prSet/>
      <dgm:spPr/>
      <dgm:t>
        <a:bodyPr/>
        <a:lstStyle/>
        <a:p>
          <a:endParaRPr lang="en-US"/>
        </a:p>
      </dgm:t>
    </dgm:pt>
    <dgm:pt modelId="{9736841A-EAF6-43C0-9996-7C912C4D2B57}" type="sibTrans" cxnId="{6E6DD680-4BBD-465A-AA50-3B88D894E9C7}">
      <dgm:prSet/>
      <dgm:spPr/>
      <dgm:t>
        <a:bodyPr/>
        <a:lstStyle/>
        <a:p>
          <a:endParaRPr lang="en-US"/>
        </a:p>
      </dgm:t>
    </dgm:pt>
    <dgm:pt modelId="{BFD22468-449A-404C-AAEF-3BEA955CC2E3}">
      <dgm:prSet/>
      <dgm:spPr/>
      <dgm:t>
        <a:bodyPr/>
        <a:lstStyle/>
        <a:p>
          <a:r>
            <a:rPr lang="en-US"/>
            <a:t>Expand</a:t>
          </a:r>
        </a:p>
      </dgm:t>
    </dgm:pt>
    <dgm:pt modelId="{A35A8A1C-E904-4C92-B76B-676BCB63748E}" type="parTrans" cxnId="{8475BDF7-24AA-45E4-BA17-F16E348C9937}">
      <dgm:prSet/>
      <dgm:spPr/>
      <dgm:t>
        <a:bodyPr/>
        <a:lstStyle/>
        <a:p>
          <a:endParaRPr lang="en-US"/>
        </a:p>
      </dgm:t>
    </dgm:pt>
    <dgm:pt modelId="{F1ADCF4A-14F0-46D4-BA79-E427BB531697}" type="sibTrans" cxnId="{8475BDF7-24AA-45E4-BA17-F16E348C9937}">
      <dgm:prSet/>
      <dgm:spPr/>
      <dgm:t>
        <a:bodyPr/>
        <a:lstStyle/>
        <a:p>
          <a:endParaRPr lang="en-US"/>
        </a:p>
      </dgm:t>
    </dgm:pt>
    <dgm:pt modelId="{2A95A515-52C0-45A5-B12C-D3C5B51BD0FC}">
      <dgm:prSet/>
      <dgm:spPr/>
      <dgm:t>
        <a:bodyPr/>
        <a:lstStyle/>
        <a:p>
          <a:r>
            <a:rPr lang="en-US"/>
            <a:t>Expand remote job offerings and ensure competitive compensation for hybrid and onsite roles</a:t>
          </a:r>
        </a:p>
      </dgm:t>
    </dgm:pt>
    <dgm:pt modelId="{CAA30796-DFC2-446F-A21E-B4DCB1DFE46D}" type="parTrans" cxnId="{AD658CB0-2495-4407-99D9-37AAF7C41EBF}">
      <dgm:prSet/>
      <dgm:spPr/>
      <dgm:t>
        <a:bodyPr/>
        <a:lstStyle/>
        <a:p>
          <a:endParaRPr lang="en-US"/>
        </a:p>
      </dgm:t>
    </dgm:pt>
    <dgm:pt modelId="{6968D8CB-057C-44BF-B506-9D41734BF71D}" type="sibTrans" cxnId="{AD658CB0-2495-4407-99D9-37AAF7C41EBF}">
      <dgm:prSet/>
      <dgm:spPr/>
      <dgm:t>
        <a:bodyPr/>
        <a:lstStyle/>
        <a:p>
          <a:endParaRPr lang="en-US"/>
        </a:p>
      </dgm:t>
    </dgm:pt>
    <dgm:pt modelId="{3BEBBDBB-FE6B-42B1-ADBC-97690BB95953}">
      <dgm:prSet/>
      <dgm:spPr/>
      <dgm:t>
        <a:bodyPr/>
        <a:lstStyle/>
        <a:p>
          <a:r>
            <a:rPr lang="en-US"/>
            <a:t>Align salary structures based on role type (remote, hybrid, onsite)</a:t>
          </a:r>
        </a:p>
      </dgm:t>
    </dgm:pt>
    <dgm:pt modelId="{DDDA09C7-A9CE-4654-8A7E-7233BD5B2398}" type="parTrans" cxnId="{C88013AC-0951-4D1D-88BA-F4DA0A00842F}">
      <dgm:prSet/>
      <dgm:spPr/>
      <dgm:t>
        <a:bodyPr/>
        <a:lstStyle/>
        <a:p>
          <a:endParaRPr lang="en-US"/>
        </a:p>
      </dgm:t>
    </dgm:pt>
    <dgm:pt modelId="{FADDC77F-45EC-4E1D-85D7-068A53CBFA23}" type="sibTrans" cxnId="{C88013AC-0951-4D1D-88BA-F4DA0A00842F}">
      <dgm:prSet/>
      <dgm:spPr/>
      <dgm:t>
        <a:bodyPr/>
        <a:lstStyle/>
        <a:p>
          <a:endParaRPr lang="en-US"/>
        </a:p>
      </dgm:t>
    </dgm:pt>
    <dgm:pt modelId="{C38DA458-5380-4FB7-A395-43778FC357C0}">
      <dgm:prSet/>
      <dgm:spPr/>
      <dgm:t>
        <a:bodyPr/>
        <a:lstStyle/>
        <a:p>
          <a:r>
            <a:rPr lang="en-US"/>
            <a:t>Focus on</a:t>
          </a:r>
        </a:p>
      </dgm:t>
    </dgm:pt>
    <dgm:pt modelId="{74140DA7-8518-4989-A408-4997FD6D2266}" type="parTrans" cxnId="{E8559040-6986-42D2-A386-E0EAE0804C58}">
      <dgm:prSet/>
      <dgm:spPr/>
      <dgm:t>
        <a:bodyPr/>
        <a:lstStyle/>
        <a:p>
          <a:endParaRPr lang="en-US"/>
        </a:p>
      </dgm:t>
    </dgm:pt>
    <dgm:pt modelId="{65988955-EA94-45E1-A7C2-E69806ACDD50}" type="sibTrans" cxnId="{E8559040-6986-42D2-A386-E0EAE0804C58}">
      <dgm:prSet/>
      <dgm:spPr/>
      <dgm:t>
        <a:bodyPr/>
        <a:lstStyle/>
        <a:p>
          <a:endParaRPr lang="en-US"/>
        </a:p>
      </dgm:t>
    </dgm:pt>
    <dgm:pt modelId="{48117CAD-5882-4477-8E26-CE78679E349C}">
      <dgm:prSet/>
      <dgm:spPr/>
      <dgm:t>
        <a:bodyPr/>
        <a:lstStyle/>
        <a:p>
          <a:r>
            <a:rPr lang="en-US"/>
            <a:t>Focus on long-term employee engagement strategies to increase employee retention</a:t>
          </a:r>
        </a:p>
      </dgm:t>
    </dgm:pt>
    <dgm:pt modelId="{EA1E854A-25EF-424C-9EF8-18867AAB1CC1}" type="parTrans" cxnId="{DE360AE4-06C1-4B97-B589-2482CDA8730D}">
      <dgm:prSet/>
      <dgm:spPr/>
      <dgm:t>
        <a:bodyPr/>
        <a:lstStyle/>
        <a:p>
          <a:endParaRPr lang="en-US"/>
        </a:p>
      </dgm:t>
    </dgm:pt>
    <dgm:pt modelId="{63B201EB-5005-4384-95BE-72DBA5705E93}" type="sibTrans" cxnId="{DE360AE4-06C1-4B97-B589-2482CDA8730D}">
      <dgm:prSet/>
      <dgm:spPr/>
      <dgm:t>
        <a:bodyPr/>
        <a:lstStyle/>
        <a:p>
          <a:endParaRPr lang="en-US"/>
        </a:p>
      </dgm:t>
    </dgm:pt>
    <dgm:pt modelId="{5615EB54-A0C3-42EE-9B9D-D2CCB478EF78}">
      <dgm:prSet/>
      <dgm:spPr/>
      <dgm:t>
        <a:bodyPr/>
        <a:lstStyle/>
        <a:p>
          <a:r>
            <a:rPr lang="en-US"/>
            <a:t>Ex. professional development opportunities, leadership training, and career advancement pathways</a:t>
          </a:r>
        </a:p>
      </dgm:t>
    </dgm:pt>
    <dgm:pt modelId="{A16D2E76-BDC0-485C-953B-A8F757979CBB}" type="parTrans" cxnId="{92C1E145-6DE8-4C35-AD36-8C3D01FC975F}">
      <dgm:prSet/>
      <dgm:spPr/>
      <dgm:t>
        <a:bodyPr/>
        <a:lstStyle/>
        <a:p>
          <a:endParaRPr lang="en-US"/>
        </a:p>
      </dgm:t>
    </dgm:pt>
    <dgm:pt modelId="{98AA4249-5484-48E9-9B85-561271F81F01}" type="sibTrans" cxnId="{92C1E145-6DE8-4C35-AD36-8C3D01FC975F}">
      <dgm:prSet/>
      <dgm:spPr/>
      <dgm:t>
        <a:bodyPr/>
        <a:lstStyle/>
        <a:p>
          <a:endParaRPr lang="en-US"/>
        </a:p>
      </dgm:t>
    </dgm:pt>
    <dgm:pt modelId="{6C7E007B-4123-0345-A3CD-552F58DACB4A}" type="pres">
      <dgm:prSet presAssocID="{C15B6D4F-47E8-4969-891B-47BD8A1EBD5D}" presName="Name0" presStyleCnt="0">
        <dgm:presLayoutVars>
          <dgm:dir/>
          <dgm:animLvl val="lvl"/>
          <dgm:resizeHandles val="exact"/>
        </dgm:presLayoutVars>
      </dgm:prSet>
      <dgm:spPr/>
    </dgm:pt>
    <dgm:pt modelId="{E819C9CB-7C6B-0342-8638-FCE7E7597F93}" type="pres">
      <dgm:prSet presAssocID="{1DBF82A8-FD2E-4AEF-A129-A71F78657DB5}" presName="linNode" presStyleCnt="0"/>
      <dgm:spPr/>
    </dgm:pt>
    <dgm:pt modelId="{309F6E88-6768-9241-A631-5BD28CADEFEA}" type="pres">
      <dgm:prSet presAssocID="{1DBF82A8-FD2E-4AEF-A129-A71F78657DB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D975BA52-AB68-EB4D-BE9F-B4A78B74F326}" type="pres">
      <dgm:prSet presAssocID="{1DBF82A8-FD2E-4AEF-A129-A71F78657DB5}" presName="descendantText" presStyleLbl="alignAccFollowNode1" presStyleIdx="0" presStyleCnt="3">
        <dgm:presLayoutVars>
          <dgm:bulletEnabled/>
        </dgm:presLayoutVars>
      </dgm:prSet>
      <dgm:spPr/>
    </dgm:pt>
    <dgm:pt modelId="{976A3998-F458-7841-A153-755B0B7EAE03}" type="pres">
      <dgm:prSet presAssocID="{8ECA3678-25CA-410F-9C33-ABCE42234355}" presName="sp" presStyleCnt="0"/>
      <dgm:spPr/>
    </dgm:pt>
    <dgm:pt modelId="{877A2932-71DE-394D-AABC-F046C8417F8A}" type="pres">
      <dgm:prSet presAssocID="{BFD22468-449A-404C-AAEF-3BEA955CC2E3}" presName="linNode" presStyleCnt="0"/>
      <dgm:spPr/>
    </dgm:pt>
    <dgm:pt modelId="{8E5B463F-CF76-E64E-8BE6-CBC975595781}" type="pres">
      <dgm:prSet presAssocID="{BFD22468-449A-404C-AAEF-3BEA955CC2E3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1102F3D-BE03-8045-B2E4-BDCC9206B6AC}" type="pres">
      <dgm:prSet presAssocID="{BFD22468-449A-404C-AAEF-3BEA955CC2E3}" presName="descendantText" presStyleLbl="alignAccFollowNode1" presStyleIdx="1" presStyleCnt="3">
        <dgm:presLayoutVars>
          <dgm:bulletEnabled/>
        </dgm:presLayoutVars>
      </dgm:prSet>
      <dgm:spPr/>
    </dgm:pt>
    <dgm:pt modelId="{24352290-205E-AD4E-BD57-CB43139FBDCD}" type="pres">
      <dgm:prSet presAssocID="{F1ADCF4A-14F0-46D4-BA79-E427BB531697}" presName="sp" presStyleCnt="0"/>
      <dgm:spPr/>
    </dgm:pt>
    <dgm:pt modelId="{E0103A8C-11E5-4E4C-B841-C88CF173A853}" type="pres">
      <dgm:prSet presAssocID="{C38DA458-5380-4FB7-A395-43778FC357C0}" presName="linNode" presStyleCnt="0"/>
      <dgm:spPr/>
    </dgm:pt>
    <dgm:pt modelId="{A0F8F362-C7D7-CD4E-BD18-B0477AB8A0B1}" type="pres">
      <dgm:prSet presAssocID="{C38DA458-5380-4FB7-A395-43778FC357C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6391559E-84B3-D843-AFC4-25AC1D881E59}" type="pres">
      <dgm:prSet presAssocID="{C38DA458-5380-4FB7-A395-43778FC357C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2E2CB00-A396-4A11-9803-FC20DC28B77A}" srcId="{1DBF82A8-FD2E-4AEF-A129-A71F78657DB5}" destId="{CBF93543-C60D-45DE-AE9A-916E7846446B}" srcOrd="0" destOrd="0" parTransId="{FD9BDA1E-512F-4C32-9BED-4EE60BA4B9B8}" sibTransId="{63DC73BE-3812-44C2-9CE2-2CE57BD5CE6E}"/>
    <dgm:cxn modelId="{33C3131E-577E-024B-96AB-0BC553D14B51}" type="presOf" srcId="{CBF93543-C60D-45DE-AE9A-916E7846446B}" destId="{D975BA52-AB68-EB4D-BE9F-B4A78B74F326}" srcOrd="0" destOrd="0" presId="urn:microsoft.com/office/officeart/2016/7/layout/VerticalSolidActionList"/>
    <dgm:cxn modelId="{6D6E6F1F-9122-C347-B5A9-4A15BC25509B}" type="presOf" srcId="{2A95A515-52C0-45A5-B12C-D3C5B51BD0FC}" destId="{A1102F3D-BE03-8045-B2E4-BDCC9206B6AC}" srcOrd="0" destOrd="0" presId="urn:microsoft.com/office/officeart/2016/7/layout/VerticalSolidActionList"/>
    <dgm:cxn modelId="{EFB52B26-1996-074B-B268-586EC45BC3F4}" type="presOf" srcId="{5615EB54-A0C3-42EE-9B9D-D2CCB478EF78}" destId="{6391559E-84B3-D843-AFC4-25AC1D881E59}" srcOrd="0" destOrd="1" presId="urn:microsoft.com/office/officeart/2016/7/layout/VerticalSolidActionList"/>
    <dgm:cxn modelId="{E8559040-6986-42D2-A386-E0EAE0804C58}" srcId="{C15B6D4F-47E8-4969-891B-47BD8A1EBD5D}" destId="{C38DA458-5380-4FB7-A395-43778FC357C0}" srcOrd="2" destOrd="0" parTransId="{74140DA7-8518-4989-A408-4997FD6D2266}" sibTransId="{65988955-EA94-45E1-A7C2-E69806ACDD50}"/>
    <dgm:cxn modelId="{92C1E145-6DE8-4C35-AD36-8C3D01FC975F}" srcId="{48117CAD-5882-4477-8E26-CE78679E349C}" destId="{5615EB54-A0C3-42EE-9B9D-D2CCB478EF78}" srcOrd="0" destOrd="0" parTransId="{A16D2E76-BDC0-485C-953B-A8F757979CBB}" sibTransId="{98AA4249-5484-48E9-9B85-561271F81F01}"/>
    <dgm:cxn modelId="{7B37B147-A910-DC4A-94B7-6FF183A32ABC}" type="presOf" srcId="{1DBF82A8-FD2E-4AEF-A129-A71F78657DB5}" destId="{309F6E88-6768-9241-A631-5BD28CADEFEA}" srcOrd="0" destOrd="0" presId="urn:microsoft.com/office/officeart/2016/7/layout/VerticalSolidActionList"/>
    <dgm:cxn modelId="{B1AB1C77-A1E8-7B4B-9D42-5EF76D8D8365}" type="presOf" srcId="{C15B6D4F-47E8-4969-891B-47BD8A1EBD5D}" destId="{6C7E007B-4123-0345-A3CD-552F58DACB4A}" srcOrd="0" destOrd="0" presId="urn:microsoft.com/office/officeart/2016/7/layout/VerticalSolidActionList"/>
    <dgm:cxn modelId="{6E6DD680-4BBD-465A-AA50-3B88D894E9C7}" srcId="{CBF93543-C60D-45DE-AE9A-916E7846446B}" destId="{55A08810-A75B-4504-807A-18D6FE3C18C9}" srcOrd="0" destOrd="0" parTransId="{E746CC27-6344-410D-852E-8DEC72AB6B44}" sibTransId="{9736841A-EAF6-43C0-9996-7C912C4D2B57}"/>
    <dgm:cxn modelId="{9F4B02A1-E55F-4443-AAFC-8F4C3E23161E}" type="presOf" srcId="{C38DA458-5380-4FB7-A395-43778FC357C0}" destId="{A0F8F362-C7D7-CD4E-BD18-B0477AB8A0B1}" srcOrd="0" destOrd="0" presId="urn:microsoft.com/office/officeart/2016/7/layout/VerticalSolidActionList"/>
    <dgm:cxn modelId="{B23BA9A9-7E6D-AE4F-9932-667AEEEC1B01}" type="presOf" srcId="{55A08810-A75B-4504-807A-18D6FE3C18C9}" destId="{D975BA52-AB68-EB4D-BE9F-B4A78B74F326}" srcOrd="0" destOrd="1" presId="urn:microsoft.com/office/officeart/2016/7/layout/VerticalSolidActionList"/>
    <dgm:cxn modelId="{6A7341AB-7405-46A7-9161-D7BF6C87BAF2}" srcId="{C15B6D4F-47E8-4969-891B-47BD8A1EBD5D}" destId="{1DBF82A8-FD2E-4AEF-A129-A71F78657DB5}" srcOrd="0" destOrd="0" parTransId="{BE80906D-E58F-41D1-A3F6-28E14E1C1914}" sibTransId="{8ECA3678-25CA-410F-9C33-ABCE42234355}"/>
    <dgm:cxn modelId="{C88013AC-0951-4D1D-88BA-F4DA0A00842F}" srcId="{2A95A515-52C0-45A5-B12C-D3C5B51BD0FC}" destId="{3BEBBDBB-FE6B-42B1-ADBC-97690BB95953}" srcOrd="0" destOrd="0" parTransId="{DDDA09C7-A9CE-4654-8A7E-7233BD5B2398}" sibTransId="{FADDC77F-45EC-4E1D-85D7-068A53CBFA23}"/>
    <dgm:cxn modelId="{C79B7BAC-883D-4B4D-B3F0-AD69C748ABAA}" type="presOf" srcId="{3BEBBDBB-FE6B-42B1-ADBC-97690BB95953}" destId="{A1102F3D-BE03-8045-B2E4-BDCC9206B6AC}" srcOrd="0" destOrd="1" presId="urn:microsoft.com/office/officeart/2016/7/layout/VerticalSolidActionList"/>
    <dgm:cxn modelId="{AD658CB0-2495-4407-99D9-37AAF7C41EBF}" srcId="{BFD22468-449A-404C-AAEF-3BEA955CC2E3}" destId="{2A95A515-52C0-45A5-B12C-D3C5B51BD0FC}" srcOrd="0" destOrd="0" parTransId="{CAA30796-DFC2-446F-A21E-B4DCB1DFE46D}" sibTransId="{6968D8CB-057C-44BF-B506-9D41734BF71D}"/>
    <dgm:cxn modelId="{13C9C0DA-5CD2-AF4E-8BDB-E989C5D696F3}" type="presOf" srcId="{BFD22468-449A-404C-AAEF-3BEA955CC2E3}" destId="{8E5B463F-CF76-E64E-8BE6-CBC975595781}" srcOrd="0" destOrd="0" presId="urn:microsoft.com/office/officeart/2016/7/layout/VerticalSolidActionList"/>
    <dgm:cxn modelId="{DE360AE4-06C1-4B97-B589-2482CDA8730D}" srcId="{C38DA458-5380-4FB7-A395-43778FC357C0}" destId="{48117CAD-5882-4477-8E26-CE78679E349C}" srcOrd="0" destOrd="0" parTransId="{EA1E854A-25EF-424C-9EF8-18867AAB1CC1}" sibTransId="{63B201EB-5005-4384-95BE-72DBA5705E93}"/>
    <dgm:cxn modelId="{0393AEEA-882C-3948-83FA-122022BCE084}" type="presOf" srcId="{48117CAD-5882-4477-8E26-CE78679E349C}" destId="{6391559E-84B3-D843-AFC4-25AC1D881E59}" srcOrd="0" destOrd="0" presId="urn:microsoft.com/office/officeart/2016/7/layout/VerticalSolidActionList"/>
    <dgm:cxn modelId="{8475BDF7-24AA-45E4-BA17-F16E348C9937}" srcId="{C15B6D4F-47E8-4969-891B-47BD8A1EBD5D}" destId="{BFD22468-449A-404C-AAEF-3BEA955CC2E3}" srcOrd="1" destOrd="0" parTransId="{A35A8A1C-E904-4C92-B76B-676BCB63748E}" sibTransId="{F1ADCF4A-14F0-46D4-BA79-E427BB531697}"/>
    <dgm:cxn modelId="{EDA67BDE-FFB2-E44D-B973-0C7617CB5429}" type="presParOf" srcId="{6C7E007B-4123-0345-A3CD-552F58DACB4A}" destId="{E819C9CB-7C6B-0342-8638-FCE7E7597F93}" srcOrd="0" destOrd="0" presId="urn:microsoft.com/office/officeart/2016/7/layout/VerticalSolidActionList"/>
    <dgm:cxn modelId="{4BCA8198-85B2-4842-B6C2-6E61946C97D0}" type="presParOf" srcId="{E819C9CB-7C6B-0342-8638-FCE7E7597F93}" destId="{309F6E88-6768-9241-A631-5BD28CADEFEA}" srcOrd="0" destOrd="0" presId="urn:microsoft.com/office/officeart/2016/7/layout/VerticalSolidActionList"/>
    <dgm:cxn modelId="{0F484FC0-19BB-464A-9A87-8853425A6AB0}" type="presParOf" srcId="{E819C9CB-7C6B-0342-8638-FCE7E7597F93}" destId="{D975BA52-AB68-EB4D-BE9F-B4A78B74F326}" srcOrd="1" destOrd="0" presId="urn:microsoft.com/office/officeart/2016/7/layout/VerticalSolidActionList"/>
    <dgm:cxn modelId="{D9B74B1D-5B80-EE4E-AA91-8B7766D0AE86}" type="presParOf" srcId="{6C7E007B-4123-0345-A3CD-552F58DACB4A}" destId="{976A3998-F458-7841-A153-755B0B7EAE03}" srcOrd="1" destOrd="0" presId="urn:microsoft.com/office/officeart/2016/7/layout/VerticalSolidActionList"/>
    <dgm:cxn modelId="{658A661E-D6A7-5040-BF92-7B9C5E746775}" type="presParOf" srcId="{6C7E007B-4123-0345-A3CD-552F58DACB4A}" destId="{877A2932-71DE-394D-AABC-F046C8417F8A}" srcOrd="2" destOrd="0" presId="urn:microsoft.com/office/officeart/2016/7/layout/VerticalSolidActionList"/>
    <dgm:cxn modelId="{2DB85FC2-A2C9-5544-A9A6-8EDC5E567F26}" type="presParOf" srcId="{877A2932-71DE-394D-AABC-F046C8417F8A}" destId="{8E5B463F-CF76-E64E-8BE6-CBC975595781}" srcOrd="0" destOrd="0" presId="urn:microsoft.com/office/officeart/2016/7/layout/VerticalSolidActionList"/>
    <dgm:cxn modelId="{9120BED1-0A98-7147-A3E1-BA858AD2F187}" type="presParOf" srcId="{877A2932-71DE-394D-AABC-F046C8417F8A}" destId="{A1102F3D-BE03-8045-B2E4-BDCC9206B6AC}" srcOrd="1" destOrd="0" presId="urn:microsoft.com/office/officeart/2016/7/layout/VerticalSolidActionList"/>
    <dgm:cxn modelId="{FFFE0EFA-B022-8E45-B92B-4CEA4F603A99}" type="presParOf" srcId="{6C7E007B-4123-0345-A3CD-552F58DACB4A}" destId="{24352290-205E-AD4E-BD57-CB43139FBDCD}" srcOrd="3" destOrd="0" presId="urn:microsoft.com/office/officeart/2016/7/layout/VerticalSolidActionList"/>
    <dgm:cxn modelId="{B20A0B61-9249-E942-9BF1-EFB777835B28}" type="presParOf" srcId="{6C7E007B-4123-0345-A3CD-552F58DACB4A}" destId="{E0103A8C-11E5-4E4C-B841-C88CF173A853}" srcOrd="4" destOrd="0" presId="urn:microsoft.com/office/officeart/2016/7/layout/VerticalSolidActionList"/>
    <dgm:cxn modelId="{BC45D027-5097-D44B-82CD-F8E06073DD57}" type="presParOf" srcId="{E0103A8C-11E5-4E4C-B841-C88CF173A853}" destId="{A0F8F362-C7D7-CD4E-BD18-B0477AB8A0B1}" srcOrd="0" destOrd="0" presId="urn:microsoft.com/office/officeart/2016/7/layout/VerticalSolidActionList"/>
    <dgm:cxn modelId="{F1846130-B6F5-A649-AB37-BE13F21361DE}" type="presParOf" srcId="{E0103A8C-11E5-4E4C-B841-C88CF173A853}" destId="{6391559E-84B3-D843-AFC4-25AC1D881E5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21414-780E-ED45-84D2-55690F23CE1D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AE524-4B59-E14E-B919-39A535A388B3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Senior-level roles are the most prevalent,  suggesting the demand for these roles is dominant</a:t>
          </a:r>
        </a:p>
      </dsp:txBody>
      <dsp:txXfrm>
        <a:off x="0" y="2124"/>
        <a:ext cx="10515600" cy="1449029"/>
      </dsp:txXfrm>
    </dsp:sp>
    <dsp:sp modelId="{4AEA15C4-ECE1-704A-94E8-30F9316FAEE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7D727-42AD-E34A-AA21-01C0117655CD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Fully remote roles have the highest salaries, consistently out-performing hybrid and onsite positions</a:t>
          </a:r>
        </a:p>
      </dsp:txBody>
      <dsp:txXfrm>
        <a:off x="0" y="1451154"/>
        <a:ext cx="10515600" cy="1449029"/>
      </dsp:txXfrm>
    </dsp:sp>
    <dsp:sp modelId="{8B354B2C-D782-3A4D-A0BE-DA8F76137B96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557B-AC14-714C-87F0-F0FE118F0B6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Sharp increase in job responses in 2023 suggests a recovering job market</a:t>
          </a:r>
        </a:p>
      </dsp:txBody>
      <dsp:txXfrm>
        <a:off x="0" y="2900183"/>
        <a:ext cx="105156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BA52-AB68-EB4D-BE9F-B4A78B74F326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Given high demand for senior professionals, prioritize recruiting these candidates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Given these roles demand competitive salaries, consider offering performance-based incentives, equity options, or retention bonuses to attract quality candidates</a:t>
          </a:r>
        </a:p>
      </dsp:txBody>
      <dsp:txXfrm>
        <a:off x="2103120" y="1359"/>
        <a:ext cx="8412480" cy="1393787"/>
      </dsp:txXfrm>
    </dsp:sp>
    <dsp:sp modelId="{309F6E88-6768-9241-A631-5BD28CADEFEA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Prioritize</a:t>
          </a:r>
        </a:p>
      </dsp:txBody>
      <dsp:txXfrm>
        <a:off x="0" y="1359"/>
        <a:ext cx="2103120" cy="1393787"/>
      </dsp:txXfrm>
    </dsp:sp>
    <dsp:sp modelId="{A1102F3D-BE03-8045-B2E4-BDCC9206B6AC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Expand remote job offerings and ensure competitive compensation for hybrid and onsite roles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Align salary structures based on role type (remote, hybrid, onsite)</a:t>
          </a:r>
        </a:p>
      </dsp:txBody>
      <dsp:txXfrm>
        <a:off x="2103120" y="1478775"/>
        <a:ext cx="8412480" cy="1393787"/>
      </dsp:txXfrm>
    </dsp:sp>
    <dsp:sp modelId="{8E5B463F-CF76-E64E-8BE6-CBC975595781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Expand</a:t>
          </a:r>
        </a:p>
      </dsp:txBody>
      <dsp:txXfrm>
        <a:off x="0" y="1478775"/>
        <a:ext cx="2103120" cy="1393787"/>
      </dsp:txXfrm>
    </dsp:sp>
    <dsp:sp modelId="{6391559E-84B3-D843-AFC4-25AC1D881E59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Focus on long-term employee engagement strategies to increase employee retention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Ex. professional development opportunities, leadership training, and career advancement pathways</a:t>
          </a:r>
        </a:p>
      </dsp:txBody>
      <dsp:txXfrm>
        <a:off x="2103120" y="2956190"/>
        <a:ext cx="8412480" cy="1393787"/>
      </dsp:txXfrm>
    </dsp:sp>
    <dsp:sp modelId="{A0F8F362-C7D7-CD4E-BD18-B0477AB8A0B1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Focus on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94D1D-7F03-1740-9CA4-27991A39EBB2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DF63A-9460-F340-A3ED-A0D8343D8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7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F63A-9460-F340-A3ED-A0D8343D8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3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DF63A-9460-F340-A3ED-A0D8343D8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0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F473-DAAD-D166-ECE8-80B5D09E4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5755F-A3C0-9585-6EE1-F0931EDB3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28B4-0EA4-44B6-B8CD-CF9F507F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27894-BF7B-237D-8FE4-BBDE37D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D524-30E4-80CF-2752-48572A63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7C003-FC36-2065-CB59-271E71B7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1A5D-CBEE-24AF-95AB-C2C78CE4B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766C5-5B13-39B1-7FEC-7F310714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14A7-FA82-9F78-2835-AFA44649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016D-037B-9731-BB89-5D6EE552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8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5CB16-0A3A-E476-C51B-9317DBC51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D52F-7207-090E-B56E-AAA97196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A0701-16CD-08EE-FB18-413751BD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06E1-9E2E-93E9-A310-EBE97027F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CBC48-C3A2-3986-6CF0-6BA1FD97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4E44-7E43-9DF7-9E52-17EA7C99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F698E-55C4-C235-4F5A-40377BF0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CCA7D-E304-110F-C9F2-B815C558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74070-0F22-5932-A7C4-E86616BE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49F2-6FC3-3D60-F68C-EB1F4A4F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3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2781-5A4B-3AAC-36AA-A62C61B7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628C8-EEF8-5400-98B5-280037B9F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BDB6-C3F2-23B5-E476-98F04586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E353-7DB5-FE6F-5661-E9E6B43C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7D7E0-46B9-C4D7-7E55-CEF58068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1D03-7201-080A-C918-C37C3E29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B9A5-1FAA-D096-D0D0-373EF68DD9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861A7-C338-DBF6-CFAF-B249D5F1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67A9D-01DC-66D5-1F80-AF46333C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E3C8-EC28-FD5E-4DBB-90D7B2DC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7269-8B2D-0D1F-956A-8A8052B0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0806-BCC7-2905-8101-D57B8EA2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0F8B0-8B36-27D1-AAA4-1CDDE0074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06CAA-83AC-BE3A-AC53-02152773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34B7A-DCA0-D9D4-8D44-47DDFC993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79F1-0A85-2F31-A745-FC2A4C26F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0B583-923F-A28B-3AC3-0D8AD87B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BC2BB-2E5F-0010-FC59-89D4FC88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C8FF8-D5D5-4B19-4CCA-36AB64CF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7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C6B6-8EFA-AEED-BB29-A93C5B7F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2704-AA67-8DF7-3BD0-70B6AFE5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1E9FF-102C-6742-8E40-984F3AFAB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9AFBD-3616-65F7-36E1-54A0B7F9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5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88AB59-4480-BBBB-DFB7-ADB14226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15D05-4008-EDF7-AFCE-DCEE65E9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8E221-C87E-5A33-9AC7-8AA0BE84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0E19-D2F2-0499-A834-9E48199AA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D4F61-417C-D959-A8EA-7213BA557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FE0DE-6C78-E87F-872F-F853D4CE4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67D5-21AE-8754-F1C7-C3F87ED0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C31FF-78B0-299A-76EB-74DC0020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6ED74-E1A7-02EB-7217-1F9F9FB6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FFF3-4651-0AEC-0680-CC922DF1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F9055-9381-2FFD-73BC-749DC8CE7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8008-35B7-64BB-89F8-2C58AB8C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86F33-C57A-7CDE-A6B0-429AB62D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7E3D2-D994-288A-4191-319DC2DA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83AA9-269F-9238-D225-D575008D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2BEFA-7991-A494-4BF1-933DED530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6399-5DF3-22E5-2B2A-3EFB7628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E89D4-E8DC-2E7A-2190-E4F31D301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4A236-AB9C-5844-9E46-C20B7BAF23CA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C7454-92E7-AEE8-1121-E1F17DFA9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74E6-AD68-114F-2821-638D6F284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1F0D6-902E-CF4B-828C-2C2A4CE82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0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bhbadole/latest-data-science-job-salaries-20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3CDA2-33BC-5230-C25F-9E5E3ABB8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Data Science Compensation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FF2E1-D441-3EF4-4CC1-D1B2114D4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Halleigh Kelchen</a:t>
            </a:r>
            <a:endParaRPr lang="en-US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What Is Compensation Management and What's HR's Role in it? - AIHR">
            <a:extLst>
              <a:ext uri="{FF2B5EF4-FFF2-40B4-BE49-F238E27FC236}">
                <a16:creationId xmlns:a16="http://schemas.microsoft.com/office/drawing/2014/main" id="{7CD1A6C2-2979-0723-8313-6F999CD89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1" r="2126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13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0148-6F4A-9B9F-40AB-22A52D12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EA1619-0576-42E2-7E3D-F61251C299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5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white background&#10;&#10;AI-generated content may be incorrect.">
            <a:extLst>
              <a:ext uri="{FF2B5EF4-FFF2-40B4-BE49-F238E27FC236}">
                <a16:creationId xmlns:a16="http://schemas.microsoft.com/office/drawing/2014/main" id="{0F37738B-A8BF-928F-C85F-682DDE30422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93" r="9091" b="75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0080A-B8C4-68C1-E45F-A1A992E65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Hiring and Compensation Recommendations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0FE2E9F-D02A-33F0-3760-8F519F1C0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011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385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FC65-2B70-0525-A29B-5145B0EF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04C3-982A-92FD-6DF3-E982766AB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https://www.kaggle.com/datasets/saurabhbadole</a:t>
            </a:r>
            <a:r>
              <a:rPr lang="en-US">
                <a:hlinkClick r:id="rId2"/>
              </a:rPr>
              <a:t>/latest-data-science-job-salaries-2024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273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CF3A4-206B-B676-5EBA-4C38AB54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Overview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5241E8-5C64-6DC0-89B3-714319852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87.11% of data is from U.S.</a:t>
            </a:r>
          </a:p>
          <a:p>
            <a:r>
              <a:rPr lang="en-US" sz="2200" dirty="0"/>
              <a:t>A total of 14,838 responses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E2894AD-EAAF-E40A-ED1F-4B2162A6D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750452"/>
              </p:ext>
            </p:extLst>
          </p:nvPr>
        </p:nvGraphicFramePr>
        <p:xfrm>
          <a:off x="4654296" y="640080"/>
          <a:ext cx="6903720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871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1F4F-A3DD-834D-AE28-CA0459C1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4100"/>
              <a:t>Roles by Experience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EE5C-A374-A20A-F1EE-13BAFA7F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US" sz="2000" dirty="0"/>
              <a:t>65.38% of responses are senior-level</a:t>
            </a:r>
          </a:p>
          <a:p>
            <a:r>
              <a:rPr lang="en-US" sz="2000" dirty="0"/>
              <a:t>Survey population may be skewed towards experience professionals</a:t>
            </a:r>
          </a:p>
          <a:p>
            <a:r>
              <a:rPr lang="en-US" sz="2000" dirty="0"/>
              <a:t> Companies may be retaining talent as they move up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D2C7C7-DF0E-C2F5-FE4F-F2419DCF1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68299"/>
              </p:ext>
            </p:extLst>
          </p:nvPr>
        </p:nvGraphicFramePr>
        <p:xfrm>
          <a:off x="6800986" y="1001760"/>
          <a:ext cx="4747548" cy="4882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14694">
                  <a:extLst>
                    <a:ext uri="{9D8B030D-6E8A-4147-A177-3AD203B41FA5}">
                      <a16:colId xmlns:a16="http://schemas.microsoft.com/office/drawing/2014/main" val="3862735152"/>
                    </a:ext>
                  </a:extLst>
                </a:gridCol>
                <a:gridCol w="2332854">
                  <a:extLst>
                    <a:ext uri="{9D8B030D-6E8A-4147-A177-3AD203B41FA5}">
                      <a16:colId xmlns:a16="http://schemas.microsoft.com/office/drawing/2014/main" val="3126466922"/>
                    </a:ext>
                  </a:extLst>
                </a:gridCol>
              </a:tblGrid>
              <a:tr h="12798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Experience</a:t>
                      </a:r>
                      <a:endParaRPr lang="en-US" sz="2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207059" marT="207059" marB="20705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Number of Jobs</a:t>
                      </a:r>
                      <a:endParaRPr lang="en-US" sz="27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207059" marT="207059" marB="207059" anchor="b"/>
                </a:tc>
                <a:extLst>
                  <a:ext uri="{0D108BD9-81ED-4DB2-BD59-A6C34878D82A}">
                    <a16:rowId xmlns:a16="http://schemas.microsoft.com/office/drawing/2014/main" val="1824650048"/>
                  </a:ext>
                </a:extLst>
              </a:tr>
              <a:tr h="720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9696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extLst>
                  <a:ext uri="{0D108BD9-81ED-4DB2-BD59-A6C34878D82A}">
                    <a16:rowId xmlns:a16="http://schemas.microsoft.com/office/drawing/2014/main" val="2959990398"/>
                  </a:ext>
                </a:extLst>
              </a:tr>
              <a:tr h="720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MI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3553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extLst>
                  <a:ext uri="{0D108BD9-81ED-4DB2-BD59-A6C34878D82A}">
                    <a16:rowId xmlns:a16="http://schemas.microsoft.com/office/drawing/2014/main" val="1178306795"/>
                  </a:ext>
                </a:extLst>
              </a:tr>
              <a:tr h="720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EN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1148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extLst>
                  <a:ext uri="{0D108BD9-81ED-4DB2-BD59-A6C34878D82A}">
                    <a16:rowId xmlns:a16="http://schemas.microsoft.com/office/drawing/2014/main" val="793003278"/>
                  </a:ext>
                </a:extLst>
              </a:tr>
              <a:tr h="720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EX</a:t>
                      </a:r>
                      <a:endParaRPr lang="en-US" sz="2100" b="0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441</a:t>
                      </a:r>
                      <a:endParaRPr lang="en-US" sz="21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extLst>
                  <a:ext uri="{0D108BD9-81ED-4DB2-BD59-A6C34878D82A}">
                    <a16:rowId xmlns:a16="http://schemas.microsoft.com/office/drawing/2014/main" val="2444599356"/>
                  </a:ext>
                </a:extLst>
              </a:tr>
              <a:tr h="720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Grand Total</a:t>
                      </a:r>
                      <a:endParaRPr lang="en-US" sz="2100" b="1" i="0" u="none" strike="noStrik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14838</a:t>
                      </a:r>
                      <a:endParaRPr lang="en-US" sz="2100" b="1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5099" marR="179451" marT="179451" marB="179451" anchor="b"/>
                </a:tc>
                <a:extLst>
                  <a:ext uri="{0D108BD9-81ED-4DB2-BD59-A6C34878D82A}">
                    <a16:rowId xmlns:a16="http://schemas.microsoft.com/office/drawing/2014/main" val="416213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05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085CF-4D08-339D-F92B-EFB3BAD0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Salary by Experience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6C12-9406-0E0B-E976-6B7EDCA1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 anticipated the more experience a professional has the higher their salary is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8AC82B-DFE8-C5CF-9206-D7D2D7558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439677"/>
              </p:ext>
            </p:extLst>
          </p:nvPr>
        </p:nvGraphicFramePr>
        <p:xfrm>
          <a:off x="6920559" y="2108877"/>
          <a:ext cx="3737164" cy="2654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24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CBC2-C346-1688-D3AF-B822E79B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Salary by Company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46240-D98D-2E15-9268-BDE5028B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Medium-level companies has the highest salary average of the three categories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ED585E-0F2F-67A5-8FB9-0A7999891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612489"/>
              </p:ext>
            </p:extLst>
          </p:nvPr>
        </p:nvGraphicFramePr>
        <p:xfrm>
          <a:off x="432225" y="1966293"/>
          <a:ext cx="11327549" cy="445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05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37144-1268-1302-93DE-024B9EB9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Salary Average per Year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38AC-DF65-EE7A-A751-50365E712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/>
              <a:t>48.14% increase in salary from 2020 to 2024</a:t>
            </a:r>
          </a:p>
          <a:p>
            <a:r>
              <a:rPr lang="en-US" sz="2200"/>
              <a:t>1.45% decrease in average from 2023 to 2024</a:t>
            </a:r>
          </a:p>
          <a:p>
            <a:endParaRPr lang="en-US" sz="2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21DCBA-A4B9-BEF5-207A-7003B1FF75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743893"/>
              </p:ext>
            </p:extLst>
          </p:nvPr>
        </p:nvGraphicFramePr>
        <p:xfrm>
          <a:off x="6099048" y="640080"/>
          <a:ext cx="5458968" cy="5577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395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CE29B-ADBF-DD4E-7C16-037241E1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Salary by Remote Percentage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DF32-210D-9380-31C9-14096A7E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r>
              <a:rPr lang="en-US" sz="2000"/>
              <a:t>Remote roles tend to have higher salaries than hybrid and fully-onsite roles</a:t>
            </a:r>
          </a:p>
          <a:p>
            <a:r>
              <a:rPr lang="en-US" sz="2000"/>
              <a:t>Salaries overall are increasing over time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119A2D-A436-4624-3229-0D1A83F22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807287"/>
              </p:ext>
            </p:extLst>
          </p:nvPr>
        </p:nvGraphicFramePr>
        <p:xfrm>
          <a:off x="1940256" y="402570"/>
          <a:ext cx="8311487" cy="3215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864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7E6B4-12FA-E11B-B213-41F6A27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100"/>
              <a:t>Average Salary per Job Title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9EDF1-CF9C-5BC2-7B59-DEEB85C6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Overall average salary is $149,875</a:t>
            </a:r>
          </a:p>
          <a:p>
            <a:r>
              <a:rPr lang="en-US" sz="2200" dirty="0"/>
              <a:t>Wide range of salaries even </a:t>
            </a:r>
            <a:r>
              <a:rPr lang="en-US" sz="2200" dirty="0" err="1"/>
              <a:t>insimilar</a:t>
            </a:r>
            <a:r>
              <a:rPr lang="en-US" sz="2200" dirty="0"/>
              <a:t> fields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912B6C-1F22-211D-CD87-A7E5EE5255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5874152"/>
              </p:ext>
            </p:extLst>
          </p:nvPr>
        </p:nvGraphicFramePr>
        <p:xfrm>
          <a:off x="630936" y="2290936"/>
          <a:ext cx="10917936" cy="3959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53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21E7B-46FD-F3B6-CF64-1AAD4E64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10 Job Titles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0D00BB-749A-911B-7C77-8087F32A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Data analysts have the most amount of entry-level hires</a:t>
            </a:r>
          </a:p>
          <a:p>
            <a:r>
              <a:rPr lang="en-US" sz="1800" dirty="0"/>
              <a:t>Heavy skew towards more senior roles</a:t>
            </a:r>
          </a:p>
          <a:p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4BF258-1214-AED3-67F3-CD08454B87C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9497069"/>
              </p:ext>
            </p:extLst>
          </p:nvPr>
        </p:nvGraphicFramePr>
        <p:xfrm>
          <a:off x="5987738" y="1201605"/>
          <a:ext cx="5628019" cy="4221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17">
                  <a:extLst>
                    <a:ext uri="{9D8B030D-6E8A-4147-A177-3AD203B41FA5}">
                      <a16:colId xmlns:a16="http://schemas.microsoft.com/office/drawing/2014/main" val="3346523450"/>
                    </a:ext>
                  </a:extLst>
                </a:gridCol>
                <a:gridCol w="723078">
                  <a:extLst>
                    <a:ext uri="{9D8B030D-6E8A-4147-A177-3AD203B41FA5}">
                      <a16:colId xmlns:a16="http://schemas.microsoft.com/office/drawing/2014/main" val="2427532351"/>
                    </a:ext>
                  </a:extLst>
                </a:gridCol>
                <a:gridCol w="539521">
                  <a:extLst>
                    <a:ext uri="{9D8B030D-6E8A-4147-A177-3AD203B41FA5}">
                      <a16:colId xmlns:a16="http://schemas.microsoft.com/office/drawing/2014/main" val="3533138336"/>
                    </a:ext>
                  </a:extLst>
                </a:gridCol>
                <a:gridCol w="723078">
                  <a:extLst>
                    <a:ext uri="{9D8B030D-6E8A-4147-A177-3AD203B41FA5}">
                      <a16:colId xmlns:a16="http://schemas.microsoft.com/office/drawing/2014/main" val="1187388924"/>
                    </a:ext>
                  </a:extLst>
                </a:gridCol>
                <a:gridCol w="725401">
                  <a:extLst>
                    <a:ext uri="{9D8B030D-6E8A-4147-A177-3AD203B41FA5}">
                      <a16:colId xmlns:a16="http://schemas.microsoft.com/office/drawing/2014/main" val="4229598646"/>
                    </a:ext>
                  </a:extLst>
                </a:gridCol>
                <a:gridCol w="846224">
                  <a:extLst>
                    <a:ext uri="{9D8B030D-6E8A-4147-A177-3AD203B41FA5}">
                      <a16:colId xmlns:a16="http://schemas.microsoft.com/office/drawing/2014/main" val="2854664923"/>
                    </a:ext>
                  </a:extLst>
                </a:gridCol>
              </a:tblGrid>
              <a:tr h="602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Job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EN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EX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MI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878713595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 Engineer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2,085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3,162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2305658775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 Scientist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2,142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3,015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2238613649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 Analyst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1,189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2,189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3408162846"/>
                  </a:ext>
                </a:extLst>
              </a:tr>
              <a:tr h="6028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Machine Learning Engineer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1,243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1,542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3524846888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Research Scientist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327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475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2186218334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Analytics Engineer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1916203164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Applied Scientist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383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2134623543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Data Architect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1933493554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Research Engineer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2534673158"/>
                  </a:ext>
                </a:extLst>
              </a:tr>
              <a:tr h="33514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Grand Total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1,148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441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3,553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9,696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14,838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3941" marR="13941" marT="13941" marB="0" anchor="b"/>
                </a:tc>
                <a:extLst>
                  <a:ext uri="{0D108BD9-81ED-4DB2-BD59-A6C34878D82A}">
                    <a16:rowId xmlns:a16="http://schemas.microsoft.com/office/drawing/2014/main" val="73884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63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435</Words>
  <Application>Microsoft Macintosh PowerPoint</Application>
  <PresentationFormat>Widescreen</PresentationFormat>
  <Paragraphs>127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Office Theme</vt:lpstr>
      <vt:lpstr>Data Science Compensation Analysis</vt:lpstr>
      <vt:lpstr>Data Overview</vt:lpstr>
      <vt:lpstr>Roles by Experience Level</vt:lpstr>
      <vt:lpstr>Salary by Experience Level</vt:lpstr>
      <vt:lpstr>Average Salary by Company Size</vt:lpstr>
      <vt:lpstr>Salary Average per Year</vt:lpstr>
      <vt:lpstr>Salary by Remote Percentage</vt:lpstr>
      <vt:lpstr>Average Salary per Job Title</vt:lpstr>
      <vt:lpstr>Top 10 Job Titles</vt:lpstr>
      <vt:lpstr>Key Takeaways</vt:lpstr>
      <vt:lpstr>Hiring and Compensation Recommendations</vt:lpstr>
      <vt:lpstr>Link to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Halleigh Kelchen</dc:creator>
  <cp:lastModifiedBy>Halleigh Kelchen</cp:lastModifiedBy>
  <cp:revision>7</cp:revision>
  <dcterms:created xsi:type="dcterms:W3CDTF">2025-02-21T00:55:24Z</dcterms:created>
  <dcterms:modified xsi:type="dcterms:W3CDTF">2025-02-21T02:12:30Z</dcterms:modified>
</cp:coreProperties>
</file>