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3885982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3885982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3885982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3885982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38859823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38859823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3885982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3885982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38859823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38859823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38859823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38859823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38859823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3885982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38859823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38859823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p:cSld name="Diapositive de titre">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7657402" y="224512"/>
            <a:ext cx="1207018" cy="4671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idx="1" type="subTitle"/>
          </p:nvPr>
        </p:nvSpPr>
        <p:spPr>
          <a:xfrm>
            <a:off x="1301125" y="1360600"/>
            <a:ext cx="8520600" cy="186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200">
                <a:solidFill>
                  <a:srgbClr val="434343"/>
                </a:solidFill>
                <a:latin typeface="Spartan"/>
                <a:ea typeface="Spartan"/>
                <a:cs typeface="Spartan"/>
                <a:sym typeface="Spartan"/>
              </a:rPr>
              <a:t>GNOOTIP</a:t>
            </a:r>
            <a:endParaRPr sz="4200">
              <a:solidFill>
                <a:srgbClr val="434343"/>
              </a:solidFill>
              <a:latin typeface="Spartan"/>
              <a:ea typeface="Spartan"/>
              <a:cs typeface="Spartan"/>
              <a:sym typeface="Spartan"/>
            </a:endParaRPr>
          </a:p>
          <a:p>
            <a:pPr indent="0" lvl="0" marL="0" rtl="0" algn="ctr">
              <a:spcBef>
                <a:spcPts val="0"/>
              </a:spcBef>
              <a:spcAft>
                <a:spcPts val="0"/>
              </a:spcAft>
              <a:buNone/>
            </a:pPr>
            <a:r>
              <a:rPr lang="fr" sz="2000">
                <a:solidFill>
                  <a:srgbClr val="434343"/>
                </a:solidFill>
                <a:latin typeface="Spartan"/>
                <a:ea typeface="Spartan"/>
                <a:cs typeface="Spartan"/>
                <a:sym typeface="Spartan"/>
              </a:rPr>
              <a:t> </a:t>
            </a:r>
            <a:endParaRPr sz="2000">
              <a:solidFill>
                <a:srgbClr val="434343"/>
              </a:solidFill>
              <a:latin typeface="Spartan"/>
              <a:ea typeface="Spartan"/>
              <a:cs typeface="Spartan"/>
              <a:sym typeface="Spartan"/>
            </a:endParaRPr>
          </a:p>
          <a:p>
            <a:pPr indent="0" lvl="0" marL="0" rtl="0" algn="ctr">
              <a:spcBef>
                <a:spcPts val="0"/>
              </a:spcBef>
              <a:spcAft>
                <a:spcPts val="0"/>
              </a:spcAft>
              <a:buNone/>
            </a:pPr>
            <a:r>
              <a:rPr lang="fr">
                <a:solidFill>
                  <a:srgbClr val="434343"/>
                </a:solidFill>
                <a:latin typeface="Spartan"/>
                <a:ea typeface="Spartan"/>
                <a:cs typeface="Spartan"/>
                <a:sym typeface="Spartan"/>
              </a:rPr>
              <a:t>Find the music you will love </a:t>
            </a:r>
            <a:endParaRPr>
              <a:solidFill>
                <a:srgbClr val="434343"/>
              </a:solidFill>
              <a:latin typeface="Spartan"/>
              <a:ea typeface="Spartan"/>
              <a:cs typeface="Spartan"/>
              <a:sym typeface="Spartan"/>
            </a:endParaRPr>
          </a:p>
        </p:txBody>
      </p:sp>
      <p:pic>
        <p:nvPicPr>
          <p:cNvPr id="57" name="Google Shape;57;p14"/>
          <p:cNvPicPr preferRelativeResize="0"/>
          <p:nvPr/>
        </p:nvPicPr>
        <p:blipFill rotWithShape="1">
          <a:blip r:embed="rId3">
            <a:alphaModFix/>
          </a:blip>
          <a:srcRect b="0" l="27060" r="0" t="0"/>
          <a:stretch/>
        </p:blipFill>
        <p:spPr>
          <a:xfrm>
            <a:off x="5489900" y="78925"/>
            <a:ext cx="3550100" cy="504825"/>
          </a:xfrm>
          <a:prstGeom prst="rect">
            <a:avLst/>
          </a:prstGeom>
          <a:noFill/>
          <a:ln>
            <a:noFill/>
          </a:ln>
        </p:spPr>
      </p:pic>
      <p:sp>
        <p:nvSpPr>
          <p:cNvPr id="58" name="Google Shape;58;p14"/>
          <p:cNvSpPr txBox="1"/>
          <p:nvPr>
            <p:ph idx="1" type="subTitle"/>
          </p:nvPr>
        </p:nvSpPr>
        <p:spPr>
          <a:xfrm>
            <a:off x="1301125" y="2968025"/>
            <a:ext cx="8520600" cy="186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2100">
                <a:solidFill>
                  <a:srgbClr val="674EA7"/>
                </a:solidFill>
                <a:latin typeface="Spartan"/>
                <a:ea typeface="Spartan"/>
                <a:cs typeface="Spartan"/>
                <a:sym typeface="Spartan"/>
              </a:rPr>
              <a:t>the new song recommender by GNOD</a:t>
            </a:r>
            <a:endParaRPr sz="700">
              <a:solidFill>
                <a:srgbClr val="674EA7"/>
              </a:solidFill>
              <a:latin typeface="Spartan"/>
              <a:ea typeface="Spartan"/>
              <a:cs typeface="Spartan"/>
              <a:sym typeface="Spartan"/>
            </a:endParaRPr>
          </a:p>
        </p:txBody>
      </p:sp>
      <p:pic>
        <p:nvPicPr>
          <p:cNvPr id="59" name="Google Shape;59;p14"/>
          <p:cNvPicPr preferRelativeResize="0"/>
          <p:nvPr/>
        </p:nvPicPr>
        <p:blipFill rotWithShape="1">
          <a:blip r:embed="rId4">
            <a:alphaModFix/>
          </a:blip>
          <a:srcRect b="6539" l="0" r="62930" t="6730"/>
          <a:stretch/>
        </p:blipFill>
        <p:spPr>
          <a:xfrm>
            <a:off x="56600" y="498400"/>
            <a:ext cx="2305175" cy="446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178475" y="3973125"/>
            <a:ext cx="269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8E7CC3"/>
                </a:solidFill>
                <a:latin typeface="Nunito"/>
                <a:ea typeface="Nunito"/>
                <a:cs typeface="Nunito"/>
                <a:sym typeface="Nunito"/>
              </a:rPr>
              <a:t>AGE</a:t>
            </a:r>
            <a:r>
              <a:rPr lang="fr" sz="1200">
                <a:latin typeface="Nunito"/>
                <a:ea typeface="Nunito"/>
                <a:cs typeface="Nunito"/>
                <a:sym typeface="Nunito"/>
              </a:rPr>
              <a:t> - </a:t>
            </a:r>
            <a:r>
              <a:rPr lang="fr" sz="1200">
                <a:latin typeface="Nunito"/>
                <a:ea typeface="Nunito"/>
                <a:cs typeface="Nunito"/>
                <a:sym typeface="Nunito"/>
              </a:rPr>
              <a:t>32 years old</a:t>
            </a:r>
            <a:endParaRPr sz="1200">
              <a:latin typeface="Nunito"/>
              <a:ea typeface="Nunito"/>
              <a:cs typeface="Nunito"/>
              <a:sym typeface="Nunito"/>
            </a:endParaRPr>
          </a:p>
          <a:p>
            <a:pPr indent="0" lvl="0" marL="0" rtl="0" algn="l">
              <a:spcBef>
                <a:spcPts val="0"/>
              </a:spcBef>
              <a:spcAft>
                <a:spcPts val="0"/>
              </a:spcAft>
              <a:buNone/>
            </a:pPr>
            <a:r>
              <a:rPr b="1" lang="fr" sz="1200">
                <a:solidFill>
                  <a:srgbClr val="8E7CC3"/>
                </a:solidFill>
                <a:latin typeface="Nunito"/>
                <a:ea typeface="Nunito"/>
                <a:cs typeface="Nunito"/>
                <a:sym typeface="Nunito"/>
              </a:rPr>
              <a:t>JOB</a:t>
            </a:r>
            <a:r>
              <a:rPr lang="fr" sz="1200">
                <a:latin typeface="Nunito"/>
                <a:ea typeface="Nunito"/>
                <a:cs typeface="Nunito"/>
                <a:sym typeface="Nunito"/>
              </a:rPr>
              <a:t> - Freelance Web Designer</a:t>
            </a:r>
            <a:endParaRPr sz="1200">
              <a:latin typeface="Nunito"/>
              <a:ea typeface="Nunito"/>
              <a:cs typeface="Nunito"/>
              <a:sym typeface="Nunito"/>
            </a:endParaRPr>
          </a:p>
          <a:p>
            <a:pPr indent="0" lvl="0" marL="0" rtl="0" algn="l">
              <a:spcBef>
                <a:spcPts val="0"/>
              </a:spcBef>
              <a:spcAft>
                <a:spcPts val="0"/>
              </a:spcAft>
              <a:buNone/>
            </a:pPr>
            <a:r>
              <a:rPr b="1" lang="fr" sz="1200">
                <a:solidFill>
                  <a:srgbClr val="8E7CC3"/>
                </a:solidFill>
                <a:latin typeface="Nunito"/>
                <a:ea typeface="Nunito"/>
                <a:cs typeface="Nunito"/>
                <a:sym typeface="Nunito"/>
              </a:rPr>
              <a:t>FAMILY</a:t>
            </a:r>
            <a:r>
              <a:rPr lang="fr" sz="1200">
                <a:latin typeface="Nunito"/>
                <a:ea typeface="Nunito"/>
                <a:cs typeface="Nunito"/>
                <a:sym typeface="Nunito"/>
              </a:rPr>
              <a:t> - Single</a:t>
            </a:r>
            <a:endParaRPr sz="1200">
              <a:latin typeface="Nunito"/>
              <a:ea typeface="Nunito"/>
              <a:cs typeface="Nunito"/>
              <a:sym typeface="Nunito"/>
            </a:endParaRPr>
          </a:p>
          <a:p>
            <a:pPr indent="0" lvl="0" marL="0" rtl="0" algn="l">
              <a:spcBef>
                <a:spcPts val="0"/>
              </a:spcBef>
              <a:spcAft>
                <a:spcPts val="0"/>
              </a:spcAft>
              <a:buNone/>
            </a:pPr>
            <a:r>
              <a:rPr b="1" lang="fr" sz="1200">
                <a:solidFill>
                  <a:srgbClr val="8E7CC3"/>
                </a:solidFill>
                <a:latin typeface="Nunito"/>
                <a:ea typeface="Nunito"/>
                <a:cs typeface="Nunito"/>
                <a:sym typeface="Nunito"/>
              </a:rPr>
              <a:t>LOCATION</a:t>
            </a:r>
            <a:r>
              <a:rPr lang="fr" sz="1200">
                <a:latin typeface="Nunito"/>
                <a:ea typeface="Nunito"/>
                <a:cs typeface="Nunito"/>
                <a:sym typeface="Nunito"/>
              </a:rPr>
              <a:t> - London</a:t>
            </a:r>
            <a:endParaRPr sz="1200">
              <a:latin typeface="Nunito"/>
              <a:ea typeface="Nunito"/>
              <a:cs typeface="Nunito"/>
              <a:sym typeface="Nunito"/>
            </a:endParaRPr>
          </a:p>
          <a:p>
            <a:pPr indent="0" lvl="0" marL="0" rtl="0" algn="l">
              <a:spcBef>
                <a:spcPts val="0"/>
              </a:spcBef>
              <a:spcAft>
                <a:spcPts val="0"/>
              </a:spcAft>
              <a:buNone/>
            </a:pPr>
            <a:r>
              <a:rPr b="1" lang="fr" sz="1200">
                <a:solidFill>
                  <a:srgbClr val="8E7CC3"/>
                </a:solidFill>
                <a:latin typeface="Nunito"/>
                <a:ea typeface="Nunito"/>
                <a:cs typeface="Nunito"/>
                <a:sym typeface="Nunito"/>
              </a:rPr>
              <a:t>ARCHETYPE</a:t>
            </a:r>
            <a:r>
              <a:rPr lang="fr" sz="1200">
                <a:latin typeface="Nunito"/>
                <a:ea typeface="Nunito"/>
                <a:cs typeface="Nunito"/>
                <a:sym typeface="Nunito"/>
              </a:rPr>
              <a:t> - Motley Music Lover</a:t>
            </a:r>
            <a:endParaRPr sz="1200">
              <a:latin typeface="Nunito"/>
              <a:ea typeface="Nunito"/>
              <a:cs typeface="Nunito"/>
              <a:sym typeface="Nunito"/>
            </a:endParaRPr>
          </a:p>
        </p:txBody>
      </p:sp>
      <p:pic>
        <p:nvPicPr>
          <p:cNvPr id="65" name="Google Shape;65;p15"/>
          <p:cNvPicPr preferRelativeResize="0"/>
          <p:nvPr/>
        </p:nvPicPr>
        <p:blipFill rotWithShape="1">
          <a:blip r:embed="rId3">
            <a:alphaModFix/>
          </a:blip>
          <a:srcRect b="0" l="-559" r="579" t="0"/>
          <a:stretch/>
        </p:blipFill>
        <p:spPr>
          <a:xfrm>
            <a:off x="178450" y="931625"/>
            <a:ext cx="2697600" cy="1962800"/>
          </a:xfrm>
          <a:prstGeom prst="rect">
            <a:avLst/>
          </a:prstGeom>
          <a:noFill/>
          <a:ln>
            <a:noFill/>
          </a:ln>
        </p:spPr>
      </p:pic>
      <p:sp>
        <p:nvSpPr>
          <p:cNvPr id="66" name="Google Shape;66;p15"/>
          <p:cNvSpPr txBox="1"/>
          <p:nvPr/>
        </p:nvSpPr>
        <p:spPr>
          <a:xfrm>
            <a:off x="178450" y="58350"/>
            <a:ext cx="5164500" cy="8004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000">
                <a:solidFill>
                  <a:srgbClr val="434343"/>
                </a:solidFill>
                <a:latin typeface="Spartan"/>
                <a:ea typeface="Spartan"/>
                <a:cs typeface="Spartan"/>
                <a:sym typeface="Spartan"/>
              </a:rPr>
              <a:t>HARRY</a:t>
            </a:r>
            <a:endParaRPr sz="4000">
              <a:solidFill>
                <a:srgbClr val="434343"/>
              </a:solidFill>
              <a:latin typeface="Spartan"/>
              <a:ea typeface="Spartan"/>
              <a:cs typeface="Spartan"/>
              <a:sym typeface="Spartan"/>
            </a:endParaRPr>
          </a:p>
        </p:txBody>
      </p:sp>
      <p:sp>
        <p:nvSpPr>
          <p:cNvPr id="67" name="Google Shape;67;p15"/>
          <p:cNvSpPr txBox="1"/>
          <p:nvPr/>
        </p:nvSpPr>
        <p:spPr>
          <a:xfrm>
            <a:off x="178450" y="2981907"/>
            <a:ext cx="2697600" cy="9234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latin typeface="Nunito"/>
                <a:ea typeface="Nunito"/>
                <a:cs typeface="Nunito"/>
                <a:sym typeface="Nunito"/>
              </a:rPr>
              <a:t>I want to find an interactive and collaborative tool that will allow me to discover new music and share it with a community of music lovers.</a:t>
            </a:r>
            <a:endParaRPr sz="1200">
              <a:latin typeface="Nunito"/>
              <a:ea typeface="Nunito"/>
              <a:cs typeface="Nunito"/>
              <a:sym typeface="Nunito"/>
            </a:endParaRPr>
          </a:p>
        </p:txBody>
      </p:sp>
      <p:sp>
        <p:nvSpPr>
          <p:cNvPr id="68" name="Google Shape;68;p15"/>
          <p:cNvSpPr txBox="1"/>
          <p:nvPr/>
        </p:nvSpPr>
        <p:spPr>
          <a:xfrm>
            <a:off x="2981025" y="944735"/>
            <a:ext cx="2697600" cy="1908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8E7CC3"/>
                </a:solidFill>
                <a:latin typeface="Nunito"/>
                <a:ea typeface="Nunito"/>
                <a:cs typeface="Nunito"/>
                <a:sym typeface="Nunito"/>
              </a:rPr>
              <a:t>BIO</a:t>
            </a:r>
            <a:endParaRPr b="1" sz="1600">
              <a:solidFill>
                <a:srgbClr val="8E7CC3"/>
              </a:solidFill>
              <a:latin typeface="Nunito"/>
              <a:ea typeface="Nunito"/>
              <a:cs typeface="Nunito"/>
              <a:sym typeface="Nunito"/>
            </a:endParaRPr>
          </a:p>
          <a:p>
            <a:pPr indent="0" lvl="0" marL="0" rtl="0" algn="l">
              <a:spcBef>
                <a:spcPts val="0"/>
              </a:spcBef>
              <a:spcAft>
                <a:spcPts val="0"/>
              </a:spcAft>
              <a:buNone/>
            </a:pPr>
            <a:r>
              <a:t/>
            </a:r>
            <a:endParaRPr b="1" sz="600">
              <a:solidFill>
                <a:srgbClr val="81D0EA"/>
              </a:solidFill>
              <a:latin typeface="Nunito"/>
              <a:ea typeface="Nunito"/>
              <a:cs typeface="Nunito"/>
              <a:sym typeface="Nunito"/>
            </a:endParaRPr>
          </a:p>
          <a:p>
            <a:pPr indent="0" lvl="0" marL="0" rtl="0" algn="l">
              <a:spcBef>
                <a:spcPts val="0"/>
              </a:spcBef>
              <a:spcAft>
                <a:spcPts val="0"/>
              </a:spcAft>
              <a:buNone/>
            </a:pPr>
            <a:r>
              <a:rPr lang="fr" sz="1000">
                <a:latin typeface="Nunito"/>
                <a:ea typeface="Nunito"/>
                <a:cs typeface="Nunito"/>
                <a:sym typeface="Nunito"/>
              </a:rPr>
              <a:t>Harry is a nomad worker, freelancing as web designer. He travels a lot, always with headphones on his ears. Wherever he goes, he loves to party and discover local music. As an heteroclite music lover, he feels frustrated with the apps and tools he uses to listen and discover music : it never reflects the diversity he loves.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
        <p:nvSpPr>
          <p:cNvPr id="69" name="Google Shape;69;p15"/>
          <p:cNvSpPr txBox="1"/>
          <p:nvPr/>
        </p:nvSpPr>
        <p:spPr>
          <a:xfrm>
            <a:off x="2981025" y="2894429"/>
            <a:ext cx="2697600" cy="2062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8E7CC3"/>
                </a:solidFill>
                <a:latin typeface="Nunito"/>
                <a:ea typeface="Nunito"/>
                <a:cs typeface="Nunito"/>
                <a:sym typeface="Nunito"/>
              </a:rPr>
              <a:t>PERSONALITY</a:t>
            </a:r>
            <a:endParaRPr b="1" sz="1600">
              <a:solidFill>
                <a:srgbClr val="8E7CC3"/>
              </a:solidFill>
              <a:latin typeface="Nunito"/>
              <a:ea typeface="Nunito"/>
              <a:cs typeface="Nunito"/>
              <a:sym typeface="Nunito"/>
            </a:endParaRPr>
          </a:p>
          <a:p>
            <a:pPr indent="0" lvl="0" marL="0" rtl="0" algn="l">
              <a:spcBef>
                <a:spcPts val="0"/>
              </a:spcBef>
              <a:spcAft>
                <a:spcPts val="0"/>
              </a:spcAft>
              <a:buNone/>
            </a:pPr>
            <a:r>
              <a:t/>
            </a:r>
            <a:endParaRPr b="1" sz="600">
              <a:solidFill>
                <a:srgbClr val="81D0EA"/>
              </a:solidFill>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
        <p:nvSpPr>
          <p:cNvPr id="70" name="Google Shape;70;p15"/>
          <p:cNvSpPr/>
          <p:nvPr/>
        </p:nvSpPr>
        <p:spPr>
          <a:xfrm>
            <a:off x="3075375" y="3571675"/>
            <a:ext cx="2508900" cy="1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023100" y="3318344"/>
            <a:ext cx="116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Nunito"/>
                <a:ea typeface="Nunito"/>
                <a:cs typeface="Nunito"/>
                <a:sym typeface="Nunito"/>
              </a:rPr>
              <a:t>Introvert</a:t>
            </a:r>
            <a:endParaRPr sz="900">
              <a:latin typeface="Nunito"/>
              <a:ea typeface="Nunito"/>
              <a:cs typeface="Nunito"/>
              <a:sym typeface="Nunito"/>
            </a:endParaRPr>
          </a:p>
        </p:txBody>
      </p:sp>
      <p:sp>
        <p:nvSpPr>
          <p:cNvPr id="72" name="Google Shape;72;p15"/>
          <p:cNvSpPr txBox="1"/>
          <p:nvPr/>
        </p:nvSpPr>
        <p:spPr>
          <a:xfrm>
            <a:off x="4471700" y="3318344"/>
            <a:ext cx="1165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Nunito"/>
                <a:ea typeface="Nunito"/>
                <a:cs typeface="Nunito"/>
                <a:sym typeface="Nunito"/>
              </a:rPr>
              <a:t>Extravert</a:t>
            </a:r>
            <a:endParaRPr sz="900">
              <a:latin typeface="Nunito"/>
              <a:ea typeface="Nunito"/>
              <a:cs typeface="Nunito"/>
              <a:sym typeface="Nunito"/>
            </a:endParaRPr>
          </a:p>
        </p:txBody>
      </p:sp>
      <p:sp>
        <p:nvSpPr>
          <p:cNvPr id="73" name="Google Shape;73;p15"/>
          <p:cNvSpPr/>
          <p:nvPr/>
        </p:nvSpPr>
        <p:spPr>
          <a:xfrm>
            <a:off x="4650150" y="3579450"/>
            <a:ext cx="147000" cy="157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075200" y="3993000"/>
            <a:ext cx="2508900" cy="1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3022925" y="3739669"/>
            <a:ext cx="116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Nunito"/>
                <a:ea typeface="Nunito"/>
                <a:cs typeface="Nunito"/>
                <a:sym typeface="Nunito"/>
              </a:rPr>
              <a:t>Analytical</a:t>
            </a:r>
            <a:endParaRPr sz="900">
              <a:latin typeface="Nunito"/>
              <a:ea typeface="Nunito"/>
              <a:cs typeface="Nunito"/>
              <a:sym typeface="Nunito"/>
            </a:endParaRPr>
          </a:p>
        </p:txBody>
      </p:sp>
      <p:sp>
        <p:nvSpPr>
          <p:cNvPr id="76" name="Google Shape;76;p15"/>
          <p:cNvSpPr txBox="1"/>
          <p:nvPr/>
        </p:nvSpPr>
        <p:spPr>
          <a:xfrm>
            <a:off x="4471525" y="3739669"/>
            <a:ext cx="1165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Nunito"/>
                <a:ea typeface="Nunito"/>
                <a:cs typeface="Nunito"/>
                <a:sym typeface="Nunito"/>
              </a:rPr>
              <a:t>Creative</a:t>
            </a:r>
            <a:endParaRPr sz="900">
              <a:latin typeface="Nunito"/>
              <a:ea typeface="Nunito"/>
              <a:cs typeface="Nunito"/>
              <a:sym typeface="Nunito"/>
            </a:endParaRPr>
          </a:p>
        </p:txBody>
      </p:sp>
      <p:sp>
        <p:nvSpPr>
          <p:cNvPr id="77" name="Google Shape;77;p15"/>
          <p:cNvSpPr/>
          <p:nvPr/>
        </p:nvSpPr>
        <p:spPr>
          <a:xfrm>
            <a:off x="4878575" y="4000775"/>
            <a:ext cx="147000" cy="157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075200" y="4414325"/>
            <a:ext cx="2508900" cy="1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022925" y="4160994"/>
            <a:ext cx="116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Nunito"/>
                <a:ea typeface="Nunito"/>
                <a:cs typeface="Nunito"/>
                <a:sym typeface="Nunito"/>
              </a:rPr>
              <a:t>Observative</a:t>
            </a:r>
            <a:endParaRPr sz="900">
              <a:latin typeface="Nunito"/>
              <a:ea typeface="Nunito"/>
              <a:cs typeface="Nunito"/>
              <a:sym typeface="Nunito"/>
            </a:endParaRPr>
          </a:p>
        </p:txBody>
      </p:sp>
      <p:sp>
        <p:nvSpPr>
          <p:cNvPr id="80" name="Google Shape;80;p15"/>
          <p:cNvSpPr txBox="1"/>
          <p:nvPr/>
        </p:nvSpPr>
        <p:spPr>
          <a:xfrm>
            <a:off x="4471525" y="4160994"/>
            <a:ext cx="1165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Nunito"/>
                <a:ea typeface="Nunito"/>
                <a:cs typeface="Nunito"/>
                <a:sym typeface="Nunito"/>
              </a:rPr>
              <a:t>Intuitive</a:t>
            </a:r>
            <a:endParaRPr sz="900">
              <a:latin typeface="Nunito"/>
              <a:ea typeface="Nunito"/>
              <a:cs typeface="Nunito"/>
              <a:sym typeface="Nunito"/>
            </a:endParaRPr>
          </a:p>
        </p:txBody>
      </p:sp>
      <p:sp>
        <p:nvSpPr>
          <p:cNvPr id="81" name="Google Shape;81;p15"/>
          <p:cNvSpPr/>
          <p:nvPr/>
        </p:nvSpPr>
        <p:spPr>
          <a:xfrm>
            <a:off x="4421375" y="4422100"/>
            <a:ext cx="147000" cy="157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075200" y="4835650"/>
            <a:ext cx="2508900" cy="1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3022925" y="4582319"/>
            <a:ext cx="116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Nunito"/>
                <a:ea typeface="Nunito"/>
                <a:cs typeface="Nunito"/>
                <a:sym typeface="Nunito"/>
              </a:rPr>
              <a:t>Passive</a:t>
            </a:r>
            <a:endParaRPr sz="900">
              <a:latin typeface="Nunito"/>
              <a:ea typeface="Nunito"/>
              <a:cs typeface="Nunito"/>
              <a:sym typeface="Nunito"/>
            </a:endParaRPr>
          </a:p>
        </p:txBody>
      </p:sp>
      <p:sp>
        <p:nvSpPr>
          <p:cNvPr id="84" name="Google Shape;84;p15"/>
          <p:cNvSpPr txBox="1"/>
          <p:nvPr/>
        </p:nvSpPr>
        <p:spPr>
          <a:xfrm>
            <a:off x="4471525" y="4582319"/>
            <a:ext cx="11652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latin typeface="Nunito"/>
                <a:ea typeface="Nunito"/>
                <a:cs typeface="Nunito"/>
                <a:sym typeface="Nunito"/>
              </a:rPr>
              <a:t>Active</a:t>
            </a:r>
            <a:endParaRPr sz="900">
              <a:latin typeface="Nunito"/>
              <a:ea typeface="Nunito"/>
              <a:cs typeface="Nunito"/>
              <a:sym typeface="Nunito"/>
            </a:endParaRPr>
          </a:p>
        </p:txBody>
      </p:sp>
      <p:sp>
        <p:nvSpPr>
          <p:cNvPr id="85" name="Google Shape;85;p15"/>
          <p:cNvSpPr/>
          <p:nvPr/>
        </p:nvSpPr>
        <p:spPr>
          <a:xfrm>
            <a:off x="5030975" y="4843425"/>
            <a:ext cx="147000" cy="1575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5988600" y="797804"/>
            <a:ext cx="2697600" cy="14469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8E7CC3"/>
                </a:solidFill>
                <a:latin typeface="Nunito"/>
                <a:ea typeface="Nunito"/>
                <a:cs typeface="Nunito"/>
                <a:sym typeface="Nunito"/>
              </a:rPr>
              <a:t>GOALS</a:t>
            </a:r>
            <a:endParaRPr b="1" sz="1600">
              <a:solidFill>
                <a:srgbClr val="8E7CC3"/>
              </a:solidFill>
              <a:latin typeface="Nunito"/>
              <a:ea typeface="Nunito"/>
              <a:cs typeface="Nunito"/>
              <a:sym typeface="Nunito"/>
            </a:endParaRPr>
          </a:p>
          <a:p>
            <a:pPr indent="0" lvl="0" marL="0" rtl="0" algn="l">
              <a:spcBef>
                <a:spcPts val="0"/>
              </a:spcBef>
              <a:spcAft>
                <a:spcPts val="0"/>
              </a:spcAft>
              <a:buNone/>
            </a:pPr>
            <a:r>
              <a:t/>
            </a:r>
            <a:endParaRPr b="1" sz="600">
              <a:solidFill>
                <a:srgbClr val="81D0EA"/>
              </a:solidFill>
              <a:latin typeface="Nunito"/>
              <a:ea typeface="Nunito"/>
              <a:cs typeface="Nunito"/>
              <a:sym typeface="Nunito"/>
            </a:endParaRPr>
          </a:p>
          <a:p>
            <a:pPr indent="0" lvl="0" marL="0" rtl="0" algn="l">
              <a:spcBef>
                <a:spcPts val="0"/>
              </a:spcBef>
              <a:spcAft>
                <a:spcPts val="0"/>
              </a:spcAft>
              <a:buNone/>
            </a:pPr>
            <a:r>
              <a:rPr lang="fr" sz="1000">
                <a:latin typeface="Nunito"/>
                <a:ea typeface="Nunito"/>
                <a:cs typeface="Nunito"/>
                <a:sym typeface="Nunito"/>
              </a:rPr>
              <a:t>→ discovering new music of any types, reflecting the diversity he likes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lang="fr" sz="1000">
                <a:latin typeface="Nunito"/>
                <a:ea typeface="Nunito"/>
                <a:cs typeface="Nunito"/>
                <a:sym typeface="Nunito"/>
              </a:rPr>
              <a:t>→ sharing my passion for music with other music lovers all over the world (and why not meeting them when he is travelling ?)</a:t>
            </a:r>
            <a:endParaRPr sz="1000">
              <a:latin typeface="Nunito"/>
              <a:ea typeface="Nunito"/>
              <a:cs typeface="Nunito"/>
              <a:sym typeface="Nunito"/>
            </a:endParaRPr>
          </a:p>
        </p:txBody>
      </p:sp>
      <p:sp>
        <p:nvSpPr>
          <p:cNvPr id="87" name="Google Shape;87;p15"/>
          <p:cNvSpPr txBox="1"/>
          <p:nvPr/>
        </p:nvSpPr>
        <p:spPr>
          <a:xfrm>
            <a:off x="5988600" y="2315263"/>
            <a:ext cx="2697600" cy="1600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8E7CC3"/>
                </a:solidFill>
                <a:latin typeface="Nunito"/>
                <a:ea typeface="Nunito"/>
                <a:cs typeface="Nunito"/>
                <a:sym typeface="Nunito"/>
              </a:rPr>
              <a:t>FRUSTRATIONS</a:t>
            </a:r>
            <a:endParaRPr b="1" sz="1600">
              <a:solidFill>
                <a:srgbClr val="8E7CC3"/>
              </a:solidFill>
              <a:latin typeface="Nunito"/>
              <a:ea typeface="Nunito"/>
              <a:cs typeface="Nunito"/>
              <a:sym typeface="Nunito"/>
            </a:endParaRPr>
          </a:p>
          <a:p>
            <a:pPr indent="0" lvl="0" marL="0" rtl="0" algn="l">
              <a:spcBef>
                <a:spcPts val="0"/>
              </a:spcBef>
              <a:spcAft>
                <a:spcPts val="0"/>
              </a:spcAft>
              <a:buNone/>
            </a:pPr>
            <a:r>
              <a:t/>
            </a:r>
            <a:endParaRPr b="1" sz="600">
              <a:solidFill>
                <a:srgbClr val="81D0EA"/>
              </a:solidFill>
              <a:latin typeface="Nunito"/>
              <a:ea typeface="Nunito"/>
              <a:cs typeface="Nunito"/>
              <a:sym typeface="Nunito"/>
            </a:endParaRPr>
          </a:p>
          <a:p>
            <a:pPr indent="0" lvl="0" marL="0" rtl="0" algn="l">
              <a:spcBef>
                <a:spcPts val="0"/>
              </a:spcBef>
              <a:spcAft>
                <a:spcPts val="0"/>
              </a:spcAft>
              <a:buNone/>
            </a:pPr>
            <a:r>
              <a:rPr lang="fr" sz="1000">
                <a:latin typeface="Nunito"/>
                <a:ea typeface="Nunito"/>
                <a:cs typeface="Nunito"/>
                <a:sym typeface="Nunito"/>
              </a:rPr>
              <a:t>→ spotify and youtube algorithms don’t do the job, he feels they propose him random music (his tastes being so diverse…)</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lang="fr" sz="1000">
                <a:latin typeface="Nunito"/>
                <a:ea typeface="Nunito"/>
                <a:cs typeface="Nunito"/>
                <a:sym typeface="Nunito"/>
              </a:rPr>
              <a:t>→ he didn’t find yet the perfect app to discover new music, taking into account what he already liked and his current mood.</a:t>
            </a:r>
            <a:endParaRPr sz="1000">
              <a:latin typeface="Nunito"/>
              <a:ea typeface="Nunito"/>
              <a:cs typeface="Nunito"/>
              <a:sym typeface="Nunito"/>
            </a:endParaRPr>
          </a:p>
        </p:txBody>
      </p:sp>
      <p:sp>
        <p:nvSpPr>
          <p:cNvPr id="88" name="Google Shape;88;p15"/>
          <p:cNvSpPr txBox="1"/>
          <p:nvPr/>
        </p:nvSpPr>
        <p:spPr>
          <a:xfrm>
            <a:off x="5988600" y="3989344"/>
            <a:ext cx="2697600" cy="4311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solidFill>
                  <a:srgbClr val="8E7CC3"/>
                </a:solidFill>
                <a:latin typeface="Nunito"/>
                <a:ea typeface="Nunito"/>
                <a:cs typeface="Nunito"/>
                <a:sym typeface="Nunito"/>
              </a:rPr>
              <a:t>TOOLS &amp; APPS</a:t>
            </a:r>
            <a:endParaRPr sz="1000">
              <a:solidFill>
                <a:srgbClr val="8E7CC3"/>
              </a:solidFill>
              <a:latin typeface="Nunito"/>
              <a:ea typeface="Nunito"/>
              <a:cs typeface="Nunito"/>
              <a:sym typeface="Nunito"/>
            </a:endParaRPr>
          </a:p>
        </p:txBody>
      </p:sp>
      <p:pic>
        <p:nvPicPr>
          <p:cNvPr id="89" name="Google Shape;89;p15"/>
          <p:cNvPicPr preferRelativeResize="0"/>
          <p:nvPr/>
        </p:nvPicPr>
        <p:blipFill>
          <a:blip r:embed="rId4">
            <a:alphaModFix/>
          </a:blip>
          <a:stretch>
            <a:fillRect/>
          </a:stretch>
        </p:blipFill>
        <p:spPr>
          <a:xfrm>
            <a:off x="6020825" y="4463250"/>
            <a:ext cx="491474" cy="491474"/>
          </a:xfrm>
          <a:prstGeom prst="rect">
            <a:avLst/>
          </a:prstGeom>
          <a:noFill/>
          <a:ln>
            <a:noFill/>
          </a:ln>
        </p:spPr>
      </p:pic>
      <p:pic>
        <p:nvPicPr>
          <p:cNvPr id="90" name="Google Shape;90;p15"/>
          <p:cNvPicPr preferRelativeResize="0"/>
          <p:nvPr/>
        </p:nvPicPr>
        <p:blipFill>
          <a:blip r:embed="rId5">
            <a:alphaModFix/>
          </a:blip>
          <a:stretch>
            <a:fillRect/>
          </a:stretch>
        </p:blipFill>
        <p:spPr>
          <a:xfrm>
            <a:off x="6674125" y="4438788"/>
            <a:ext cx="540401" cy="540399"/>
          </a:xfrm>
          <a:prstGeom prst="rect">
            <a:avLst/>
          </a:prstGeom>
          <a:noFill/>
          <a:ln>
            <a:noFill/>
          </a:ln>
        </p:spPr>
      </p:pic>
      <p:pic>
        <p:nvPicPr>
          <p:cNvPr id="91" name="Google Shape;91;p15"/>
          <p:cNvPicPr preferRelativeResize="0"/>
          <p:nvPr/>
        </p:nvPicPr>
        <p:blipFill>
          <a:blip r:embed="rId6">
            <a:alphaModFix/>
          </a:blip>
          <a:stretch>
            <a:fillRect/>
          </a:stretch>
        </p:blipFill>
        <p:spPr>
          <a:xfrm>
            <a:off x="7286541" y="4493725"/>
            <a:ext cx="786887" cy="431100"/>
          </a:xfrm>
          <a:prstGeom prst="rect">
            <a:avLst/>
          </a:prstGeom>
          <a:noFill/>
          <a:ln>
            <a:noFill/>
          </a:ln>
        </p:spPr>
      </p:pic>
      <p:pic>
        <p:nvPicPr>
          <p:cNvPr id="92" name="Google Shape;92;p15"/>
          <p:cNvPicPr preferRelativeResize="0"/>
          <p:nvPr/>
        </p:nvPicPr>
        <p:blipFill>
          <a:blip r:embed="rId7">
            <a:alphaModFix/>
          </a:blip>
          <a:stretch>
            <a:fillRect/>
          </a:stretch>
        </p:blipFill>
        <p:spPr>
          <a:xfrm>
            <a:off x="8145450" y="4414325"/>
            <a:ext cx="540399" cy="540399"/>
          </a:xfrm>
          <a:prstGeom prst="rect">
            <a:avLst/>
          </a:prstGeom>
          <a:noFill/>
          <a:ln>
            <a:noFill/>
          </a:ln>
        </p:spPr>
      </p:pic>
      <p:pic>
        <p:nvPicPr>
          <p:cNvPr id="93" name="Google Shape;93;p15"/>
          <p:cNvPicPr preferRelativeResize="0"/>
          <p:nvPr/>
        </p:nvPicPr>
        <p:blipFill rotWithShape="1">
          <a:blip r:embed="rId8">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a:blip r:embed="rId3">
            <a:alphaModFix/>
          </a:blip>
          <a:stretch>
            <a:fillRect/>
          </a:stretch>
        </p:blipFill>
        <p:spPr>
          <a:xfrm>
            <a:off x="828225" y="1438811"/>
            <a:ext cx="2971500" cy="3659114"/>
          </a:xfrm>
          <a:prstGeom prst="rect">
            <a:avLst/>
          </a:prstGeom>
          <a:noFill/>
          <a:ln>
            <a:noFill/>
          </a:ln>
        </p:spPr>
      </p:pic>
      <p:pic>
        <p:nvPicPr>
          <p:cNvPr id="99" name="Google Shape;99;p16"/>
          <p:cNvPicPr preferRelativeResize="0"/>
          <p:nvPr/>
        </p:nvPicPr>
        <p:blipFill>
          <a:blip r:embed="rId4">
            <a:alphaModFix/>
          </a:blip>
          <a:stretch>
            <a:fillRect/>
          </a:stretch>
        </p:blipFill>
        <p:spPr>
          <a:xfrm>
            <a:off x="5072150" y="1980963"/>
            <a:ext cx="3902000" cy="2086525"/>
          </a:xfrm>
          <a:prstGeom prst="rect">
            <a:avLst/>
          </a:prstGeom>
          <a:noFill/>
          <a:ln>
            <a:noFill/>
          </a:ln>
        </p:spPr>
      </p:pic>
      <p:sp>
        <p:nvSpPr>
          <p:cNvPr id="100" name="Google Shape;100;p16"/>
          <p:cNvSpPr/>
          <p:nvPr/>
        </p:nvSpPr>
        <p:spPr>
          <a:xfrm>
            <a:off x="4156350" y="2815275"/>
            <a:ext cx="831300" cy="417900"/>
          </a:xfrm>
          <a:prstGeom prst="rightArrow">
            <a:avLst>
              <a:gd fmla="val 50000" name="adj1"/>
              <a:gd fmla="val 50000" name="adj2"/>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251925" y="126725"/>
            <a:ext cx="30231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Nunito"/>
                <a:ea typeface="Nunito"/>
                <a:cs typeface="Nunito"/>
                <a:sym typeface="Nunito"/>
              </a:rPr>
              <a:t>One day, Harry discovers Gnoosic thanks to a web media that he follows on social media…</a:t>
            </a:r>
            <a:endParaRPr sz="1600">
              <a:latin typeface="Nunito"/>
              <a:ea typeface="Nunito"/>
              <a:cs typeface="Nunito"/>
              <a:sym typeface="Nunito"/>
            </a:endParaRPr>
          </a:p>
        </p:txBody>
      </p:sp>
      <p:pic>
        <p:nvPicPr>
          <p:cNvPr id="102" name="Google Shape;102;p16"/>
          <p:cNvPicPr preferRelativeResize="0"/>
          <p:nvPr/>
        </p:nvPicPr>
        <p:blipFill>
          <a:blip r:embed="rId5">
            <a:alphaModFix/>
          </a:blip>
          <a:stretch>
            <a:fillRect/>
          </a:stretch>
        </p:blipFill>
        <p:spPr>
          <a:xfrm>
            <a:off x="126000" y="1068875"/>
            <a:ext cx="831300" cy="831300"/>
          </a:xfrm>
          <a:prstGeom prst="rect">
            <a:avLst/>
          </a:prstGeom>
          <a:noFill/>
          <a:ln>
            <a:noFill/>
          </a:ln>
        </p:spPr>
      </p:pic>
      <p:pic>
        <p:nvPicPr>
          <p:cNvPr id="103" name="Google Shape;103;p16"/>
          <p:cNvPicPr preferRelativeResize="0"/>
          <p:nvPr/>
        </p:nvPicPr>
        <p:blipFill>
          <a:blip r:embed="rId6">
            <a:alphaModFix/>
          </a:blip>
          <a:stretch>
            <a:fillRect/>
          </a:stretch>
        </p:blipFill>
        <p:spPr>
          <a:xfrm>
            <a:off x="7916100" y="958025"/>
            <a:ext cx="942150" cy="942150"/>
          </a:xfrm>
          <a:prstGeom prst="rect">
            <a:avLst/>
          </a:prstGeom>
          <a:noFill/>
          <a:ln>
            <a:noFill/>
          </a:ln>
        </p:spPr>
      </p:pic>
      <p:sp>
        <p:nvSpPr>
          <p:cNvPr id="104" name="Google Shape;104;p16"/>
          <p:cNvSpPr txBox="1"/>
          <p:nvPr/>
        </p:nvSpPr>
        <p:spPr>
          <a:xfrm>
            <a:off x="5511600" y="4148275"/>
            <a:ext cx="3023100" cy="8313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Nunito"/>
                <a:ea typeface="Nunito"/>
                <a:cs typeface="Nunito"/>
                <a:sym typeface="Nunito"/>
              </a:rPr>
              <a:t>at first sight, he felt very happy :</a:t>
            </a:r>
            <a:endParaRPr>
              <a:latin typeface="Nunito"/>
              <a:ea typeface="Nunito"/>
              <a:cs typeface="Nunito"/>
              <a:sym typeface="Nunito"/>
            </a:endParaRPr>
          </a:p>
          <a:p>
            <a:pPr indent="0" lvl="0" marL="0" rtl="0" algn="ctr">
              <a:spcBef>
                <a:spcPts val="0"/>
              </a:spcBef>
              <a:spcAft>
                <a:spcPts val="0"/>
              </a:spcAft>
              <a:buNone/>
            </a:pPr>
            <a:r>
              <a:rPr lang="fr">
                <a:latin typeface="Nunito"/>
                <a:ea typeface="Nunito"/>
                <a:cs typeface="Nunito"/>
                <a:sym typeface="Nunito"/>
              </a:rPr>
              <a:t>“finally a new app, I hope it will work well !”</a:t>
            </a:r>
            <a:endParaRPr>
              <a:latin typeface="Nunito"/>
              <a:ea typeface="Nunito"/>
              <a:cs typeface="Nunito"/>
              <a:sym typeface="Nunito"/>
            </a:endParaRPr>
          </a:p>
        </p:txBody>
      </p:sp>
      <p:pic>
        <p:nvPicPr>
          <p:cNvPr id="105" name="Google Shape;105;p16"/>
          <p:cNvPicPr preferRelativeResize="0"/>
          <p:nvPr/>
        </p:nvPicPr>
        <p:blipFill rotWithShape="1">
          <a:blip r:embed="rId7">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4156350" y="2815275"/>
            <a:ext cx="831300" cy="417900"/>
          </a:xfrm>
          <a:prstGeom prst="rightArrow">
            <a:avLst>
              <a:gd fmla="val 50000" name="adj1"/>
              <a:gd fmla="val 50000" name="adj2"/>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251925" y="126725"/>
            <a:ext cx="3023100" cy="6156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Nunito"/>
                <a:ea typeface="Nunito"/>
                <a:cs typeface="Nunito"/>
                <a:sym typeface="Nunito"/>
              </a:rPr>
              <a:t>But going through the app, Harry felt more and more disappointed…</a:t>
            </a:r>
            <a:endParaRPr sz="1600">
              <a:latin typeface="Nunito"/>
              <a:ea typeface="Nunito"/>
              <a:cs typeface="Nunito"/>
              <a:sym typeface="Nunito"/>
            </a:endParaRPr>
          </a:p>
        </p:txBody>
      </p:sp>
      <p:sp>
        <p:nvSpPr>
          <p:cNvPr id="112" name="Google Shape;112;p17"/>
          <p:cNvSpPr txBox="1"/>
          <p:nvPr/>
        </p:nvSpPr>
        <p:spPr>
          <a:xfrm>
            <a:off x="5308175" y="3888525"/>
            <a:ext cx="3600900" cy="10467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Nunito"/>
                <a:ea typeface="Nunito"/>
                <a:cs typeface="Nunito"/>
                <a:sym typeface="Nunito"/>
              </a:rPr>
              <a:t>“Really ? Is that all ? Not even some links to discover the artists on social media… must be a student project…”</a:t>
            </a:r>
            <a:endParaRPr>
              <a:latin typeface="Nunito"/>
              <a:ea typeface="Nunito"/>
              <a:cs typeface="Nunito"/>
              <a:sym typeface="Nunito"/>
            </a:endParaRPr>
          </a:p>
          <a:p>
            <a:pPr indent="0" lvl="0" marL="0" rtl="0" algn="ctr">
              <a:spcBef>
                <a:spcPts val="0"/>
              </a:spcBef>
              <a:spcAft>
                <a:spcPts val="0"/>
              </a:spcAft>
              <a:buNone/>
            </a:pPr>
            <a:r>
              <a:rPr lang="fr">
                <a:latin typeface="Nunito"/>
                <a:ea typeface="Nunito"/>
                <a:cs typeface="Nunito"/>
                <a:sym typeface="Nunito"/>
              </a:rPr>
              <a:t>He remains very hungry…</a:t>
            </a:r>
            <a:endParaRPr>
              <a:latin typeface="Nunito"/>
              <a:ea typeface="Nunito"/>
              <a:cs typeface="Nunito"/>
              <a:sym typeface="Nunito"/>
            </a:endParaRPr>
          </a:p>
        </p:txBody>
      </p:sp>
      <p:pic>
        <p:nvPicPr>
          <p:cNvPr id="113" name="Google Shape;113;p17"/>
          <p:cNvPicPr preferRelativeResize="0"/>
          <p:nvPr/>
        </p:nvPicPr>
        <p:blipFill>
          <a:blip r:embed="rId3">
            <a:alphaModFix/>
          </a:blip>
          <a:stretch>
            <a:fillRect/>
          </a:stretch>
        </p:blipFill>
        <p:spPr>
          <a:xfrm>
            <a:off x="241450" y="1817375"/>
            <a:ext cx="3600751" cy="2566101"/>
          </a:xfrm>
          <a:prstGeom prst="rect">
            <a:avLst/>
          </a:prstGeom>
          <a:noFill/>
          <a:ln>
            <a:noFill/>
          </a:ln>
        </p:spPr>
      </p:pic>
      <p:pic>
        <p:nvPicPr>
          <p:cNvPr id="114" name="Google Shape;114;p17"/>
          <p:cNvPicPr preferRelativeResize="0"/>
          <p:nvPr/>
        </p:nvPicPr>
        <p:blipFill>
          <a:blip r:embed="rId4">
            <a:alphaModFix/>
          </a:blip>
          <a:stretch>
            <a:fillRect/>
          </a:stretch>
        </p:blipFill>
        <p:spPr>
          <a:xfrm>
            <a:off x="71125" y="842575"/>
            <a:ext cx="942150" cy="942150"/>
          </a:xfrm>
          <a:prstGeom prst="rect">
            <a:avLst/>
          </a:prstGeom>
          <a:noFill/>
          <a:ln>
            <a:noFill/>
          </a:ln>
        </p:spPr>
      </p:pic>
      <p:pic>
        <p:nvPicPr>
          <p:cNvPr id="115" name="Google Shape;115;p17"/>
          <p:cNvPicPr preferRelativeResize="0"/>
          <p:nvPr/>
        </p:nvPicPr>
        <p:blipFill>
          <a:blip r:embed="rId5">
            <a:alphaModFix/>
          </a:blip>
          <a:stretch>
            <a:fillRect/>
          </a:stretch>
        </p:blipFill>
        <p:spPr>
          <a:xfrm>
            <a:off x="5149399" y="1429696"/>
            <a:ext cx="3918450" cy="2458829"/>
          </a:xfrm>
          <a:prstGeom prst="rect">
            <a:avLst/>
          </a:prstGeom>
          <a:noFill/>
          <a:ln>
            <a:noFill/>
          </a:ln>
        </p:spPr>
      </p:pic>
      <p:pic>
        <p:nvPicPr>
          <p:cNvPr id="116" name="Google Shape;116;p17"/>
          <p:cNvPicPr preferRelativeResize="0"/>
          <p:nvPr/>
        </p:nvPicPr>
        <p:blipFill>
          <a:blip r:embed="rId6">
            <a:alphaModFix/>
          </a:blip>
          <a:stretch>
            <a:fillRect/>
          </a:stretch>
        </p:blipFill>
        <p:spPr>
          <a:xfrm>
            <a:off x="8036625" y="1031050"/>
            <a:ext cx="942150" cy="942150"/>
          </a:xfrm>
          <a:prstGeom prst="rect">
            <a:avLst/>
          </a:prstGeom>
          <a:noFill/>
          <a:ln>
            <a:noFill/>
          </a:ln>
        </p:spPr>
      </p:pic>
      <p:sp>
        <p:nvSpPr>
          <p:cNvPr id="117" name="Google Shape;117;p17"/>
          <p:cNvSpPr txBox="1"/>
          <p:nvPr/>
        </p:nvSpPr>
        <p:spPr>
          <a:xfrm>
            <a:off x="350625" y="4383475"/>
            <a:ext cx="2825700" cy="369300"/>
          </a:xfrm>
          <a:prstGeom prst="rect">
            <a:avLst/>
          </a:prstGeom>
          <a:solidFill>
            <a:srgbClr val="B4A7D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200">
                <a:latin typeface="Nunito"/>
                <a:ea typeface="Nunito"/>
                <a:cs typeface="Nunito"/>
                <a:sym typeface="Nunito"/>
              </a:rPr>
              <a:t>“No way I let my email address…”</a:t>
            </a:r>
            <a:endParaRPr sz="1200">
              <a:latin typeface="Nunito"/>
              <a:ea typeface="Nunito"/>
              <a:cs typeface="Nunito"/>
              <a:sym typeface="Nunito"/>
            </a:endParaRPr>
          </a:p>
        </p:txBody>
      </p:sp>
      <p:pic>
        <p:nvPicPr>
          <p:cNvPr id="118" name="Google Shape;118;p17"/>
          <p:cNvPicPr preferRelativeResize="0"/>
          <p:nvPr/>
        </p:nvPicPr>
        <p:blipFill rotWithShape="1">
          <a:blip r:embed="rId7">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subTitle"/>
          </p:nvPr>
        </p:nvSpPr>
        <p:spPr>
          <a:xfrm>
            <a:off x="3600425" y="1639350"/>
            <a:ext cx="5357700" cy="1864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sz="4200">
                <a:solidFill>
                  <a:srgbClr val="434343"/>
                </a:solidFill>
                <a:latin typeface="Spartan"/>
                <a:ea typeface="Spartan"/>
                <a:cs typeface="Spartan"/>
                <a:sym typeface="Spartan"/>
              </a:rPr>
              <a:t>HOW TO PLEASE HARRY ?</a:t>
            </a:r>
            <a:endParaRPr sz="4200">
              <a:solidFill>
                <a:srgbClr val="434343"/>
              </a:solidFill>
              <a:latin typeface="Spartan"/>
              <a:ea typeface="Spartan"/>
              <a:cs typeface="Spartan"/>
              <a:sym typeface="Spartan"/>
            </a:endParaRPr>
          </a:p>
          <a:p>
            <a:pPr indent="0" lvl="0" marL="0" rtl="0" algn="ctr">
              <a:spcBef>
                <a:spcPts val="0"/>
              </a:spcBef>
              <a:spcAft>
                <a:spcPts val="0"/>
              </a:spcAft>
              <a:buNone/>
            </a:pPr>
            <a:r>
              <a:rPr lang="fr" sz="2000">
                <a:solidFill>
                  <a:srgbClr val="434343"/>
                </a:solidFill>
                <a:latin typeface="Spartan"/>
                <a:ea typeface="Spartan"/>
                <a:cs typeface="Spartan"/>
                <a:sym typeface="Spartan"/>
              </a:rPr>
              <a:t> </a:t>
            </a:r>
            <a:endParaRPr sz="2000">
              <a:solidFill>
                <a:srgbClr val="434343"/>
              </a:solidFill>
              <a:latin typeface="Spartan"/>
              <a:ea typeface="Spartan"/>
              <a:cs typeface="Spartan"/>
              <a:sym typeface="Spartan"/>
            </a:endParaRPr>
          </a:p>
          <a:p>
            <a:pPr indent="0" lvl="0" marL="0" rtl="0" algn="ctr">
              <a:spcBef>
                <a:spcPts val="0"/>
              </a:spcBef>
              <a:spcAft>
                <a:spcPts val="0"/>
              </a:spcAft>
              <a:buNone/>
            </a:pPr>
            <a:r>
              <a:rPr lang="fr">
                <a:solidFill>
                  <a:srgbClr val="8E7CC3"/>
                </a:solidFill>
                <a:latin typeface="Spartan"/>
                <a:ea typeface="Spartan"/>
                <a:cs typeface="Spartan"/>
                <a:sym typeface="Spartan"/>
              </a:rPr>
              <a:t>→ with GNOOTIP…</a:t>
            </a:r>
            <a:endParaRPr>
              <a:solidFill>
                <a:srgbClr val="8E7CC3"/>
              </a:solidFill>
              <a:latin typeface="Spartan"/>
              <a:ea typeface="Spartan"/>
              <a:cs typeface="Spartan"/>
              <a:sym typeface="Spartan"/>
            </a:endParaRPr>
          </a:p>
        </p:txBody>
      </p:sp>
      <p:pic>
        <p:nvPicPr>
          <p:cNvPr id="124" name="Google Shape;124;p18"/>
          <p:cNvPicPr preferRelativeResize="0"/>
          <p:nvPr/>
        </p:nvPicPr>
        <p:blipFill rotWithShape="1">
          <a:blip r:embed="rId3">
            <a:alphaModFix/>
          </a:blip>
          <a:srcRect b="0" l="30306" r="25522" t="0"/>
          <a:stretch/>
        </p:blipFill>
        <p:spPr>
          <a:xfrm>
            <a:off x="0" y="0"/>
            <a:ext cx="3409926" cy="5143501"/>
          </a:xfrm>
          <a:prstGeom prst="rect">
            <a:avLst/>
          </a:prstGeom>
          <a:noFill/>
          <a:ln>
            <a:noFill/>
          </a:ln>
        </p:spPr>
      </p:pic>
      <p:pic>
        <p:nvPicPr>
          <p:cNvPr id="125" name="Google Shape;125;p18"/>
          <p:cNvPicPr preferRelativeResize="0"/>
          <p:nvPr/>
        </p:nvPicPr>
        <p:blipFill rotWithShape="1">
          <a:blip r:embed="rId4">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209913" y="1224913"/>
            <a:ext cx="370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500">
                <a:solidFill>
                  <a:srgbClr val="8E7CC3"/>
                </a:solidFill>
                <a:highlight>
                  <a:srgbClr val="FFFFFF"/>
                </a:highlight>
              </a:rPr>
              <a:t>Recommend songs (not only bands)...</a:t>
            </a:r>
            <a:endParaRPr b="1" sz="1700">
              <a:solidFill>
                <a:srgbClr val="8E7CC3"/>
              </a:solidFill>
              <a:latin typeface="Nunito"/>
              <a:ea typeface="Nunito"/>
              <a:cs typeface="Nunito"/>
              <a:sym typeface="Nunito"/>
            </a:endParaRPr>
          </a:p>
        </p:txBody>
      </p:sp>
      <p:sp>
        <p:nvSpPr>
          <p:cNvPr id="131" name="Google Shape;131;p19"/>
          <p:cNvSpPr txBox="1"/>
          <p:nvPr/>
        </p:nvSpPr>
        <p:spPr>
          <a:xfrm>
            <a:off x="2402002" y="2166563"/>
            <a:ext cx="415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500">
                <a:solidFill>
                  <a:srgbClr val="8E7CC3"/>
                </a:solidFill>
                <a:highlight>
                  <a:srgbClr val="FFFFFF"/>
                </a:highlight>
              </a:rPr>
              <a:t>…that are actually similar to the ones they picked from an acoustic point of view…</a:t>
            </a:r>
            <a:endParaRPr b="1" sz="1700">
              <a:solidFill>
                <a:srgbClr val="8E7CC3"/>
              </a:solidFill>
              <a:latin typeface="Nunito"/>
              <a:ea typeface="Nunito"/>
              <a:cs typeface="Nunito"/>
              <a:sym typeface="Nunito"/>
            </a:endParaRPr>
          </a:p>
        </p:txBody>
      </p:sp>
      <p:sp>
        <p:nvSpPr>
          <p:cNvPr id="132" name="Google Shape;132;p19"/>
          <p:cNvSpPr txBox="1"/>
          <p:nvPr/>
        </p:nvSpPr>
        <p:spPr>
          <a:xfrm>
            <a:off x="4240775" y="3503088"/>
            <a:ext cx="4781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500">
                <a:solidFill>
                  <a:srgbClr val="8E7CC3"/>
                </a:solidFill>
                <a:highlight>
                  <a:srgbClr val="FFFFFF"/>
                </a:highlight>
              </a:rPr>
              <a:t> …or t</a:t>
            </a:r>
            <a:r>
              <a:rPr b="1" lang="fr" sz="1500">
                <a:solidFill>
                  <a:srgbClr val="8E7CC3"/>
                </a:solidFill>
                <a:highlight>
                  <a:srgbClr val="FFFFFF"/>
                </a:highlight>
              </a:rPr>
              <a:t>hat are </a:t>
            </a:r>
            <a:r>
              <a:rPr b="1" lang="fr" sz="1500">
                <a:solidFill>
                  <a:srgbClr val="8E7CC3"/>
                </a:solidFill>
                <a:highlight>
                  <a:srgbClr val="FFFFFF"/>
                </a:highlight>
              </a:rPr>
              <a:t>popular around the world right now</a:t>
            </a:r>
            <a:endParaRPr b="1" sz="1700">
              <a:solidFill>
                <a:srgbClr val="8E7CC3"/>
              </a:solidFill>
              <a:latin typeface="Nunito"/>
              <a:ea typeface="Nunito"/>
              <a:cs typeface="Nunito"/>
              <a:sym typeface="Nunito"/>
            </a:endParaRPr>
          </a:p>
        </p:txBody>
      </p:sp>
      <p:pic>
        <p:nvPicPr>
          <p:cNvPr id="133" name="Google Shape;133;p19"/>
          <p:cNvPicPr preferRelativeResize="0"/>
          <p:nvPr/>
        </p:nvPicPr>
        <p:blipFill>
          <a:blip r:embed="rId3">
            <a:alphaModFix/>
          </a:blip>
          <a:stretch>
            <a:fillRect/>
          </a:stretch>
        </p:blipFill>
        <p:spPr>
          <a:xfrm>
            <a:off x="0" y="3117863"/>
            <a:ext cx="3040356" cy="2025637"/>
          </a:xfrm>
          <a:prstGeom prst="rect">
            <a:avLst/>
          </a:prstGeom>
          <a:noFill/>
          <a:ln>
            <a:noFill/>
          </a:ln>
        </p:spPr>
      </p:pic>
      <p:pic>
        <p:nvPicPr>
          <p:cNvPr id="134" name="Google Shape;134;p19"/>
          <p:cNvPicPr preferRelativeResize="0"/>
          <p:nvPr/>
        </p:nvPicPr>
        <p:blipFill rotWithShape="1">
          <a:blip r:embed="rId4">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2120775" y="3557375"/>
            <a:ext cx="2025525" cy="1486200"/>
          </a:xfrm>
          <a:prstGeom prst="rect">
            <a:avLst/>
          </a:prstGeom>
          <a:noFill/>
          <a:ln>
            <a:noFill/>
          </a:ln>
        </p:spPr>
      </p:pic>
      <p:sp>
        <p:nvSpPr>
          <p:cNvPr id="140" name="Google Shape;140;p20"/>
          <p:cNvSpPr txBox="1"/>
          <p:nvPr>
            <p:ph idx="1" type="subTitle"/>
          </p:nvPr>
        </p:nvSpPr>
        <p:spPr>
          <a:xfrm>
            <a:off x="864600" y="675950"/>
            <a:ext cx="7414800" cy="186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200">
                <a:solidFill>
                  <a:srgbClr val="434343"/>
                </a:solidFill>
                <a:latin typeface="Spartan"/>
                <a:ea typeface="Spartan"/>
                <a:cs typeface="Spartan"/>
                <a:sym typeface="Spartan"/>
              </a:rPr>
              <a:t>What we came up with…</a:t>
            </a:r>
            <a:endParaRPr>
              <a:solidFill>
                <a:srgbClr val="8E7CC3"/>
              </a:solidFill>
              <a:latin typeface="Spartan"/>
              <a:ea typeface="Spartan"/>
              <a:cs typeface="Spartan"/>
              <a:sym typeface="Spartan"/>
            </a:endParaRPr>
          </a:p>
        </p:txBody>
      </p:sp>
      <p:sp>
        <p:nvSpPr>
          <p:cNvPr id="141" name="Google Shape;141;p20"/>
          <p:cNvSpPr/>
          <p:nvPr/>
        </p:nvSpPr>
        <p:spPr>
          <a:xfrm>
            <a:off x="477425" y="1707500"/>
            <a:ext cx="1551300" cy="1070700"/>
          </a:xfrm>
          <a:prstGeom prst="homePlate">
            <a:avLst>
              <a:gd fmla="val 50000" name="adj"/>
            </a:avLst>
          </a:prstGeom>
          <a:solidFill>
            <a:srgbClr val="B4A7D6"/>
          </a:solidFill>
          <a:ln>
            <a:noFill/>
          </a:ln>
        </p:spPr>
        <p:txBody>
          <a:bodyPr anchorCtr="0" anchor="ctr" bIns="91425" lIns="91425" spcFirstLastPara="1" rIns="91425" wrap="square" tIns="91425">
            <a:noAutofit/>
          </a:bodyPr>
          <a:lstStyle/>
          <a:p>
            <a:pPr indent="-298450" lvl="0" marL="457200" rtl="0" algn="l">
              <a:spcBef>
                <a:spcPts val="0"/>
              </a:spcBef>
              <a:spcAft>
                <a:spcPts val="0"/>
              </a:spcAft>
              <a:buSzPts val="1100"/>
              <a:buFont typeface="Nunito"/>
              <a:buAutoNum type="arabicPeriod"/>
            </a:pPr>
            <a:r>
              <a:rPr lang="fr" sz="1100">
                <a:latin typeface="Nunito"/>
                <a:ea typeface="Nunito"/>
                <a:cs typeface="Nunito"/>
                <a:sym typeface="Nunito"/>
              </a:rPr>
              <a:t>The user </a:t>
            </a:r>
            <a:r>
              <a:rPr b="1" lang="fr" sz="1100">
                <a:latin typeface="Nunito"/>
                <a:ea typeface="Nunito"/>
                <a:cs typeface="Nunito"/>
                <a:sym typeface="Nunito"/>
              </a:rPr>
              <a:t>input a song</a:t>
            </a:r>
            <a:r>
              <a:rPr lang="fr" sz="1100">
                <a:latin typeface="Nunito"/>
                <a:ea typeface="Nunito"/>
                <a:cs typeface="Nunito"/>
                <a:sym typeface="Nunito"/>
              </a:rPr>
              <a:t> that he loves</a:t>
            </a:r>
            <a:endParaRPr sz="1100">
              <a:latin typeface="Nunito"/>
              <a:ea typeface="Nunito"/>
              <a:cs typeface="Nunito"/>
              <a:sym typeface="Nunito"/>
            </a:endParaRPr>
          </a:p>
        </p:txBody>
      </p:sp>
      <p:sp>
        <p:nvSpPr>
          <p:cNvPr id="142" name="Google Shape;142;p20"/>
          <p:cNvSpPr/>
          <p:nvPr/>
        </p:nvSpPr>
        <p:spPr>
          <a:xfrm>
            <a:off x="2028725" y="1707450"/>
            <a:ext cx="2372100" cy="10707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100"/>
              <a:t>2. The app retrieves the given song from spotify database (and ask to precise if needed)</a:t>
            </a:r>
            <a:endParaRPr sz="1100"/>
          </a:p>
        </p:txBody>
      </p:sp>
      <p:sp>
        <p:nvSpPr>
          <p:cNvPr id="143" name="Google Shape;143;p20"/>
          <p:cNvSpPr/>
          <p:nvPr/>
        </p:nvSpPr>
        <p:spPr>
          <a:xfrm>
            <a:off x="4400825" y="1707450"/>
            <a:ext cx="2272500" cy="10707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100"/>
              <a:t>3. The app advises </a:t>
            </a:r>
            <a:r>
              <a:rPr b="1" lang="fr" sz="1100"/>
              <a:t>3 songs</a:t>
            </a:r>
            <a:r>
              <a:rPr lang="fr" sz="1100"/>
              <a:t> related to the user’s taste with a link to try it</a:t>
            </a:r>
            <a:endParaRPr sz="1100"/>
          </a:p>
        </p:txBody>
      </p:sp>
      <p:sp>
        <p:nvSpPr>
          <p:cNvPr id="144" name="Google Shape;144;p20"/>
          <p:cNvSpPr/>
          <p:nvPr/>
        </p:nvSpPr>
        <p:spPr>
          <a:xfrm>
            <a:off x="6673325" y="1707500"/>
            <a:ext cx="2225400" cy="1070700"/>
          </a:xfrm>
          <a:prstGeom prst="chevron">
            <a:avLst>
              <a:gd fmla="val 50000" name="adj"/>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100"/>
              <a:t>4. Ask for </a:t>
            </a:r>
            <a:r>
              <a:rPr b="1" lang="fr" sz="1100"/>
              <a:t>feedback</a:t>
            </a:r>
            <a:r>
              <a:rPr lang="fr" sz="1100"/>
              <a:t> and </a:t>
            </a:r>
            <a:r>
              <a:rPr b="1" lang="fr" sz="1100"/>
              <a:t>email</a:t>
            </a:r>
            <a:r>
              <a:rPr lang="fr" sz="1100"/>
              <a:t> address (useful to create a community)</a:t>
            </a:r>
            <a:endParaRPr sz="1100"/>
          </a:p>
        </p:txBody>
      </p:sp>
      <p:pic>
        <p:nvPicPr>
          <p:cNvPr id="145" name="Google Shape;145;p20"/>
          <p:cNvPicPr preferRelativeResize="0"/>
          <p:nvPr/>
        </p:nvPicPr>
        <p:blipFill rotWithShape="1">
          <a:blip r:embed="rId4">
            <a:alphaModFix/>
          </a:blip>
          <a:srcRect b="0" l="12375" r="39471" t="0"/>
          <a:stretch/>
        </p:blipFill>
        <p:spPr>
          <a:xfrm>
            <a:off x="0" y="2972950"/>
            <a:ext cx="2555255" cy="504825"/>
          </a:xfrm>
          <a:prstGeom prst="rect">
            <a:avLst/>
          </a:prstGeom>
          <a:noFill/>
          <a:ln>
            <a:noFill/>
          </a:ln>
        </p:spPr>
      </p:pic>
      <p:pic>
        <p:nvPicPr>
          <p:cNvPr id="146" name="Google Shape;146;p20"/>
          <p:cNvPicPr preferRelativeResize="0"/>
          <p:nvPr/>
        </p:nvPicPr>
        <p:blipFill>
          <a:blip r:embed="rId5">
            <a:alphaModFix/>
          </a:blip>
          <a:stretch>
            <a:fillRect/>
          </a:stretch>
        </p:blipFill>
        <p:spPr>
          <a:xfrm>
            <a:off x="4083237" y="2972950"/>
            <a:ext cx="2907674" cy="839050"/>
          </a:xfrm>
          <a:prstGeom prst="rect">
            <a:avLst/>
          </a:prstGeom>
          <a:noFill/>
          <a:ln>
            <a:noFill/>
          </a:ln>
        </p:spPr>
      </p:pic>
      <p:pic>
        <p:nvPicPr>
          <p:cNvPr id="147" name="Google Shape;147;p20"/>
          <p:cNvPicPr preferRelativeResize="0"/>
          <p:nvPr/>
        </p:nvPicPr>
        <p:blipFill>
          <a:blip r:embed="rId6">
            <a:alphaModFix/>
          </a:blip>
          <a:stretch>
            <a:fillRect/>
          </a:stretch>
        </p:blipFill>
        <p:spPr>
          <a:xfrm>
            <a:off x="5434850" y="4199100"/>
            <a:ext cx="3660200" cy="427950"/>
          </a:xfrm>
          <a:prstGeom prst="rect">
            <a:avLst/>
          </a:prstGeom>
          <a:noFill/>
          <a:ln>
            <a:noFill/>
          </a:ln>
        </p:spPr>
      </p:pic>
      <p:pic>
        <p:nvPicPr>
          <p:cNvPr id="148" name="Google Shape;148;p20"/>
          <p:cNvPicPr preferRelativeResize="0"/>
          <p:nvPr/>
        </p:nvPicPr>
        <p:blipFill rotWithShape="1">
          <a:blip r:embed="rId7">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nvSpPr>
        <p:spPr>
          <a:xfrm>
            <a:off x="551950" y="625225"/>
            <a:ext cx="4077300" cy="415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latin typeface="Nunito"/>
                <a:ea typeface="Nunito"/>
                <a:cs typeface="Nunito"/>
                <a:sym typeface="Nunito"/>
              </a:rPr>
              <a:t>To make GNOOTIP the perfect song recommender, we would need more budget to…</a:t>
            </a:r>
            <a:endParaRPr b="1"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Clr>
                <a:srgbClr val="674EA7"/>
              </a:buClr>
              <a:buSzPts val="1400"/>
              <a:buFont typeface="Nunito"/>
              <a:buChar char="★"/>
            </a:pPr>
            <a:r>
              <a:rPr lang="fr">
                <a:latin typeface="Nunito"/>
                <a:ea typeface="Nunito"/>
                <a:cs typeface="Nunito"/>
                <a:sym typeface="Nunito"/>
              </a:rPr>
              <a:t> add many songs and playlists (objective = 100k songs) to the model to increase its performance and recommend songs that are very close to the user’s input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Clr>
                <a:srgbClr val="674EA7"/>
              </a:buClr>
              <a:buSzPts val="1400"/>
              <a:buFont typeface="Nunito"/>
              <a:buChar char="★"/>
            </a:pPr>
            <a:r>
              <a:rPr lang="fr">
                <a:latin typeface="Nunito"/>
                <a:ea typeface="Nunito"/>
                <a:cs typeface="Nunito"/>
                <a:sym typeface="Nunito"/>
              </a:rPr>
              <a:t>create a beautiful web interface, with the videoclip and direct link to spotify url</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Clr>
                <a:srgbClr val="674EA7"/>
              </a:buClr>
              <a:buSzPts val="1400"/>
              <a:buFont typeface="Nunito"/>
              <a:buChar char="★"/>
            </a:pPr>
            <a:r>
              <a:rPr lang="fr">
                <a:latin typeface="Nunito"/>
                <a:ea typeface="Nunito"/>
                <a:cs typeface="Nunito"/>
                <a:sym typeface="Nunito"/>
              </a:rPr>
              <a:t>create an interactive community of music lovers to implement a collaborative and machine learning algorithm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Clr>
                <a:srgbClr val="674EA7"/>
              </a:buClr>
              <a:buSzPts val="1400"/>
              <a:buFont typeface="Nunito"/>
              <a:buChar char="★"/>
            </a:pPr>
            <a:r>
              <a:rPr lang="fr">
                <a:latin typeface="Nunito"/>
                <a:ea typeface="Nunito"/>
                <a:cs typeface="Nunito"/>
                <a:sym typeface="Nunito"/>
              </a:rPr>
              <a:t>communicate on this new app and share it everywhere </a:t>
            </a:r>
            <a:endParaRPr>
              <a:latin typeface="Nunito"/>
              <a:ea typeface="Nunito"/>
              <a:cs typeface="Nunito"/>
              <a:sym typeface="Nunito"/>
            </a:endParaRPr>
          </a:p>
        </p:txBody>
      </p:sp>
      <p:pic>
        <p:nvPicPr>
          <p:cNvPr id="154" name="Google Shape;154;p21"/>
          <p:cNvPicPr preferRelativeResize="0"/>
          <p:nvPr/>
        </p:nvPicPr>
        <p:blipFill rotWithShape="1">
          <a:blip r:embed="rId3">
            <a:alphaModFix/>
          </a:blip>
          <a:srcRect b="0" l="10642" r="17882" t="0"/>
          <a:stretch/>
        </p:blipFill>
        <p:spPr>
          <a:xfrm>
            <a:off x="5133475" y="1322600"/>
            <a:ext cx="3896050" cy="3065100"/>
          </a:xfrm>
          <a:prstGeom prst="rect">
            <a:avLst/>
          </a:prstGeom>
          <a:noFill/>
          <a:ln>
            <a:noFill/>
          </a:ln>
        </p:spPr>
      </p:pic>
      <p:pic>
        <p:nvPicPr>
          <p:cNvPr id="155" name="Google Shape;155;p21"/>
          <p:cNvPicPr preferRelativeResize="0"/>
          <p:nvPr/>
        </p:nvPicPr>
        <p:blipFill rotWithShape="1">
          <a:blip r:embed="rId4">
            <a:alphaModFix/>
          </a:blip>
          <a:srcRect b="0" l="27060" r="0" t="0"/>
          <a:stretch/>
        </p:blipFill>
        <p:spPr>
          <a:xfrm>
            <a:off x="5489900" y="78925"/>
            <a:ext cx="3550100" cy="50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a:blip r:embed="rId3">
            <a:alphaModFix/>
          </a:blip>
          <a:stretch>
            <a:fillRect/>
          </a:stretch>
        </p:blipFill>
        <p:spPr>
          <a:xfrm>
            <a:off x="4172725" y="78925"/>
            <a:ext cx="4867275" cy="504825"/>
          </a:xfrm>
          <a:prstGeom prst="rect">
            <a:avLst/>
          </a:prstGeom>
          <a:noFill/>
          <a:ln>
            <a:noFill/>
          </a:ln>
        </p:spPr>
      </p:pic>
      <p:sp>
        <p:nvSpPr>
          <p:cNvPr id="161" name="Google Shape;161;p22"/>
          <p:cNvSpPr txBox="1"/>
          <p:nvPr>
            <p:ph idx="1" type="subTitle"/>
          </p:nvPr>
        </p:nvSpPr>
        <p:spPr>
          <a:xfrm>
            <a:off x="790972" y="2026800"/>
            <a:ext cx="5357700" cy="108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200">
                <a:solidFill>
                  <a:srgbClr val="8E7CC3"/>
                </a:solidFill>
                <a:latin typeface="Spartan"/>
                <a:ea typeface="Spartan"/>
                <a:cs typeface="Spartan"/>
                <a:sym typeface="Spartan"/>
              </a:rPr>
              <a:t>HARRY IS HAPPY</a:t>
            </a:r>
            <a:endParaRPr>
              <a:solidFill>
                <a:srgbClr val="8E7CC3"/>
              </a:solidFill>
              <a:latin typeface="Spartan"/>
              <a:ea typeface="Spartan"/>
              <a:cs typeface="Spartan"/>
              <a:sym typeface="Spartan"/>
            </a:endParaRPr>
          </a:p>
        </p:txBody>
      </p:sp>
      <p:pic>
        <p:nvPicPr>
          <p:cNvPr id="162" name="Google Shape;162;p22"/>
          <p:cNvPicPr preferRelativeResize="0"/>
          <p:nvPr/>
        </p:nvPicPr>
        <p:blipFill>
          <a:blip r:embed="rId4">
            <a:alphaModFix/>
          </a:blip>
          <a:stretch>
            <a:fillRect/>
          </a:stretch>
        </p:blipFill>
        <p:spPr>
          <a:xfrm>
            <a:off x="309875" y="981700"/>
            <a:ext cx="928774" cy="928774"/>
          </a:xfrm>
          <a:prstGeom prst="rect">
            <a:avLst/>
          </a:prstGeom>
          <a:noFill/>
          <a:ln>
            <a:noFill/>
          </a:ln>
        </p:spPr>
      </p:pic>
      <p:pic>
        <p:nvPicPr>
          <p:cNvPr id="163" name="Google Shape;163;p22"/>
          <p:cNvPicPr preferRelativeResize="0"/>
          <p:nvPr/>
        </p:nvPicPr>
        <p:blipFill rotWithShape="1">
          <a:blip r:embed="rId5">
            <a:alphaModFix/>
          </a:blip>
          <a:srcRect b="11847" l="23774" r="15560" t="9585"/>
          <a:stretch/>
        </p:blipFill>
        <p:spPr>
          <a:xfrm>
            <a:off x="6361150" y="583750"/>
            <a:ext cx="2345008" cy="455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