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A4F9B-3439-4E9F-89AA-CDD89F123101}" v="161" dt="2022-10-15T10:45:52.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08" d="100"/>
          <a:sy n="108" d="100"/>
        </p:scale>
        <p:origin x="70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CDB56A-235B-4689-B943-ECFA3A024FBA}" type="datetime1">
              <a:rPr lang="fr-FR" smtClean="0"/>
              <a:t>15/10/2022</a:t>
            </a:fld>
            <a:endParaRPr lang="fr-FR"/>
          </a:p>
        </p:txBody>
      </p:sp>
      <p:sp>
        <p:nvSpPr>
          <p:cNvPr id="4" name="Espace réservé du pied de page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fr-FR" smtClean="0"/>
              <a:t>‹N°›</a:t>
            </a:fld>
            <a:endParaRPr lang="fr-F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B79274-A0C3-4580-8A02-A9B7D3A40F5D}" type="datetime1">
              <a:rPr lang="fr-FR" noProof="0" smtClean="0"/>
              <a:t>15/10/2022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fr-FR" noProof="0" smtClean="0"/>
              <a:t>‹N°›</a:t>
            </a:fld>
            <a:endParaRPr lang="fr-F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1</a:t>
            </a:fld>
            <a:endParaRPr lang="fr-F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fr-FR" noProof="0"/>
              <a:t>Modifiez le style du titre</a:t>
            </a:r>
          </a:p>
        </p:txBody>
      </p:sp>
      <p:sp>
        <p:nvSpPr>
          <p:cNvPr id="3" name="Sous-titre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D3E4B190-FA50-4241-B07D-C398B7B1BEED}" type="datetime1">
              <a:rPr lang="fr-FR" noProof="0" smtClean="0"/>
              <a:t>15/10/2022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Ins="45720" rtlCol="0"/>
          <a:lstStyle/>
          <a:p>
            <a:pPr rtl="0"/>
            <a:fld id="{600CBFCC-E1FF-473E-BF42-70E7405CF173}" type="slidenum">
              <a:rPr lang="fr-FR" noProof="0" smtClean="0"/>
              <a:t>‹N°›</a:t>
            </a:fld>
            <a:endParaRPr lang="fr-FR" noProof="0"/>
          </a:p>
        </p:txBody>
      </p:sp>
      <p:sp>
        <p:nvSpPr>
          <p:cNvPr id="13" name="Zone de texte 12"/>
          <p:cNvSpPr txBox="1"/>
          <p:nvPr/>
        </p:nvSpPr>
        <p:spPr>
          <a:xfrm>
            <a:off x="2191282" y="3262852"/>
            <a:ext cx="415636" cy="461665"/>
          </a:xfrm>
          <a:prstGeom prst="rect">
            <a:avLst/>
          </a:prstGeom>
          <a:noFill/>
        </p:spPr>
        <p:txBody>
          <a:bodyPr wrap="square" rtlCol="0">
            <a:spAutoFit/>
          </a:bodyPr>
          <a:lstStyle/>
          <a:p>
            <a:pPr algn="r" rtl="0"/>
            <a:r>
              <a:rPr lang="fr-FR" sz="2400" noProof="0">
                <a:solidFill>
                  <a:schemeClr val="accent6"/>
                </a:solidFill>
                <a:latin typeface="Wingdings 3" panose="05040102010807070707" pitchFamily="18" charset="2"/>
              </a:rPr>
              <a:t>z</a:t>
            </a:r>
            <a:endParaRPr lang="fr-FR"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 de texte 8"/>
          <p:cNvSpPr txBox="1"/>
          <p:nvPr/>
        </p:nvSpPr>
        <p:spPr>
          <a:xfrm>
            <a:off x="2194236" y="641225"/>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11808" y="808056"/>
            <a:ext cx="7954091" cy="1077229"/>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F3DE8B5-B2D7-4929-AD11-1A2CF4D0E4A5}" type="datetime1">
              <a:rPr lang="fr-FR" noProof="0" smtClean="0"/>
              <a:t>15/10/2022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 de texte 8"/>
          <p:cNvSpPr txBox="1"/>
          <p:nvPr/>
        </p:nvSpPr>
        <p:spPr>
          <a:xfrm rot="5400000">
            <a:off x="10337141" y="416061"/>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vertical 1"/>
          <p:cNvSpPr>
            <a:spLocks noGrp="1"/>
          </p:cNvSpPr>
          <p:nvPr>
            <p:ph type="title" orient="vert"/>
          </p:nvPr>
        </p:nvSpPr>
        <p:spPr>
          <a:xfrm>
            <a:off x="9239380" y="805818"/>
            <a:ext cx="1326519" cy="5244126"/>
          </a:xfrm>
        </p:spPr>
        <p:txBody>
          <a:bodyPr vert="eaVert" rtlCol="0"/>
          <a:lstStyle>
            <a:lvl1pPr algn="l">
              <a:defRPr/>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2608751" y="970410"/>
            <a:ext cx="6466903" cy="5079534"/>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BAC7EBA-A957-47F7-B93E-AE5584CC8DD6}" type="datetime1">
              <a:rPr lang="fr-FR" noProof="0" smtClean="0"/>
              <a:t>15/10/2022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19A58DF-9A8B-4D01-AB7B-0A34C128BB83}" type="datetime1">
              <a:rPr lang="fr-FR" noProof="0" smtClean="0"/>
              <a:t>15/10/2022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7" name="Zone de texte 6"/>
          <p:cNvSpPr txBox="1"/>
          <p:nvPr/>
        </p:nvSpPr>
        <p:spPr>
          <a:xfrm>
            <a:off x="2194943" y="641225"/>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Zone de texte 10"/>
          <p:cNvSpPr txBox="1"/>
          <p:nvPr/>
        </p:nvSpPr>
        <p:spPr>
          <a:xfrm>
            <a:off x="2191843" y="2962586"/>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fr-FR" noProof="0"/>
              <a:t>Modifiez le style du titre</a:t>
            </a:r>
          </a:p>
        </p:txBody>
      </p:sp>
      <p:sp>
        <p:nvSpPr>
          <p:cNvPr id="3" name="Espace réservé du texte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58F6246F-C7ED-40C0-BBDC-EC894940BA1F}" type="datetime1">
              <a:rPr lang="fr-FR" noProof="0" smtClean="0"/>
              <a:t>15/10/2022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2609873" y="805817"/>
            <a:ext cx="7950984" cy="1081705"/>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2605374" y="2052116"/>
            <a:ext cx="3891960" cy="399782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66636" y="2052114"/>
            <a:ext cx="3894222" cy="399782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C6073F8-00CA-4A7C-97A1-C39D1F4D43CE}" type="datetime1">
              <a:rPr lang="fr-FR" noProof="0" smtClean="0"/>
              <a:t>15/10/2022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10" name="Zone de texte 9"/>
          <p:cNvSpPr txBox="1"/>
          <p:nvPr/>
        </p:nvSpPr>
        <p:spPr>
          <a:xfrm>
            <a:off x="2196172" y="641223"/>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Zone de texte 11"/>
          <p:cNvSpPr txBox="1"/>
          <p:nvPr/>
        </p:nvSpPr>
        <p:spPr>
          <a:xfrm>
            <a:off x="2193650" y="636424"/>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09873" y="805818"/>
            <a:ext cx="7956560" cy="1078348"/>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2609285" y="2851331"/>
            <a:ext cx="3893623" cy="307143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666635" y="2851331"/>
            <a:ext cx="3899798" cy="307143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8B60A60-BB7B-49CB-8ECF-924B270E5E77}" type="datetime1">
              <a:rPr lang="fr-FR" noProof="0" smtClean="0"/>
              <a:t>15/10/2022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96E01FBC-F93F-4C03-B39F-51C89362233D}" type="datetime1">
              <a:rPr lang="fr-FR" noProof="0" smtClean="0"/>
              <a:t>15/10/2022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8" name="Zone de texte 7"/>
          <p:cNvSpPr txBox="1"/>
          <p:nvPr/>
        </p:nvSpPr>
        <p:spPr>
          <a:xfrm>
            <a:off x="2196172" y="641226"/>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p:cNvSpPr>
            <a:spLocks noGrp="1"/>
          </p:cNvSpPr>
          <p:nvPr>
            <p:ph type="dt" sz="half" idx="10"/>
          </p:nvPr>
        </p:nvSpPr>
        <p:spPr/>
        <p:txBody>
          <a:bodyPr rtlCol="0"/>
          <a:lstStyle/>
          <a:p>
            <a:pPr rtl="0"/>
            <a:fld id="{89AC3D80-C010-4968-A89B-8A3C5A5D31E4}" type="datetime1">
              <a:rPr lang="fr-FR" noProof="0" smtClean="0"/>
              <a:t>15/10/2022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Zone de texte 9"/>
          <p:cNvSpPr txBox="1"/>
          <p:nvPr/>
        </p:nvSpPr>
        <p:spPr>
          <a:xfrm>
            <a:off x="1554154" y="1127550"/>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fr-FR" noProof="0"/>
              <a:t>Modifiez le style du titre</a:t>
            </a:r>
          </a:p>
        </p:txBody>
      </p:sp>
      <p:sp>
        <p:nvSpPr>
          <p:cNvPr id="3" name="Espace réservé du contenu 2"/>
          <p:cNvSpPr>
            <a:spLocks noGrp="1"/>
          </p:cNvSpPr>
          <p:nvPr>
            <p:ph idx="1" hasCustomPrompt="1"/>
          </p:nvPr>
        </p:nvSpPr>
        <p:spPr>
          <a:xfrm>
            <a:off x="5120154" y="805818"/>
            <a:ext cx="5446278" cy="5244126"/>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D4B68B2-E6EB-488F-8904-6D96F7C4711E}" type="datetime1">
              <a:rPr lang="fr-FR" noProof="0" smtClean="0"/>
              <a:t>15/10/2022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hasCustomPrompt="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Zone de texte 9"/>
          <p:cNvSpPr txBox="1"/>
          <p:nvPr/>
        </p:nvSpPr>
        <p:spPr>
          <a:xfrm>
            <a:off x="1554686" y="1127550"/>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24AC795-F88F-4614-9BCC-4AC9672C4E2F}" type="datetime1">
              <a:rPr lang="fr-FR" noProof="0" smtClean="0"/>
              <a:t>15/10/2022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Imag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Imag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a:p>
            <a:pPr lvl="5" rtl="0"/>
            <a:r>
              <a:rPr lang="fr-FR" noProof="0"/>
              <a:t>Sixième niveau</a:t>
            </a:r>
          </a:p>
          <a:p>
            <a:pPr lvl="6" rtl="0"/>
            <a:r>
              <a:rPr lang="fr-FR" noProof="0"/>
              <a:t>Septième niveau</a:t>
            </a:r>
          </a:p>
          <a:p>
            <a:pPr lvl="7" rtl="0"/>
            <a:r>
              <a:rPr lang="fr-FR" noProof="0"/>
              <a:t>Huitième niveau</a:t>
            </a:r>
          </a:p>
          <a:p>
            <a:pPr lvl="8" rtl="0"/>
            <a:r>
              <a:rPr lang="fr-FR" noProof="0"/>
              <a:t>Neuvième niveau</a:t>
            </a:r>
          </a:p>
        </p:txBody>
      </p:sp>
      <p:sp>
        <p:nvSpPr>
          <p:cNvPr id="4" name="Espace réservé de la date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701AF81E-EC3E-4E91-B059-9C456205F669}" type="datetime1">
              <a:rPr lang="fr-FR" noProof="0" smtClean="0"/>
              <a:t>15/10/2022</a:t>
            </a:fld>
            <a:endParaRPr lang="fr-FR" noProof="0"/>
          </a:p>
        </p:txBody>
      </p:sp>
      <p:sp>
        <p:nvSpPr>
          <p:cNvPr id="5" name="Espace réservé du pied de page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fr-FR" noProof="0" smtClean="0"/>
              <a:t>‹N°›</a:t>
            </a:fld>
            <a:endParaRPr lang="fr-FR" noProof="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B28281-3783-403A-B1AB-0182A003DFE3}"/>
              </a:ext>
            </a:extLst>
          </p:cNvPr>
          <p:cNvSpPr>
            <a:spLocks noGrp="1"/>
          </p:cNvSpPr>
          <p:nvPr>
            <p:ph type="ctrTitle"/>
          </p:nvPr>
        </p:nvSpPr>
        <p:spPr/>
        <p:txBody>
          <a:bodyPr rtlCol="0"/>
          <a:lstStyle/>
          <a:p>
            <a:pPr rtl="0"/>
            <a:endParaRPr lang="fr-FR"/>
          </a:p>
        </p:txBody>
      </p:sp>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2962774" y="1296233"/>
            <a:ext cx="5357600" cy="1160213"/>
          </a:xfrm>
        </p:spPr>
        <p:txBody>
          <a:bodyPr rtlCol="0"/>
          <a:lstStyle/>
          <a:p>
            <a:pPr rtl="0"/>
            <a:endParaRPr lang="fr-F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0FD31-2ABF-B84F-97FD-1AD6C8EC25B7}"/>
              </a:ext>
            </a:extLst>
          </p:cNvPr>
          <p:cNvSpPr>
            <a:spLocks noGrp="1"/>
          </p:cNvSpPr>
          <p:nvPr>
            <p:ph type="title"/>
          </p:nvPr>
        </p:nvSpPr>
        <p:spPr>
          <a:xfrm>
            <a:off x="946295" y="383513"/>
            <a:ext cx="11245814" cy="696229"/>
          </a:xfrm>
        </p:spPr>
        <p:txBody>
          <a:bodyPr>
            <a:noAutofit/>
          </a:bodyPr>
          <a:lstStyle/>
          <a:p>
            <a:pPr algn="ctr"/>
            <a:r>
              <a:rPr lang="fr-FR" sz="8000" dirty="0">
                <a:solidFill>
                  <a:srgbClr val="FF0000"/>
                </a:solidFill>
                <a:cs typeface="Arial"/>
              </a:rPr>
              <a:t>SQL VS NOSQL</a:t>
            </a:r>
            <a:endParaRPr lang="fr-FR" sz="8000">
              <a:cs typeface="Arial"/>
            </a:endParaRPr>
          </a:p>
        </p:txBody>
      </p:sp>
      <p:sp>
        <p:nvSpPr>
          <p:cNvPr id="3" name="Espace réservé du contenu 2">
            <a:extLst>
              <a:ext uri="{FF2B5EF4-FFF2-40B4-BE49-F238E27FC236}">
                <a16:creationId xmlns:a16="http://schemas.microsoft.com/office/drawing/2014/main" id="{EF2E9675-D58D-8DCE-7A67-A06E5C650905}"/>
              </a:ext>
            </a:extLst>
          </p:cNvPr>
          <p:cNvSpPr>
            <a:spLocks noGrp="1"/>
          </p:cNvSpPr>
          <p:nvPr>
            <p:ph idx="1"/>
          </p:nvPr>
        </p:nvSpPr>
        <p:spPr>
          <a:xfrm>
            <a:off x="1010114" y="1812631"/>
            <a:ext cx="9560025" cy="4313513"/>
          </a:xfrm>
        </p:spPr>
        <p:txBody>
          <a:bodyPr>
            <a:normAutofit fontScale="85000" lnSpcReduction="10000"/>
          </a:bodyPr>
          <a:lstStyle/>
          <a:p>
            <a:pPr marL="344170" indent="-344170"/>
            <a:r>
              <a:rPr lang="fr-FR" dirty="0">
                <a:ea typeface="+mn-lt"/>
                <a:cs typeface="+mn-lt"/>
              </a:rPr>
              <a:t>Les bases de données SQL (</a:t>
            </a:r>
            <a:r>
              <a:rPr lang="fr-FR" dirty="0" err="1">
                <a:ea typeface="+mn-lt"/>
                <a:cs typeface="+mn-lt"/>
              </a:rPr>
              <a:t>Structured</a:t>
            </a:r>
            <a:r>
              <a:rPr lang="fr-FR" dirty="0">
                <a:ea typeface="+mn-lt"/>
                <a:cs typeface="+mn-lt"/>
              </a:rPr>
              <a:t> </a:t>
            </a:r>
            <a:r>
              <a:rPr lang="fr-FR" dirty="0" err="1">
                <a:ea typeface="+mn-lt"/>
                <a:cs typeface="+mn-lt"/>
              </a:rPr>
              <a:t>Query</a:t>
            </a:r>
            <a:r>
              <a:rPr lang="fr-FR" dirty="0">
                <a:ea typeface="+mn-lt"/>
                <a:cs typeface="+mn-lt"/>
              </a:rPr>
              <a:t> </a:t>
            </a:r>
            <a:r>
              <a:rPr lang="fr-FR" dirty="0" err="1">
                <a:ea typeface="+mn-lt"/>
                <a:cs typeface="+mn-lt"/>
              </a:rPr>
              <a:t>Language</a:t>
            </a:r>
            <a:r>
              <a:rPr lang="fr-FR" dirty="0">
                <a:ea typeface="+mn-lt"/>
                <a:cs typeface="+mn-lt"/>
              </a:rPr>
              <a:t>) existent depuis plus de quatre décennies. L’utilisation a explosé à la fin des années 1990 avec l’augmentation des applications Web et des solutions open source telles que MySQL, PostgreSQL et SQLite.</a:t>
            </a:r>
            <a:br>
              <a:rPr lang="fr-FR" dirty="0">
                <a:ea typeface="+mn-lt"/>
                <a:cs typeface="+mn-lt"/>
              </a:rPr>
            </a:br>
            <a:r>
              <a:rPr lang="fr-FR" dirty="0">
                <a:ea typeface="+mn-lt"/>
                <a:cs typeface="+mn-lt"/>
              </a:rPr>
              <a:t>Même si les bases de données NoSQL existent depuis les années 1960, elles n’ont que récemment pris de l’ampleur avec l’arrivée des solutions telles que MongoDB, CouchBase, Redis et Apache Cassandra. L’acronyme « noSQL » a deux interprétations qui ne sont pas aujourd’hui tranchées :</a:t>
            </a:r>
            <a:endParaRPr lang="fr-FR" dirty="0">
              <a:cs typeface="Arial" panose="020B0604020202020204"/>
            </a:endParaRPr>
          </a:p>
          <a:p>
            <a:pPr marL="344170" indent="-344170"/>
            <a:r>
              <a:rPr lang="fr-FR" dirty="0">
                <a:ea typeface="+mn-lt"/>
                <a:cs typeface="+mn-lt"/>
              </a:rPr>
              <a:t>Pour les uns il s’agit de « No SQL » c’est-à-dire l’utilisation d’un autre langage de requête et affirmant au passage la possible fin d’un cycle où le SQL était tout puissant</a:t>
            </a:r>
            <a:endParaRPr lang="fr-FR" dirty="0"/>
          </a:p>
          <a:p>
            <a:pPr marL="344170" indent="-344170"/>
            <a:r>
              <a:rPr lang="fr-FR" dirty="0">
                <a:ea typeface="+mn-lt"/>
                <a:cs typeface="+mn-lt"/>
              </a:rPr>
              <a:t>Pour les autres, il s’agit de « Not Only SQL » c’est-à-dire l’utilisation combinée de SQL avec d’autre mécanismes de recherche d’information</a:t>
            </a:r>
            <a:endParaRPr lang="fr-FR" dirty="0"/>
          </a:p>
          <a:p>
            <a:pPr marL="344170" indent="-344170"/>
            <a:endParaRPr lang="fr-FR" dirty="0">
              <a:cs typeface="Arial"/>
            </a:endParaRPr>
          </a:p>
        </p:txBody>
      </p:sp>
    </p:spTree>
    <p:extLst>
      <p:ext uri="{BB962C8B-B14F-4D97-AF65-F5344CB8AC3E}">
        <p14:creationId xmlns:p14="http://schemas.microsoft.com/office/powerpoint/2010/main" val="18235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69576-60BA-2448-639F-258247404646}"/>
              </a:ext>
            </a:extLst>
          </p:cNvPr>
          <p:cNvSpPr>
            <a:spLocks noGrp="1"/>
          </p:cNvSpPr>
          <p:nvPr>
            <p:ph type="title"/>
          </p:nvPr>
        </p:nvSpPr>
        <p:spPr>
          <a:xfrm>
            <a:off x="1906958" y="545438"/>
            <a:ext cx="7958331" cy="1077229"/>
          </a:xfrm>
        </p:spPr>
        <p:txBody>
          <a:bodyPr>
            <a:noAutofit/>
          </a:bodyPr>
          <a:lstStyle/>
          <a:p>
            <a:pPr algn="ctr"/>
            <a:r>
              <a:rPr lang="fr-FR" sz="7200" dirty="0">
                <a:solidFill>
                  <a:srgbClr val="FF0000"/>
                </a:solidFill>
                <a:cs typeface="Arial"/>
              </a:rPr>
              <a:t>MongoDB</a:t>
            </a:r>
          </a:p>
        </p:txBody>
      </p:sp>
      <p:sp>
        <p:nvSpPr>
          <p:cNvPr id="3" name="Espace réservé du contenu 2">
            <a:extLst>
              <a:ext uri="{FF2B5EF4-FFF2-40B4-BE49-F238E27FC236}">
                <a16:creationId xmlns:a16="http://schemas.microsoft.com/office/drawing/2014/main" id="{2D539F8A-9C88-E6F7-BDFC-696B8516F56D}"/>
              </a:ext>
            </a:extLst>
          </p:cNvPr>
          <p:cNvSpPr>
            <a:spLocks noGrp="1"/>
          </p:cNvSpPr>
          <p:nvPr>
            <p:ph idx="1"/>
          </p:nvPr>
        </p:nvSpPr>
        <p:spPr>
          <a:xfrm>
            <a:off x="966571" y="1083288"/>
            <a:ext cx="10419996" cy="5685113"/>
          </a:xfrm>
        </p:spPr>
        <p:txBody>
          <a:bodyPr/>
          <a:lstStyle/>
          <a:p>
            <a:pPr marL="344170" indent="-344170"/>
            <a:r>
              <a:rPr lang="fr-FR" sz="1600" dirty="0"/>
              <a:t>MongoDB est une base de données NoSQL orientée document. Elle se distingue des bases de données relationnelles par sa flexibilité et ses performances. Découvrez tout ce que vous devez savoir sur cet outil incontournable pour l'ingénierie des données.</a:t>
            </a:r>
            <a:endParaRPr lang="fr-FR" sz="1600">
              <a:cs typeface="Arial"/>
            </a:endParaRPr>
          </a:p>
          <a:p>
            <a:pPr marL="344170" indent="-344170"/>
            <a:r>
              <a:rPr lang="fr-FR" sz="1600" dirty="0">
                <a:ea typeface="+mn-lt"/>
                <a:cs typeface="+mn-lt"/>
              </a:rPr>
              <a:t>Chaque base de données MongoDB contient des collections, contenant elle-même des documents. Chaque document est différent et peut comporter un nombre de champs variable. La taille et le contenu de chaque document varient également.</a:t>
            </a:r>
            <a:endParaRPr lang="fr-FR" sz="1600" dirty="0">
              <a:cs typeface="Arial"/>
            </a:endParaRPr>
          </a:p>
          <a:p>
            <a:pPr marL="344170" indent="-344170"/>
            <a:endParaRPr lang="fr-FR" dirty="0">
              <a:cs typeface="Arial"/>
            </a:endParaRPr>
          </a:p>
        </p:txBody>
      </p:sp>
    </p:spTree>
    <p:extLst>
      <p:ext uri="{BB962C8B-B14F-4D97-AF65-F5344CB8AC3E}">
        <p14:creationId xmlns:p14="http://schemas.microsoft.com/office/powerpoint/2010/main" val="39644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8B6086-B861-3FE4-30D3-FDC9F4C576C5}"/>
              </a:ext>
            </a:extLst>
          </p:cNvPr>
          <p:cNvSpPr>
            <a:spLocks noGrp="1"/>
          </p:cNvSpPr>
          <p:nvPr>
            <p:ph idx="1"/>
          </p:nvPr>
        </p:nvSpPr>
        <p:spPr>
          <a:xfrm>
            <a:off x="1030524" y="223316"/>
            <a:ext cx="12406640" cy="6598153"/>
          </a:xfrm>
        </p:spPr>
        <p:txBody>
          <a:bodyPr>
            <a:normAutofit fontScale="70000" lnSpcReduction="20000"/>
          </a:bodyPr>
          <a:lstStyle/>
          <a:p>
            <a:pPr marL="344170" indent="-344170"/>
            <a:r>
              <a:rPr lang="fr-FR" b="1" dirty="0">
                <a:solidFill>
                  <a:srgbClr val="FF0000"/>
                </a:solidFill>
              </a:rPr>
              <a:t>Les avantages de MongoD</a:t>
            </a:r>
            <a:r>
              <a:rPr lang="fr-FR" b="1" dirty="0"/>
              <a:t>B</a:t>
            </a:r>
            <a:endParaRPr lang="fr-FR" dirty="0">
              <a:cs typeface="Arial" panose="020B0604020202020204"/>
            </a:endParaRPr>
          </a:p>
          <a:p>
            <a:pPr marL="344170" indent="-344170"/>
            <a:r>
              <a:rPr lang="fr-FR" dirty="0">
                <a:ea typeface="+mn-lt"/>
                <a:cs typeface="+mn-lt"/>
              </a:rPr>
              <a:t>Aucun système n’es parfait, voyons donc les avantages de MongoDB afin de vous aider à faire un choix :</a:t>
            </a:r>
            <a:endParaRPr lang="fr-FR" dirty="0"/>
          </a:p>
          <a:p>
            <a:pPr marL="344170" indent="-344170"/>
            <a:r>
              <a:rPr lang="fr-FR" dirty="0">
                <a:ea typeface="+mn-lt"/>
                <a:cs typeface="+mn-lt"/>
              </a:rPr>
              <a:t>Une orientation documents</a:t>
            </a:r>
            <a:endParaRPr lang="fr-FR" dirty="0"/>
          </a:p>
          <a:p>
            <a:pPr marL="344170" indent="-344170"/>
            <a:r>
              <a:rPr lang="fr-FR" dirty="0">
                <a:ea typeface="+mn-lt"/>
                <a:cs typeface="+mn-lt"/>
              </a:rPr>
              <a:t>D’excellentes performances</a:t>
            </a:r>
            <a:endParaRPr lang="fr-FR" dirty="0"/>
          </a:p>
          <a:p>
            <a:pPr marL="344170" indent="-344170"/>
            <a:r>
              <a:rPr lang="fr-FR" dirty="0">
                <a:ea typeface="+mn-lt"/>
                <a:cs typeface="+mn-lt"/>
              </a:rPr>
              <a:t>Une très bonne scalabilité</a:t>
            </a:r>
            <a:endParaRPr lang="fr-FR" dirty="0"/>
          </a:p>
          <a:p>
            <a:pPr marL="344170" indent="-344170"/>
            <a:r>
              <a:rPr lang="fr-FR" dirty="0">
                <a:ea typeface="+mn-lt"/>
                <a:cs typeface="+mn-lt"/>
              </a:rPr>
              <a:t>Un système totalement dynamique</a:t>
            </a:r>
            <a:endParaRPr lang="fr-FR" dirty="0"/>
          </a:p>
          <a:p>
            <a:pPr marL="344170" indent="-344170"/>
            <a:r>
              <a:rPr lang="fr-FR" dirty="0">
                <a:ea typeface="+mn-lt"/>
                <a:cs typeface="+mn-lt"/>
              </a:rPr>
              <a:t>Une très bonne flexibilité</a:t>
            </a:r>
            <a:endParaRPr lang="fr-FR" dirty="0"/>
          </a:p>
          <a:p>
            <a:pPr marL="344170" indent="-344170"/>
            <a:r>
              <a:rPr lang="fr-FR" dirty="0">
                <a:ea typeface="+mn-lt"/>
                <a:cs typeface="+mn-lt"/>
              </a:rPr>
              <a:t>Des données hétérogènes</a:t>
            </a:r>
            <a:endParaRPr lang="fr-FR" dirty="0"/>
          </a:p>
          <a:p>
            <a:pPr marL="344170" indent="-344170"/>
            <a:r>
              <a:rPr lang="fr-FR" dirty="0">
                <a:ea typeface="+mn-lt"/>
                <a:cs typeface="+mn-lt"/>
              </a:rPr>
              <a:t>Un système de gestion en JSON et BSON (JSON binaire)</a:t>
            </a:r>
            <a:endParaRPr lang="fr-FR" dirty="0"/>
          </a:p>
          <a:p>
            <a:pPr marL="344170" indent="-344170"/>
            <a:r>
              <a:rPr lang="fr-FR" dirty="0">
                <a:ea typeface="+mn-lt"/>
                <a:cs typeface="+mn-lt"/>
              </a:rPr>
              <a:t>Un système de recherches et de modifications aussi bon que le SQL</a:t>
            </a:r>
            <a:endParaRPr lang="fr-FR" dirty="0"/>
          </a:p>
          <a:p>
            <a:pPr marL="0" indent="0">
              <a:buNone/>
            </a:pPr>
            <a:r>
              <a:rPr lang="fr-FR" b="1" dirty="0">
                <a:solidFill>
                  <a:srgbClr val="FF0000"/>
                </a:solidFill>
              </a:rPr>
              <a:t>Les inconvénients de MongoDB</a:t>
            </a:r>
            <a:endParaRPr lang="fr-FR" dirty="0">
              <a:solidFill>
                <a:srgbClr val="FF0000"/>
              </a:solidFill>
              <a:cs typeface="Arial" panose="020B0604020202020204"/>
            </a:endParaRPr>
          </a:p>
          <a:p>
            <a:pPr marL="344170" indent="-344170"/>
            <a:r>
              <a:rPr lang="fr-FR" dirty="0">
                <a:ea typeface="+mn-lt"/>
                <a:cs typeface="+mn-lt"/>
              </a:rPr>
              <a:t>MongoDB possède quelques inconvénients. Il est important de les prendre en compte lors de votre décision :</a:t>
            </a:r>
            <a:endParaRPr lang="fr-FR" dirty="0"/>
          </a:p>
          <a:p>
            <a:pPr marL="344170" indent="-344170"/>
            <a:r>
              <a:rPr lang="fr-FR" dirty="0">
                <a:ea typeface="+mn-lt"/>
                <a:cs typeface="+mn-lt"/>
              </a:rPr>
              <a:t>Ne fonctionne pas avec un système de tables, vous devez donc apprendre comment créer des schémas de documents</a:t>
            </a:r>
            <a:endParaRPr lang="fr-FR" dirty="0"/>
          </a:p>
          <a:p>
            <a:pPr marL="344170" indent="-344170"/>
            <a:r>
              <a:rPr lang="fr-FR" dirty="0">
                <a:ea typeface="+mn-lt"/>
                <a:cs typeface="+mn-lt"/>
              </a:rPr>
              <a:t>Des transactions complexes</a:t>
            </a:r>
            <a:endParaRPr lang="fr-FR" dirty="0"/>
          </a:p>
          <a:p>
            <a:pPr marL="344170" indent="-344170"/>
            <a:r>
              <a:rPr lang="fr-FR" dirty="0">
                <a:ea typeface="+mn-lt"/>
                <a:cs typeface="+mn-lt"/>
              </a:rPr>
              <a:t>Pas de système direct pour créer des liens entre les documents</a:t>
            </a:r>
            <a:endParaRPr lang="fr-FR" dirty="0"/>
          </a:p>
          <a:p>
            <a:pPr marL="344170" indent="-344170"/>
            <a:endParaRPr lang="fr-FR" dirty="0">
              <a:cs typeface="Arial" panose="020B0604020202020204"/>
            </a:endParaRPr>
          </a:p>
        </p:txBody>
      </p:sp>
    </p:spTree>
    <p:extLst>
      <p:ext uri="{BB962C8B-B14F-4D97-AF65-F5344CB8AC3E}">
        <p14:creationId xmlns:p14="http://schemas.microsoft.com/office/powerpoint/2010/main" val="153704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43225-491F-2B38-9ACB-9717BC86E10F}"/>
              </a:ext>
            </a:extLst>
          </p:cNvPr>
          <p:cNvSpPr>
            <a:spLocks noGrp="1"/>
          </p:cNvSpPr>
          <p:nvPr>
            <p:ph type="title"/>
          </p:nvPr>
        </p:nvSpPr>
        <p:spPr>
          <a:xfrm>
            <a:off x="2192708" y="84156"/>
            <a:ext cx="7958331" cy="1077229"/>
          </a:xfrm>
        </p:spPr>
        <p:txBody>
          <a:bodyPr>
            <a:noAutofit/>
          </a:bodyPr>
          <a:lstStyle/>
          <a:p>
            <a:pPr algn="ctr"/>
            <a:r>
              <a:rPr lang="fr-FR" sz="7200" dirty="0">
                <a:solidFill>
                  <a:srgbClr val="FF0000"/>
                </a:solidFill>
                <a:cs typeface="Arial"/>
              </a:rPr>
              <a:t>SQL</a:t>
            </a:r>
          </a:p>
        </p:txBody>
      </p:sp>
      <p:sp>
        <p:nvSpPr>
          <p:cNvPr id="3" name="Espace réservé du contenu 2">
            <a:extLst>
              <a:ext uri="{FF2B5EF4-FFF2-40B4-BE49-F238E27FC236}">
                <a16:creationId xmlns:a16="http://schemas.microsoft.com/office/drawing/2014/main" id="{B5D6B1D1-95D6-C8AF-5E8C-6C0C9262F2DB}"/>
              </a:ext>
            </a:extLst>
          </p:cNvPr>
          <p:cNvSpPr>
            <a:spLocks noGrp="1"/>
          </p:cNvSpPr>
          <p:nvPr>
            <p:ph idx="1"/>
          </p:nvPr>
        </p:nvSpPr>
        <p:spPr>
          <a:xfrm>
            <a:off x="1020999" y="1156766"/>
            <a:ext cx="10330190" cy="5617078"/>
          </a:xfrm>
        </p:spPr>
        <p:txBody>
          <a:bodyPr>
            <a:normAutofit/>
          </a:bodyPr>
          <a:lstStyle/>
          <a:p>
            <a:pPr marL="344170" indent="-344170"/>
            <a:r>
              <a:rPr lang="fr-FR" dirty="0"/>
              <a:t>SQL est un langage de programmation permettant de manipuler les bases de données. Découvrez tout ce que vous devez savoir à son sujet : fonctionnement, cas d'usage, méthodes d'apprentissage...</a:t>
            </a:r>
            <a:endParaRPr lang="fr-FR" dirty="0">
              <a:cs typeface="Arial" panose="020B0604020202020204"/>
            </a:endParaRPr>
          </a:p>
          <a:p>
            <a:pPr marL="344170" indent="-344170"/>
            <a:r>
              <a:rPr lang="fr-FR" dirty="0">
                <a:ea typeface="+mn-lt"/>
                <a:cs typeface="+mn-lt"/>
              </a:rPr>
              <a:t>SQL ou  » </a:t>
            </a:r>
            <a:r>
              <a:rPr lang="fr-FR" dirty="0" err="1">
                <a:ea typeface="+mn-lt"/>
                <a:cs typeface="+mn-lt"/>
              </a:rPr>
              <a:t>Structured</a:t>
            </a:r>
            <a:r>
              <a:rPr lang="fr-FR" dirty="0">
                <a:ea typeface="+mn-lt"/>
                <a:cs typeface="+mn-lt"/>
              </a:rPr>
              <a:t> </a:t>
            </a:r>
            <a:r>
              <a:rPr lang="fr-FR" dirty="0" err="1">
                <a:ea typeface="+mn-lt"/>
                <a:cs typeface="+mn-lt"/>
              </a:rPr>
              <a:t>Query</a:t>
            </a:r>
            <a:r>
              <a:rPr lang="fr-FR" dirty="0">
                <a:ea typeface="+mn-lt"/>
                <a:cs typeface="+mn-lt"/>
              </a:rPr>
              <a:t> </a:t>
            </a:r>
            <a:r>
              <a:rPr lang="fr-FR" dirty="0" err="1">
                <a:ea typeface="+mn-lt"/>
                <a:cs typeface="+mn-lt"/>
              </a:rPr>
              <a:t>Language</a:t>
            </a:r>
            <a:r>
              <a:rPr lang="fr-FR" dirty="0">
                <a:ea typeface="+mn-lt"/>
                <a:cs typeface="+mn-lt"/>
              </a:rPr>
              <a:t>  » est un langage de programmation permettant de</a:t>
            </a:r>
            <a:r>
              <a:rPr lang="fr-FR" b="1" dirty="0">
                <a:ea typeface="+mn-lt"/>
                <a:cs typeface="+mn-lt"/>
              </a:rPr>
              <a:t> manipuler les données et les systèmes de bases de données relationnelles</a:t>
            </a:r>
            <a:r>
              <a:rPr lang="fr-FR" dirty="0">
                <a:ea typeface="+mn-lt"/>
                <a:cs typeface="+mn-lt"/>
              </a:rPr>
              <a:t>. Ce langage permet principalement de communiquer avec les bases de données afin de gérer les données qu’elles contiennent.</a:t>
            </a:r>
            <a:endParaRPr lang="fr-FR" dirty="0"/>
          </a:p>
          <a:p>
            <a:pPr marL="344170" indent="-344170"/>
            <a:r>
              <a:rPr lang="fr-FR" dirty="0">
                <a:ea typeface="+mn-lt"/>
                <a:cs typeface="+mn-lt"/>
              </a:rPr>
              <a:t>Il permet notamment de stocker, de manipuler et de retrouver ces données. Il est aussi possible </a:t>
            </a:r>
            <a:r>
              <a:rPr lang="fr-FR" b="1" dirty="0">
                <a:ea typeface="+mn-lt"/>
                <a:cs typeface="+mn-lt"/>
              </a:rPr>
              <a:t>d’effectuer des requêtes</a:t>
            </a:r>
            <a:r>
              <a:rPr lang="fr-FR" dirty="0">
                <a:ea typeface="+mn-lt"/>
                <a:cs typeface="+mn-lt"/>
              </a:rPr>
              <a:t>, de mettre à jour les données, de les réorganiser, ou encore de créer et de modifier le schéma et la structure d’un système de base de données et de contrôler l’accès à ses données.</a:t>
            </a:r>
            <a:endParaRPr lang="fr-FR" dirty="0"/>
          </a:p>
          <a:p>
            <a:pPr marL="344170" indent="-344170"/>
            <a:endParaRPr lang="fr-FR" dirty="0">
              <a:cs typeface="Arial"/>
            </a:endParaRPr>
          </a:p>
        </p:txBody>
      </p:sp>
    </p:spTree>
    <p:extLst>
      <p:ext uri="{BB962C8B-B14F-4D97-AF65-F5344CB8AC3E}">
        <p14:creationId xmlns:p14="http://schemas.microsoft.com/office/powerpoint/2010/main" val="258274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7">
            <a:extLst>
              <a:ext uri="{FF2B5EF4-FFF2-40B4-BE49-F238E27FC236}">
                <a16:creationId xmlns:a16="http://schemas.microsoft.com/office/drawing/2014/main" id="{10F1D1A0-9128-53CE-9072-C59924F168E4}"/>
              </a:ext>
            </a:extLst>
          </p:cNvPr>
          <p:cNvPicPr>
            <a:picLocks noGrp="1" noChangeAspect="1"/>
          </p:cNvPicPr>
          <p:nvPr>
            <p:ph idx="1"/>
          </p:nvPr>
        </p:nvPicPr>
        <p:blipFill>
          <a:blip r:embed="rId2"/>
          <a:stretch>
            <a:fillRect/>
          </a:stretch>
        </p:blipFill>
        <p:spPr>
          <a:xfrm>
            <a:off x="-3779" y="-8833"/>
            <a:ext cx="11401952" cy="6868408"/>
          </a:xfrm>
        </p:spPr>
      </p:pic>
    </p:spTree>
    <p:extLst>
      <p:ext uri="{BB962C8B-B14F-4D97-AF65-F5344CB8AC3E}">
        <p14:creationId xmlns:p14="http://schemas.microsoft.com/office/powerpoint/2010/main" val="143849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able&#10;&#10;Description générée automatiquement">
            <a:extLst>
              <a:ext uri="{FF2B5EF4-FFF2-40B4-BE49-F238E27FC236}">
                <a16:creationId xmlns:a16="http://schemas.microsoft.com/office/drawing/2014/main" id="{756EA5DB-74A3-FA26-D60D-81C75D348F04}"/>
              </a:ext>
            </a:extLst>
          </p:cNvPr>
          <p:cNvPicPr>
            <a:picLocks noGrp="1" noChangeAspect="1"/>
          </p:cNvPicPr>
          <p:nvPr>
            <p:ph idx="1"/>
          </p:nvPr>
        </p:nvPicPr>
        <p:blipFill>
          <a:blip r:embed="rId2"/>
          <a:stretch>
            <a:fillRect/>
          </a:stretch>
        </p:blipFill>
        <p:spPr>
          <a:xfrm>
            <a:off x="-2352" y="-4761"/>
            <a:ext cx="12204642" cy="6871151"/>
          </a:xfrm>
        </p:spPr>
      </p:pic>
    </p:spTree>
    <p:extLst>
      <p:ext uri="{BB962C8B-B14F-4D97-AF65-F5344CB8AC3E}">
        <p14:creationId xmlns:p14="http://schemas.microsoft.com/office/powerpoint/2010/main" val="2255490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Grand écran</PresentationFormat>
  <Paragraphs>1</Paragraphs>
  <Slides>7</Slides>
  <Notes>1</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Madison</vt:lpstr>
      <vt:lpstr>Présentation PowerPoint</vt:lpstr>
      <vt:lpstr>SQL VS NOSQL</vt:lpstr>
      <vt:lpstr>MongoDB</vt:lpstr>
      <vt:lpstr>Présentation PowerPoint</vt:lpstr>
      <vt:lpstr>SQL</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76</cp:revision>
  <dcterms:created xsi:type="dcterms:W3CDTF">2022-10-15T09:34:53Z</dcterms:created>
  <dcterms:modified xsi:type="dcterms:W3CDTF">2022-10-15T10:46:23Z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