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8" r:id="rId3"/>
    <p:sldId id="296" r:id="rId4"/>
    <p:sldId id="257" r:id="rId5"/>
    <p:sldId id="258" r:id="rId6"/>
    <p:sldId id="286" r:id="rId7"/>
    <p:sldId id="260" r:id="rId8"/>
    <p:sldId id="259" r:id="rId9"/>
    <p:sldId id="288" r:id="rId10"/>
    <p:sldId id="289" r:id="rId11"/>
    <p:sldId id="290" r:id="rId12"/>
    <p:sldId id="287" r:id="rId13"/>
    <p:sldId id="306" r:id="rId14"/>
    <p:sldId id="307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FE891-D722-4111-9726-3F287ADD4E59}" v="691" dt="2019-10-09T03:09:47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64" d="100"/>
          <a:sy n="64" d="100"/>
        </p:scale>
        <p:origin x="64" y="15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Hallam-Baker" userId="7a99a80095056581" providerId="LiveId" clId="{3CBFE891-D722-4111-9726-3F287ADD4E59}"/>
    <pc:docChg chg="addSld modSld sldOrd">
      <pc:chgData name="Phillip Hallam-Baker" userId="7a99a80095056581" providerId="LiveId" clId="{3CBFE891-D722-4111-9726-3F287ADD4E59}" dt="2019-10-09T03:09:47.591" v="690" actId="20577"/>
      <pc:docMkLst>
        <pc:docMk/>
      </pc:docMkLst>
      <pc:sldChg chg="ord modTransition">
        <pc:chgData name="Phillip Hallam-Baker" userId="7a99a80095056581" providerId="LiveId" clId="{3CBFE891-D722-4111-9726-3F287ADD4E59}" dt="2019-10-09T03:09:25.301" v="643"/>
        <pc:sldMkLst>
          <pc:docMk/>
          <pc:sldMk cId="1045530803" sldId="256"/>
        </pc:sldMkLst>
      </pc:sldChg>
      <pc:sldChg chg="modTransition">
        <pc:chgData name="Phillip Hallam-Baker" userId="7a99a80095056581" providerId="LiveId" clId="{3CBFE891-D722-4111-9726-3F287ADD4E59}" dt="2019-09-30T15:35:50.164" v="1"/>
        <pc:sldMkLst>
          <pc:docMk/>
          <pc:sldMk cId="2028429011" sldId="257"/>
        </pc:sldMkLst>
      </pc:sldChg>
      <pc:sldChg chg="modTransition">
        <pc:chgData name="Phillip Hallam-Baker" userId="7a99a80095056581" providerId="LiveId" clId="{3CBFE891-D722-4111-9726-3F287ADD4E59}" dt="2019-09-30T15:35:50.164" v="1"/>
        <pc:sldMkLst>
          <pc:docMk/>
          <pc:sldMk cId="1265063365" sldId="258"/>
        </pc:sldMkLst>
      </pc:sldChg>
      <pc:sldChg chg="modTransition">
        <pc:chgData name="Phillip Hallam-Baker" userId="7a99a80095056581" providerId="LiveId" clId="{3CBFE891-D722-4111-9726-3F287ADD4E59}" dt="2019-09-30T15:35:50.164" v="1"/>
        <pc:sldMkLst>
          <pc:docMk/>
          <pc:sldMk cId="2711944456" sldId="259"/>
        </pc:sldMkLst>
      </pc:sldChg>
      <pc:sldChg chg="modTransition">
        <pc:chgData name="Phillip Hallam-Baker" userId="7a99a80095056581" providerId="LiveId" clId="{3CBFE891-D722-4111-9726-3F287ADD4E59}" dt="2019-09-30T15:35:50.164" v="1"/>
        <pc:sldMkLst>
          <pc:docMk/>
          <pc:sldMk cId="1534928211" sldId="260"/>
        </pc:sldMkLst>
      </pc:sldChg>
      <pc:sldChg chg="modTransition">
        <pc:chgData name="Phillip Hallam-Baker" userId="7a99a80095056581" providerId="LiveId" clId="{3CBFE891-D722-4111-9726-3F287ADD4E59}" dt="2019-09-30T15:35:50.164" v="1"/>
        <pc:sldMkLst>
          <pc:docMk/>
          <pc:sldMk cId="4212854184" sldId="261"/>
        </pc:sldMkLst>
      </pc:sldChg>
      <pc:sldChg chg="modTransition">
        <pc:chgData name="Phillip Hallam-Baker" userId="7a99a80095056581" providerId="LiveId" clId="{3CBFE891-D722-4111-9726-3F287ADD4E59}" dt="2019-09-30T15:35:50.164" v="1"/>
        <pc:sldMkLst>
          <pc:docMk/>
          <pc:sldMk cId="2144242153" sldId="286"/>
        </pc:sldMkLst>
      </pc:sldChg>
      <pc:sldChg chg="modTransition">
        <pc:chgData name="Phillip Hallam-Baker" userId="7a99a80095056581" providerId="LiveId" clId="{3CBFE891-D722-4111-9726-3F287ADD4E59}" dt="2019-09-30T15:35:50.164" v="1"/>
        <pc:sldMkLst>
          <pc:docMk/>
          <pc:sldMk cId="3434015949" sldId="287"/>
        </pc:sldMkLst>
      </pc:sldChg>
      <pc:sldChg chg="modTransition">
        <pc:chgData name="Phillip Hallam-Baker" userId="7a99a80095056581" providerId="LiveId" clId="{3CBFE891-D722-4111-9726-3F287ADD4E59}" dt="2019-09-30T15:35:50.164" v="1"/>
        <pc:sldMkLst>
          <pc:docMk/>
          <pc:sldMk cId="2276905649" sldId="288"/>
        </pc:sldMkLst>
      </pc:sldChg>
      <pc:sldChg chg="modTransition">
        <pc:chgData name="Phillip Hallam-Baker" userId="7a99a80095056581" providerId="LiveId" clId="{3CBFE891-D722-4111-9726-3F287ADD4E59}" dt="2019-09-30T15:35:50.164" v="1"/>
        <pc:sldMkLst>
          <pc:docMk/>
          <pc:sldMk cId="2183064041" sldId="289"/>
        </pc:sldMkLst>
      </pc:sldChg>
      <pc:sldChg chg="modTransition">
        <pc:chgData name="Phillip Hallam-Baker" userId="7a99a80095056581" providerId="LiveId" clId="{3CBFE891-D722-4111-9726-3F287ADD4E59}" dt="2019-09-30T15:35:50.164" v="1"/>
        <pc:sldMkLst>
          <pc:docMk/>
          <pc:sldMk cId="1912264811" sldId="290"/>
        </pc:sldMkLst>
      </pc:sldChg>
      <pc:sldChg chg="modSp modTransition">
        <pc:chgData name="Phillip Hallam-Baker" userId="7a99a80095056581" providerId="LiveId" clId="{3CBFE891-D722-4111-9726-3F287ADD4E59}" dt="2019-10-09T03:09:47.591" v="690" actId="20577"/>
        <pc:sldMkLst>
          <pc:docMk/>
          <pc:sldMk cId="739380239" sldId="296"/>
        </pc:sldMkLst>
        <pc:spChg chg="mod">
          <ac:chgData name="Phillip Hallam-Baker" userId="7a99a80095056581" providerId="LiveId" clId="{3CBFE891-D722-4111-9726-3F287ADD4E59}" dt="2019-10-09T03:09:47.591" v="690" actId="20577"/>
          <ac:spMkLst>
            <pc:docMk/>
            <pc:sldMk cId="739380239" sldId="296"/>
            <ac:spMk id="2" creationId="{A938366C-28F7-43F3-B187-BD5A08C705F5}"/>
          </ac:spMkLst>
        </pc:spChg>
      </pc:sldChg>
      <pc:sldChg chg="modTransition">
        <pc:chgData name="Phillip Hallam-Baker" userId="7a99a80095056581" providerId="LiveId" clId="{3CBFE891-D722-4111-9726-3F287ADD4E59}" dt="2019-09-30T15:35:50.164" v="1"/>
        <pc:sldMkLst>
          <pc:docMk/>
          <pc:sldMk cId="2277448128" sldId="306"/>
        </pc:sldMkLst>
      </pc:sldChg>
      <pc:sldChg chg="modTransition">
        <pc:chgData name="Phillip Hallam-Baker" userId="7a99a80095056581" providerId="LiveId" clId="{3CBFE891-D722-4111-9726-3F287ADD4E59}" dt="2019-09-30T15:35:50.164" v="1"/>
        <pc:sldMkLst>
          <pc:docMk/>
          <pc:sldMk cId="64788147" sldId="307"/>
        </pc:sldMkLst>
      </pc:sldChg>
      <pc:sldChg chg="modSp add ord">
        <pc:chgData name="Phillip Hallam-Baker" userId="7a99a80095056581" providerId="LiveId" clId="{3CBFE891-D722-4111-9726-3F287ADD4E59}" dt="2019-10-09T03:09:04.574" v="641" actId="20577"/>
        <pc:sldMkLst>
          <pc:docMk/>
          <pc:sldMk cId="2568890689" sldId="308"/>
        </pc:sldMkLst>
        <pc:spChg chg="mod">
          <ac:chgData name="Phillip Hallam-Baker" userId="7a99a80095056581" providerId="LiveId" clId="{3CBFE891-D722-4111-9726-3F287ADD4E59}" dt="2019-10-09T02:26:52.509" v="80" actId="20577"/>
          <ac:spMkLst>
            <pc:docMk/>
            <pc:sldMk cId="2568890689" sldId="308"/>
            <ac:spMk id="2" creationId="{745C1960-7CEB-4B6D-91B1-7D0CB48E0728}"/>
          </ac:spMkLst>
        </pc:spChg>
        <pc:spChg chg="mod">
          <ac:chgData name="Phillip Hallam-Baker" userId="7a99a80095056581" providerId="LiveId" clId="{3CBFE891-D722-4111-9726-3F287ADD4E59}" dt="2019-10-09T03:09:04.574" v="641" actId="20577"/>
          <ac:spMkLst>
            <pc:docMk/>
            <pc:sldMk cId="2568890689" sldId="308"/>
            <ac:spMk id="3" creationId="{B671E932-E99A-417F-8FEC-82C508A4B6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C8BC9-BA6D-4AFF-B456-0E6D4D2D7B94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AA200-5FE3-42A3-AFDB-33F66DE4A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50D6-E8B5-4748-AD6C-2C850A58A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C17DC-2C80-4DBB-B0CB-CB6BDA95E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FBE08-4D41-4FA3-BFAB-BFFEC7C2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6FE4E-3BDF-4DAC-81BF-649016E6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677C-4AA0-40B9-979A-AE8CFAF9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9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FB0-60CF-49F8-B1AA-8D4C9B15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A7E94-1EEE-4950-8812-867148FA7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463B-F5C0-4A7F-AB09-BDB99605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FE42-57C2-49F8-AA5F-62C876BF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6023-EB3E-4DDF-BAC7-91EBC05F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E009A-5765-4FA5-B57E-BD337C81C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B06D8-72F1-4F23-9910-4FF7E6E1B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1FA9-B0FE-49B1-AFE4-813C7DCE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423C6-EA86-4D14-968A-97A3C7D4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29235-359E-48A2-8612-07B018C3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6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0645-C94C-4440-834F-88B37AA4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6226-2C06-4ABA-B70F-3DD0869E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F30C-AA7F-4B32-B3C6-5A141F76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FB36-A053-40B7-9DAE-7CDC463C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7425-C6D5-4345-8DF1-5579814C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F01F-4697-4CE6-9EA3-0B6DCE7F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2FA5E-65D5-431B-A98E-6CC582CA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3E6B-426D-4030-8508-5AF2C6B3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D14D-B0D6-471B-8084-1E86CF25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03BB-DFF4-4869-8A2F-F69EB325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7FB0-8681-4A34-AF0F-986F19B6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28AB-7749-41D4-821E-9DAC80EA3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D6BA3-A643-47FE-A8CD-BB1D45A5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F2700-3168-4C8F-94CB-F66E1051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BE731-6AD9-47A2-9B16-79980529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F4157-35F3-46DD-9995-ACFBC0FE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0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0154-D579-441F-AD4D-444EA36F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36D9-40DB-4FC7-BEE2-DC33C7AC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EB41F-80CF-46E0-802E-FC3BAD4F6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5BC9C-B25F-47CD-9BD0-8250D8978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4D442-D857-4B50-BF3A-9D4C08951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1ADE0-90A3-43E5-9EC6-98616396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F35C2-B81F-4048-A453-8E217BE0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9067B-3FE8-4EA4-9C51-55AED12D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F9C6-9434-4FF4-BFA9-8C9C1464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0EB92-6ADC-42E3-8AA9-ED6745F7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EC3A7-599C-4E62-B2A8-3D1F0C69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4FA16-1389-440E-A6B1-177703A4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8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1EA63-EF19-4479-ADCD-C9114141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E8FFC-F4EB-413C-8DAA-79148B13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CE065-B01A-4D94-96F2-EDF7BEC7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B581-9CCF-4525-8900-7D7CECB9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FD07-C3BF-44A1-83F9-6C0D7C33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B78AA-35EB-4914-9D48-690537F9B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CDA8A-B542-4418-89C6-7D1FB36F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CC37D-4FE9-420C-A941-63DC1F7D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AC1F6-6BEE-455F-8FBF-A337281A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BDA1-E6CE-48EC-BEC4-DFD517A7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FDF99-15D3-4F8D-AEFA-7E2291858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F3A2A-0E7E-4CDB-B976-BD1C9CDC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12583-1B22-412A-A76A-0DDD7DAE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3B11-0B57-4E7E-A9E1-6D67F85E045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7C888-D106-4962-A77C-353C5B78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C6B7B-0CDC-4944-8A55-E045ECB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695ED-0757-4BAB-89E4-5A1CD6CC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98514-CCEA-4615-879F-6303EC0C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D96C-C46D-4E41-9059-D56BE5E74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3B11-0B57-4E7E-A9E1-6D67F85E0451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E29A9-49C9-4B01-A176-D35249FBB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1688C-7EBD-463C-A5E9-08860A4CD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E03F1-FF1F-4E74-96B5-161A7ABE1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2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3476-2E09-45FE-8472-71F44607D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r>
              <a:rPr lang="en-US" baseline="0" dirty="0"/>
              <a:t> to the </a:t>
            </a:r>
            <a:r>
              <a:rPr lang="en-US" dirty="0"/>
              <a:t>Mesh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DC3D3-1180-4566-9BB2-8865F9D7F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3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6"/>
    </mc:Choice>
    <mc:Fallback xmlns="">
      <p:transition spd="slow" advTm="23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58FC-108C-4DAD-AECB-D31F9943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Mesh does</a:t>
            </a:r>
            <a:r>
              <a:rPr lang="en-US" baseline="0" dirty="0"/>
              <a:t> not define trust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5C4C-A75F-48E4-AC85-BF2E21CF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applications require different means of establishing trust</a:t>
            </a:r>
          </a:p>
          <a:p>
            <a:pPr lvl="1"/>
            <a:r>
              <a:rPr lang="en-US" dirty="0"/>
              <a:t>Alice needs different means of validating credentials for</a:t>
            </a:r>
          </a:p>
          <a:p>
            <a:pPr lvl="2"/>
            <a:r>
              <a:rPr lang="en-US" dirty="0"/>
              <a:t>Bob, her bank manager.</a:t>
            </a:r>
          </a:p>
          <a:p>
            <a:pPr lvl="3"/>
            <a:r>
              <a:rPr lang="en-US" dirty="0"/>
              <a:t>She probably wants to know that Bob’s key is the key credentialed by her Bank</a:t>
            </a:r>
          </a:p>
          <a:p>
            <a:pPr lvl="2"/>
            <a:r>
              <a:rPr lang="en-US" dirty="0"/>
              <a:t>Carol, her personal friend she meets every day.</a:t>
            </a:r>
          </a:p>
          <a:p>
            <a:pPr lvl="3"/>
            <a:r>
              <a:rPr lang="en-US" dirty="0"/>
              <a:t>They want to bump phones, not buy a certificate.</a:t>
            </a:r>
          </a:p>
          <a:p>
            <a:pPr lvl="2"/>
            <a:r>
              <a:rPr lang="en-US" dirty="0"/>
              <a:t>Doug, her professional colleague in a different country</a:t>
            </a:r>
          </a:p>
          <a:p>
            <a:pPr lvl="3"/>
            <a:r>
              <a:rPr lang="en-US" dirty="0"/>
              <a:t>They need to exchange keys even if they never meet in person.</a:t>
            </a:r>
          </a:p>
          <a:p>
            <a:pPr lvl="3"/>
            <a:endParaRPr lang="en-US" dirty="0"/>
          </a:p>
          <a:p>
            <a:r>
              <a:rPr lang="en-US" dirty="0"/>
              <a:t>We want to be able to use the CA infrastructure that supports the WebPKI, but not require it.</a:t>
            </a:r>
          </a:p>
        </p:txBody>
      </p:sp>
    </p:spTree>
    <p:extLst>
      <p:ext uri="{BB962C8B-B14F-4D97-AF65-F5344CB8AC3E}">
        <p14:creationId xmlns:p14="http://schemas.microsoft.com/office/powerpoint/2010/main" val="218306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082"/>
    </mc:Choice>
    <mc:Fallback xmlns="">
      <p:transition spd="slow" advTm="1590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81F7-109A-4EFB-ADD1-6AA04AFB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Mesh provides</a:t>
            </a:r>
            <a:r>
              <a:rPr lang="en-US" baseline="0" dirty="0"/>
              <a:t> unified contact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F89B-8CC8-4C49-B3E9-9CADC512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502"/>
          </a:xfrm>
        </p:spPr>
        <p:txBody>
          <a:bodyPr>
            <a:normAutofit/>
          </a:bodyPr>
          <a:lstStyle/>
          <a:p>
            <a:r>
              <a:rPr lang="en-US" dirty="0"/>
              <a:t>Imagine if you could use one address book for all your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Messaging</a:t>
            </a:r>
          </a:p>
          <a:p>
            <a:pPr lvl="1"/>
            <a:r>
              <a:rPr lang="en-US" dirty="0"/>
              <a:t>Etc. contacts.</a:t>
            </a:r>
          </a:p>
          <a:p>
            <a:pPr lvl="0"/>
            <a:r>
              <a:rPr lang="en-US" dirty="0"/>
              <a:t>And all those contacts were available to all your devices</a:t>
            </a:r>
          </a:p>
          <a:p>
            <a:pPr lvl="0"/>
            <a:r>
              <a:rPr lang="en-US" dirty="0"/>
              <a:t>And all the messaging services you use would have the information they need to act</a:t>
            </a:r>
            <a:r>
              <a:rPr lang="en-US" baseline="0" dirty="0"/>
              <a:t> as your access control proxy</a:t>
            </a:r>
          </a:p>
          <a:p>
            <a:pPr lvl="1"/>
            <a:r>
              <a:rPr lang="en-US" dirty="0"/>
              <a:t>I will accept a contact request from anyone but not an email message</a:t>
            </a:r>
          </a:p>
          <a:p>
            <a:pPr lvl="1"/>
            <a:r>
              <a:rPr lang="en-US" dirty="0"/>
              <a:t>Someone like Madonna receiving a million contact requests a year will probably require an introduction or have an assistant manage them.</a:t>
            </a:r>
          </a:p>
        </p:txBody>
      </p:sp>
    </p:spTree>
    <p:extLst>
      <p:ext uri="{BB962C8B-B14F-4D97-AF65-F5344CB8AC3E}">
        <p14:creationId xmlns:p14="http://schemas.microsoft.com/office/powerpoint/2010/main" val="191226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290"/>
    </mc:Choice>
    <mc:Fallback xmlns="">
      <p:transition spd="slow" advTm="12629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81D1-6B28-4E36-9189-18930197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</a:t>
            </a:r>
            <a:r>
              <a:rPr lang="en-US" baseline="0" dirty="0"/>
              <a:t> problem: Data at Rest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9BAB-4EDA-4C6C-BFB8-E42A32C4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critical because this is where the breaches are occurring</a:t>
            </a:r>
          </a:p>
          <a:p>
            <a:pPr lvl="1"/>
            <a:r>
              <a:rPr lang="en-US" dirty="0"/>
              <a:t>20 out of the top 20 data</a:t>
            </a:r>
            <a:r>
              <a:rPr lang="en-US" baseline="0" dirty="0"/>
              <a:t> breaches in history are breaches of data at rest.</a:t>
            </a:r>
          </a:p>
          <a:p>
            <a:pPr lvl="1"/>
            <a:r>
              <a:rPr lang="en-US" baseline="0" dirty="0"/>
              <a:t>The Equifax hack, Data Stored on a server</a:t>
            </a:r>
          </a:p>
          <a:p>
            <a:pPr lvl="1"/>
            <a:r>
              <a:rPr lang="en-US" baseline="0" dirty="0"/>
              <a:t>The DNC email attack, data stored on a server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is also the area where there is most opportunity</a:t>
            </a:r>
          </a:p>
          <a:p>
            <a:pPr lvl="1"/>
            <a:r>
              <a:rPr lang="en-US" dirty="0"/>
              <a:t>There are products on the market but they are limited in scope</a:t>
            </a:r>
          </a:p>
          <a:p>
            <a:pPr lvl="1"/>
            <a:r>
              <a:rPr lang="en-US" dirty="0"/>
              <a:t>“The content is not shared outside the organization”</a:t>
            </a:r>
          </a:p>
        </p:txBody>
      </p:sp>
    </p:spTree>
    <p:extLst>
      <p:ext uri="{BB962C8B-B14F-4D97-AF65-F5344CB8AC3E}">
        <p14:creationId xmlns:p14="http://schemas.microsoft.com/office/powerpoint/2010/main" val="343401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61"/>
    </mc:Choice>
    <mc:Fallback xmlns="">
      <p:transition spd="slow" advTm="11996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2C16-8306-49F3-8B52-9F5249D5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</a:t>
            </a:r>
            <a:r>
              <a:rPr lang="en-US" baseline="0" dirty="0"/>
              <a:t> Data at Rest Security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D8E80-2B08-4411-BAE8-AE80EB1D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The patents have expired</a:t>
            </a:r>
          </a:p>
          <a:p>
            <a:pPr lvl="1"/>
            <a:r>
              <a:rPr lang="en-US" dirty="0"/>
              <a:t>Blockchain was actually invented in 1990 by </a:t>
            </a:r>
            <a:r>
              <a:rPr lang="en-US" dirty="0" err="1"/>
              <a:t>Harber</a:t>
            </a:r>
            <a:r>
              <a:rPr lang="en-US" dirty="0"/>
              <a:t> and </a:t>
            </a:r>
            <a:r>
              <a:rPr lang="en-US" dirty="0" err="1"/>
              <a:t>Stornetta</a:t>
            </a:r>
            <a:endParaRPr lang="en-US" dirty="0"/>
          </a:p>
          <a:p>
            <a:pPr lvl="1"/>
            <a:r>
              <a:rPr lang="en-US" dirty="0"/>
              <a:t>BitCoin became possible after the patent expired.</a:t>
            </a:r>
          </a:p>
          <a:p>
            <a:pPr lvl="1"/>
            <a:r>
              <a:rPr lang="en-US" dirty="0"/>
              <a:t>Data at Rest security requires use of techniques patented in the 1990s</a:t>
            </a:r>
          </a:p>
          <a:p>
            <a:pPr lvl="1"/>
            <a:r>
              <a:rPr lang="en-US" dirty="0"/>
              <a:t>The patents have finally expired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End to end secure password management</a:t>
            </a:r>
          </a:p>
          <a:p>
            <a:pPr lvl="1"/>
            <a:r>
              <a:rPr lang="en-US" dirty="0"/>
              <a:t>Incremental encryption of log files</a:t>
            </a:r>
          </a:p>
          <a:p>
            <a:pPr lvl="1"/>
            <a:r>
              <a:rPr lang="en-US" dirty="0"/>
              <a:t>Enabling secure use of the password encryption features already supported in Office and open office </a:t>
            </a:r>
          </a:p>
          <a:p>
            <a:pPr lvl="2"/>
            <a:r>
              <a:rPr lang="en-US" dirty="0"/>
              <a:t>Not very useful today because people send the decryption key with the document.</a:t>
            </a:r>
          </a:p>
        </p:txBody>
      </p:sp>
    </p:spTree>
    <p:extLst>
      <p:ext uri="{BB962C8B-B14F-4D97-AF65-F5344CB8AC3E}">
        <p14:creationId xmlns:p14="http://schemas.microsoft.com/office/powerpoint/2010/main" val="227744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57"/>
    </mc:Choice>
    <mc:Fallback xmlns="">
      <p:transition spd="slow" advTm="12005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3E97-F157-47B2-9BD4-28CF8E60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</a:t>
            </a:r>
            <a:r>
              <a:rPr lang="en-US" baseline="0" dirty="0"/>
              <a:t>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6CCF-73E4-4B3C-9AFD-11883EDD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on cryptographic keys</a:t>
            </a:r>
          </a:p>
          <a:p>
            <a:pPr lvl="1"/>
            <a:r>
              <a:rPr lang="en-US" dirty="0"/>
              <a:t>Threshold</a:t>
            </a:r>
            <a:r>
              <a:rPr lang="en-US" baseline="0" dirty="0"/>
              <a:t> cryptography, splitting private keys into two or more parts</a:t>
            </a:r>
          </a:p>
          <a:p>
            <a:pPr lvl="1"/>
            <a:r>
              <a:rPr lang="en-US" baseline="0" dirty="0"/>
              <a:t>Distributed key generation,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72"/>
    </mc:Choice>
    <mc:Fallback xmlns="">
      <p:transition spd="slow" advTm="5407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966B-ECDF-474C-8D97-5D49216A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1D7C-ECB5-47DC-A49C-992C1353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751"/>
          </a:xfrm>
        </p:spPr>
        <p:txBody>
          <a:bodyPr>
            <a:normAutofit/>
          </a:bodyPr>
          <a:lstStyle/>
          <a:p>
            <a:r>
              <a:rPr lang="en-US" dirty="0"/>
              <a:t>Call to the Internet developer community</a:t>
            </a:r>
          </a:p>
          <a:p>
            <a:endParaRPr lang="en-US" dirty="0"/>
          </a:p>
          <a:p>
            <a:r>
              <a:rPr lang="en-US" dirty="0"/>
              <a:t>We have to fix this.</a:t>
            </a:r>
          </a:p>
          <a:p>
            <a:pPr lvl="1"/>
            <a:r>
              <a:rPr lang="en-US" dirty="0"/>
              <a:t>The Mesh might not be the fix we need but it is an existence proof.</a:t>
            </a:r>
          </a:p>
          <a:p>
            <a:pPr lvl="1"/>
            <a:endParaRPr lang="en-US" dirty="0"/>
          </a:p>
          <a:p>
            <a:r>
              <a:rPr lang="en-US" dirty="0"/>
              <a:t>In his keynote address to the first Web Conference, Tim Berners-Lee talked about creating a whole new world</a:t>
            </a:r>
          </a:p>
          <a:p>
            <a:pPr lvl="1"/>
            <a:r>
              <a:rPr lang="en-US" dirty="0"/>
              <a:t>That world has become sick and the sickness is caused by insecurity.</a:t>
            </a:r>
          </a:p>
          <a:p>
            <a:pPr lvl="1"/>
            <a:r>
              <a:rPr lang="en-US" dirty="0"/>
              <a:t>We can fix it. </a:t>
            </a:r>
          </a:p>
          <a:p>
            <a:pPr lvl="1"/>
            <a:r>
              <a:rPr lang="en-US" dirty="0"/>
              <a:t>Will </a:t>
            </a:r>
            <a:r>
              <a:rPr lang="en-US"/>
              <a:t>you help.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452"/>
    </mc:Choice>
    <mc:Fallback xmlns="">
      <p:transition spd="slow" advTm="1704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1960-7CEB-4B6D-91B1-7D0CB48E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if we could make computers easy to use by making them more secure?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E932-E99A-417F-8FEC-82C508A4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897"/>
          </a:xfrm>
        </p:spPr>
        <p:txBody>
          <a:bodyPr>
            <a:normAutofit/>
          </a:bodyPr>
          <a:lstStyle/>
          <a:p>
            <a:r>
              <a:rPr lang="en-US" dirty="0"/>
              <a:t>We learn to write by printing letters one at a time</a:t>
            </a:r>
          </a:p>
          <a:p>
            <a:pPr lvl="1"/>
            <a:r>
              <a:rPr lang="en-US" dirty="0"/>
              <a:t>Then we learn how to do joined up writing.</a:t>
            </a:r>
          </a:p>
          <a:p>
            <a:r>
              <a:rPr lang="en-US" dirty="0"/>
              <a:t>Protecting yourself on the Internet today requires a lot of tools</a:t>
            </a:r>
          </a:p>
          <a:p>
            <a:pPr lvl="1"/>
            <a:r>
              <a:rPr lang="en-US" dirty="0"/>
              <a:t>Password Manager / 2</a:t>
            </a:r>
            <a:r>
              <a:rPr lang="en-US" baseline="30000" dirty="0"/>
              <a:t>nd</a:t>
            </a:r>
            <a:r>
              <a:rPr lang="en-US" dirty="0"/>
              <a:t> Factor Auth / Secure File sharing</a:t>
            </a:r>
          </a:p>
          <a:p>
            <a:pPr lvl="1"/>
            <a:r>
              <a:rPr lang="en-US" dirty="0"/>
              <a:t>Signal / Telegram / </a:t>
            </a:r>
            <a:r>
              <a:rPr lang="en-US" dirty="0" err="1"/>
              <a:t>KeyBase</a:t>
            </a:r>
            <a:endParaRPr lang="en-US" dirty="0"/>
          </a:p>
          <a:p>
            <a:pPr lvl="1"/>
            <a:r>
              <a:rPr lang="en-US" dirty="0"/>
              <a:t>OpenPGP / S/MIME</a:t>
            </a:r>
          </a:p>
          <a:p>
            <a:pPr lvl="1"/>
            <a:r>
              <a:rPr lang="en-US" dirty="0"/>
              <a:t>SSH</a:t>
            </a:r>
          </a:p>
          <a:p>
            <a:pPr lvl="1"/>
            <a:endParaRPr lang="en-US" dirty="0"/>
          </a:p>
          <a:p>
            <a:r>
              <a:rPr lang="en-US" dirty="0"/>
              <a:t>Isn’t it time we had joined up security?</a:t>
            </a:r>
          </a:p>
          <a:p>
            <a:pPr lvl="1"/>
            <a:r>
              <a:rPr lang="en-US" dirty="0"/>
              <a:t>Isn’t it time these all worked together as one</a:t>
            </a:r>
          </a:p>
          <a:p>
            <a:pPr lvl="1"/>
            <a:r>
              <a:rPr lang="en-US" dirty="0"/>
              <a:t>Isn’t it time security didn’t fall through the cracks between them?</a:t>
            </a:r>
          </a:p>
        </p:txBody>
      </p:sp>
    </p:spTree>
    <p:extLst>
      <p:ext uri="{BB962C8B-B14F-4D97-AF65-F5344CB8AC3E}">
        <p14:creationId xmlns:p14="http://schemas.microsoft.com/office/powerpoint/2010/main" val="256889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366C-28F7-43F3-B187-BD5A08C7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</a:t>
            </a:r>
            <a:r>
              <a:rPr lang="en-US" baseline="0" dirty="0"/>
              <a:t> Presenting the Mathematical Mesh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05F8-CE8E-4695-B853-E3DB32A5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call for participation</a:t>
            </a:r>
          </a:p>
          <a:p>
            <a:endParaRPr lang="en-US" dirty="0"/>
          </a:p>
          <a:p>
            <a:r>
              <a:rPr lang="en-US" dirty="0"/>
              <a:t>The problems the Mesh is designed to solve</a:t>
            </a:r>
          </a:p>
          <a:p>
            <a:r>
              <a:rPr lang="en-US" dirty="0"/>
              <a:t>The deployment strategy</a:t>
            </a:r>
          </a:p>
          <a:p>
            <a:r>
              <a:rPr lang="en-US" dirty="0"/>
              <a:t>The current status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Future</a:t>
            </a:r>
            <a:r>
              <a:rPr lang="en-US" baseline="0" dirty="0"/>
              <a:t> videos</a:t>
            </a:r>
            <a:endParaRPr lang="en-US" dirty="0"/>
          </a:p>
          <a:p>
            <a:pPr lvl="1"/>
            <a:r>
              <a:rPr lang="en-US" dirty="0"/>
              <a:t>The technology platform</a:t>
            </a:r>
          </a:p>
          <a:p>
            <a:pPr lvl="1"/>
            <a:r>
              <a:rPr lang="en-US" dirty="0"/>
              <a:t>The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7393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"/>
    </mc:Choice>
    <mc:Fallback xmlns="">
      <p:transition spd="slow" advTm="6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7E28-3640-4DE9-9035-F03E140D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The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27B5-7A7A-4AB9-AFD2-89A89056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computers easy to use by making them more secure</a:t>
            </a:r>
          </a:p>
          <a:p>
            <a:pPr lvl="1"/>
            <a:r>
              <a:rPr lang="en-US" dirty="0"/>
              <a:t>What causes the most hassle</a:t>
            </a:r>
            <a:r>
              <a:rPr lang="en-US" baseline="0" dirty="0"/>
              <a:t> with computer systems?</a:t>
            </a:r>
          </a:p>
          <a:p>
            <a:pPr lvl="2"/>
            <a:r>
              <a:rPr lang="en-US" baseline="0" dirty="0"/>
              <a:t>Password authentication</a:t>
            </a:r>
          </a:p>
          <a:p>
            <a:pPr lvl="2"/>
            <a:r>
              <a:rPr lang="en-US" baseline="0" dirty="0"/>
              <a:t>System configuration</a:t>
            </a:r>
          </a:p>
          <a:p>
            <a:pPr lvl="1"/>
            <a:r>
              <a:rPr lang="en-US" dirty="0"/>
              <a:t>Any set of instructions that can be given to a human can be made into code</a:t>
            </a:r>
          </a:p>
          <a:p>
            <a:pPr lvl="2"/>
            <a:r>
              <a:rPr lang="en-US" dirty="0"/>
              <a:t>Humans are bad at following instructions</a:t>
            </a:r>
          </a:p>
          <a:p>
            <a:pPr lvl="2"/>
            <a:r>
              <a:rPr lang="en-US" dirty="0"/>
              <a:t>Computers are pretty good</a:t>
            </a:r>
          </a:p>
        </p:txBody>
      </p:sp>
    </p:spTree>
    <p:extLst>
      <p:ext uri="{BB962C8B-B14F-4D97-AF65-F5344CB8AC3E}">
        <p14:creationId xmlns:p14="http://schemas.microsoft.com/office/powerpoint/2010/main" val="20284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301"/>
    </mc:Choice>
    <mc:Fallback xmlns="">
      <p:transition spd="slow" advTm="2543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57F2-5BEC-4814-A833-92F78402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  <a:r>
              <a:rPr lang="en-US" baseline="0" dirty="0"/>
              <a:t>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2983-A244-49DA-9E56-CF7F77FC5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Management</a:t>
            </a:r>
          </a:p>
          <a:p>
            <a:r>
              <a:rPr lang="en-US" dirty="0"/>
              <a:t>Contact Management</a:t>
            </a:r>
          </a:p>
          <a:p>
            <a:r>
              <a:rPr lang="en-US" dirty="0"/>
              <a:t>Data</a:t>
            </a:r>
            <a:r>
              <a:rPr lang="en-US" baseline="0" dirty="0"/>
              <a:t> at rest</a:t>
            </a:r>
          </a:p>
          <a:p>
            <a:endParaRPr lang="en-US" baseline="0" dirty="0"/>
          </a:p>
          <a:p>
            <a:r>
              <a:rPr lang="en-US" baseline="0" dirty="0"/>
              <a:t>Can apply Mesh platform to solve many other problems</a:t>
            </a:r>
          </a:p>
          <a:p>
            <a:pPr lvl="1"/>
            <a:r>
              <a:rPr lang="en-US" dirty="0"/>
              <a:t>But these are the minimum viable product</a:t>
            </a:r>
          </a:p>
        </p:txBody>
      </p:sp>
    </p:spTree>
    <p:extLst>
      <p:ext uri="{BB962C8B-B14F-4D97-AF65-F5344CB8AC3E}">
        <p14:creationId xmlns:p14="http://schemas.microsoft.com/office/powerpoint/2010/main" val="12650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53"/>
    </mc:Choice>
    <mc:Fallback xmlns="">
      <p:transition spd="slow" advTm="6665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993E-8EFE-489F-83FB-7623019E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these three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9A72-0A9A-4367-9918-9D1427E06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</a:t>
            </a:r>
            <a:r>
              <a:rPr lang="en-US" baseline="0" dirty="0"/>
              <a:t> two come from public key cryptography itself</a:t>
            </a:r>
          </a:p>
          <a:p>
            <a:pPr lvl="1"/>
            <a:r>
              <a:rPr lang="en-US" dirty="0"/>
              <a:t>Public key cryptography</a:t>
            </a:r>
            <a:r>
              <a:rPr lang="en-US" baseline="0" dirty="0"/>
              <a:t> makes it easy for Alice to communicate with Bob if</a:t>
            </a:r>
          </a:p>
          <a:p>
            <a:pPr lvl="2"/>
            <a:r>
              <a:rPr lang="en-US" dirty="0"/>
              <a:t>Alice</a:t>
            </a:r>
            <a:r>
              <a:rPr lang="en-US" baseline="0" dirty="0"/>
              <a:t> has a private key on her device</a:t>
            </a:r>
          </a:p>
          <a:p>
            <a:pPr lvl="2"/>
            <a:r>
              <a:rPr lang="en-US" baseline="0" dirty="0"/>
              <a:t>Bob has a private key on his device</a:t>
            </a:r>
          </a:p>
          <a:p>
            <a:pPr lvl="2"/>
            <a:r>
              <a:rPr lang="en-US" baseline="0" dirty="0"/>
              <a:t>Alice knows the public key of Bob’s device</a:t>
            </a:r>
          </a:p>
          <a:p>
            <a:pPr lvl="2"/>
            <a:r>
              <a:rPr lang="en-US" baseline="0" dirty="0"/>
              <a:t>Bob knows the public key of Alice’s device</a:t>
            </a:r>
          </a:p>
          <a:p>
            <a:pPr lvl="1"/>
            <a:r>
              <a:rPr lang="en-US" dirty="0"/>
              <a:t>If those four conditions are met, the rest is easy.</a:t>
            </a:r>
          </a:p>
          <a:p>
            <a:pPr lvl="2"/>
            <a:r>
              <a:rPr lang="en-US" dirty="0"/>
              <a:t>The problem is sufficiently constrained to allow formal proof of correctness.</a:t>
            </a:r>
          </a:p>
          <a:p>
            <a:pPr lvl="2"/>
            <a:r>
              <a:rPr lang="en-US" dirty="0"/>
              <a:t>The hard part is establishing the public and private keys.</a:t>
            </a:r>
          </a:p>
          <a:p>
            <a:pPr lvl="2"/>
            <a:r>
              <a:rPr lang="en-US" dirty="0"/>
              <a:t>And if we make it hard for the users, they will use the insecure alternative</a:t>
            </a:r>
          </a:p>
          <a:p>
            <a:pPr lvl="3"/>
            <a:r>
              <a:rPr lang="en-US" dirty="0"/>
              <a:t>Carl Ellison points out, it is worse than that, we lose half our audience for every mouse click.</a:t>
            </a:r>
          </a:p>
        </p:txBody>
      </p:sp>
    </p:spTree>
    <p:extLst>
      <p:ext uri="{BB962C8B-B14F-4D97-AF65-F5344CB8AC3E}">
        <p14:creationId xmlns:p14="http://schemas.microsoft.com/office/powerpoint/2010/main" val="214424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109"/>
    </mc:Choice>
    <mc:Fallback xmlns="">
      <p:transition spd="slow" advTm="29710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0436-1DF3-40CC-A6C3-0937D92A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Device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EABA-FD16-4915-A589-DE2299CD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We all have many devices, phones</a:t>
            </a:r>
            <a:r>
              <a:rPr lang="en-US" baseline="0" dirty="0"/>
              <a:t>, tablets, laptops, even desktop machines</a:t>
            </a:r>
          </a:p>
          <a:p>
            <a:pPr lvl="1"/>
            <a:r>
              <a:rPr lang="en-US" baseline="0" dirty="0"/>
              <a:t>Network configuration</a:t>
            </a:r>
          </a:p>
          <a:p>
            <a:pPr lvl="1"/>
            <a:r>
              <a:rPr lang="en-US" baseline="0" dirty="0"/>
              <a:t>Encryption, or rather decryption keys</a:t>
            </a:r>
          </a:p>
          <a:p>
            <a:pPr lvl="1"/>
            <a:endParaRPr lang="en-US" baseline="0" dirty="0"/>
          </a:p>
          <a:p>
            <a:pPr lvl="0"/>
            <a:r>
              <a:rPr lang="en-US" dirty="0"/>
              <a:t>Why</a:t>
            </a:r>
            <a:r>
              <a:rPr lang="en-US" baseline="0" dirty="0"/>
              <a:t> do I have to enter my network password multiple times</a:t>
            </a:r>
          </a:p>
          <a:p>
            <a:pPr lvl="1"/>
            <a:r>
              <a:rPr lang="en-US" dirty="0"/>
              <a:t>Nest</a:t>
            </a:r>
            <a:r>
              <a:rPr lang="en-US" baseline="0" dirty="0"/>
              <a:t> protect needs a ladder</a:t>
            </a:r>
          </a:p>
          <a:p>
            <a:pPr lvl="1"/>
            <a:r>
              <a:rPr lang="en-US" baseline="0" dirty="0"/>
              <a:t>X Box demands </a:t>
            </a:r>
            <a:r>
              <a:rPr lang="en-US" baseline="0" dirty="0" err="1"/>
              <a:t>WiFi</a:t>
            </a:r>
            <a:r>
              <a:rPr lang="en-US" baseline="0" dirty="0"/>
              <a:t> key every time it is moved</a:t>
            </a:r>
          </a:p>
        </p:txBody>
      </p:sp>
    </p:spTree>
    <p:extLst>
      <p:ext uri="{BB962C8B-B14F-4D97-AF65-F5344CB8AC3E}">
        <p14:creationId xmlns:p14="http://schemas.microsoft.com/office/powerpoint/2010/main" val="153492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48"/>
    </mc:Choice>
    <mc:Fallback xmlns="">
      <p:transition spd="slow" advTm="10774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441A-8AEB-47E7-AF73-225A9037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</a:t>
            </a:r>
            <a:r>
              <a:rPr lang="en-US" baseline="0" dirty="0"/>
              <a:t> device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5B73-4441-4BDD-AF60-FA0FA867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all a user’s devices together</a:t>
            </a:r>
            <a:r>
              <a:rPr lang="en-US" baseline="0" dirty="0"/>
              <a:t> to form their personal mesh.</a:t>
            </a:r>
          </a:p>
          <a:p>
            <a:pPr lvl="1"/>
            <a:r>
              <a:rPr lang="en-US" dirty="0"/>
              <a:t>Every device can authenticate every other device the</a:t>
            </a:r>
            <a:r>
              <a:rPr lang="en-US" baseline="0" dirty="0"/>
              <a:t> user owns</a:t>
            </a:r>
          </a:p>
          <a:p>
            <a:pPr lvl="1"/>
            <a:r>
              <a:rPr lang="en-US" baseline="0" dirty="0"/>
              <a:t>Never a need for a password.</a:t>
            </a:r>
          </a:p>
          <a:p>
            <a:pPr lvl="2"/>
            <a:r>
              <a:rPr lang="en-US" dirty="0"/>
              <a:t>[There will be a rant on passwords</a:t>
            </a:r>
            <a:r>
              <a:rPr lang="en-US" baseline="0" dirty="0"/>
              <a:t> later on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Once</a:t>
            </a:r>
            <a:r>
              <a:rPr lang="en-US" baseline="0" dirty="0"/>
              <a:t> a device is connected to a user’s mesh, it is authenticated</a:t>
            </a:r>
          </a:p>
          <a:p>
            <a:pPr lvl="2"/>
            <a:r>
              <a:rPr lang="en-US" dirty="0"/>
              <a:t>But some</a:t>
            </a:r>
            <a:r>
              <a:rPr lang="en-US" baseline="0" dirty="0"/>
              <a:t> devices might need additional authorization.</a:t>
            </a:r>
          </a:p>
          <a:p>
            <a:pPr lvl="2"/>
            <a:r>
              <a:rPr lang="en-US" baseline="0" dirty="0"/>
              <a:t>My coffee pot does not need to read my client confidential email</a:t>
            </a:r>
          </a:p>
          <a:p>
            <a:pPr lvl="0"/>
            <a:r>
              <a:rPr lang="en-US" baseline="0" dirty="0"/>
              <a:t>Connected devices are able to share information via accounts</a:t>
            </a:r>
          </a:p>
          <a:p>
            <a:pPr lvl="1"/>
            <a:r>
              <a:rPr lang="en-US" baseline="0" dirty="0"/>
              <a:t>Password credentials for Web services</a:t>
            </a:r>
          </a:p>
          <a:p>
            <a:pPr lvl="1"/>
            <a:r>
              <a:rPr lang="en-US" baseline="0" dirty="0"/>
              <a:t>Contact lists</a:t>
            </a:r>
          </a:p>
        </p:txBody>
      </p:sp>
    </p:spTree>
    <p:extLst>
      <p:ext uri="{BB962C8B-B14F-4D97-AF65-F5344CB8AC3E}">
        <p14:creationId xmlns:p14="http://schemas.microsoft.com/office/powerpoint/2010/main" val="271194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340"/>
    </mc:Choice>
    <mc:Fallback xmlns="">
      <p:transition spd="slow" advTm="39834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1F25-E813-49EB-A9E3-BDD30026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Contact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6169-D993-412A-B023-BF80FCBB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</a:t>
            </a:r>
            <a:r>
              <a:rPr lang="en-US" baseline="0" dirty="0"/>
              <a:t> Device Management provides each user with their own personal PKI</a:t>
            </a:r>
          </a:p>
          <a:p>
            <a:pPr lvl="1"/>
            <a:r>
              <a:rPr lang="en-US" dirty="0"/>
              <a:t>Establish</a:t>
            </a:r>
            <a:r>
              <a:rPr lang="en-US" baseline="0" dirty="0"/>
              <a:t> key pairs on (each of) their personal devices</a:t>
            </a:r>
          </a:p>
          <a:p>
            <a:pPr lvl="1"/>
            <a:r>
              <a:rPr lang="en-US" baseline="0" dirty="0"/>
              <a:t>Create credentials for those devices and </a:t>
            </a:r>
          </a:p>
          <a:p>
            <a:pPr lvl="2"/>
            <a:r>
              <a:rPr lang="en-US" dirty="0"/>
              <a:t>Alice says </a:t>
            </a:r>
          </a:p>
          <a:p>
            <a:pPr lvl="3"/>
            <a:r>
              <a:rPr lang="en-US" dirty="0"/>
              <a:t>‘this is my phone’s authentication key’</a:t>
            </a:r>
          </a:p>
          <a:p>
            <a:pPr lvl="3"/>
            <a:r>
              <a:rPr lang="en-US" dirty="0"/>
              <a:t>‘this is my public encryption key for PGP’</a:t>
            </a:r>
          </a:p>
          <a:p>
            <a:r>
              <a:rPr lang="en-US" dirty="0"/>
              <a:t>The contact management infrastructure allows Mesh users to exchange credentials with </a:t>
            </a:r>
          </a:p>
          <a:p>
            <a:pPr lvl="1"/>
            <a:r>
              <a:rPr lang="en-US" dirty="0"/>
              <a:t>Other users</a:t>
            </a:r>
          </a:p>
          <a:p>
            <a:pPr lvl="1"/>
            <a:r>
              <a:rPr lang="en-US" dirty="0"/>
              <a:t>Organizations</a:t>
            </a:r>
          </a:p>
        </p:txBody>
      </p:sp>
    </p:spTree>
    <p:extLst>
      <p:ext uri="{BB962C8B-B14F-4D97-AF65-F5344CB8AC3E}">
        <p14:creationId xmlns:p14="http://schemas.microsoft.com/office/powerpoint/2010/main" val="227690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46"/>
    </mc:Choice>
    <mc:Fallback xmlns="">
      <p:transition spd="slow" advTm="13784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8682</TotalTime>
  <Words>1013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Introduction to the Mesh Architecture</vt:lpstr>
      <vt:lpstr>What if we could make computers easy to use by making them more secure?</vt:lpstr>
      <vt:lpstr>Hello, Presenting the Mathematical Mesh</vt:lpstr>
      <vt:lpstr>Part 1: The value proposition</vt:lpstr>
      <vt:lpstr>Key problems</vt:lpstr>
      <vt:lpstr>Why these three problems?</vt:lpstr>
      <vt:lpstr>Device management</vt:lpstr>
      <vt:lpstr>Mesh device management</vt:lpstr>
      <vt:lpstr>Mesh Contact Management</vt:lpstr>
      <vt:lpstr>The Mesh does not define trust criteria</vt:lpstr>
      <vt:lpstr>The Mesh provides unified contact management</vt:lpstr>
      <vt:lpstr>Third problem: Data at Rest Security</vt:lpstr>
      <vt:lpstr>Making Data at Rest Security Work</vt:lpstr>
      <vt:lpstr>Meta cryptography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</dc:title>
  <dc:creator>Phillip Hallam-Baker</dc:creator>
  <cp:lastModifiedBy>Phillip Hallam-Baker</cp:lastModifiedBy>
  <cp:revision>2</cp:revision>
  <dcterms:created xsi:type="dcterms:W3CDTF">2019-09-09T02:29:12Z</dcterms:created>
  <dcterms:modified xsi:type="dcterms:W3CDTF">2019-10-09T03:09:47Z</dcterms:modified>
</cp:coreProperties>
</file>