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9" r:id="rId4"/>
    <p:sldId id="309" r:id="rId5"/>
    <p:sldId id="308" r:id="rId6"/>
    <p:sldId id="300" r:id="rId7"/>
    <p:sldId id="304" r:id="rId8"/>
    <p:sldId id="29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E0DAD-94B0-4F60-8DF7-D3EF1B4F4839}" v="152" dt="2019-09-30T18:32:4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2" autoAdjust="0"/>
    <p:restoredTop sz="86410" autoAdjust="0"/>
  </p:normalViewPr>
  <p:slideViewPr>
    <p:cSldViewPr snapToGrid="0">
      <p:cViewPr varScale="1">
        <p:scale>
          <a:sx n="59" d="100"/>
          <a:sy n="59" d="100"/>
        </p:scale>
        <p:origin x="56" y="1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84BFBA55-5E6B-4447-9704-9E31A6143D7E}"/>
    <pc:docChg chg="modSld">
      <pc:chgData name="Phillip Hallam-Baker" userId="7a99a80095056581" providerId="LiveId" clId="{84BFBA55-5E6B-4447-9704-9E31A6143D7E}" dt="2019-09-26T18:44:01.387" v="149" actId="20577"/>
      <pc:docMkLst>
        <pc:docMk/>
      </pc:docMkLst>
      <pc:sldChg chg="modSp">
        <pc:chgData name="Phillip Hallam-Baker" userId="7a99a80095056581" providerId="LiveId" clId="{84BFBA55-5E6B-4447-9704-9E31A6143D7E}" dt="2019-09-26T18:44:01.387" v="149" actId="20577"/>
        <pc:sldMkLst>
          <pc:docMk/>
          <pc:sldMk cId="1378140041" sldId="293"/>
        </pc:sldMkLst>
        <pc:spChg chg="mod">
          <ac:chgData name="Phillip Hallam-Baker" userId="7a99a80095056581" providerId="LiveId" clId="{84BFBA55-5E6B-4447-9704-9E31A6143D7E}" dt="2019-09-26T18:44:01.387" v="149" actId="20577"/>
          <ac:spMkLst>
            <pc:docMk/>
            <pc:sldMk cId="1378140041" sldId="293"/>
            <ac:spMk id="3" creationId="{D0B11E5B-078D-43D0-9DF7-685DBAB463ED}"/>
          </ac:spMkLst>
        </pc:spChg>
      </pc:sldChg>
    </pc:docChg>
  </pc:docChgLst>
  <pc:docChgLst>
    <pc:chgData name="Phillip Hallam-Baker" userId="7a99a80095056581" providerId="LiveId" clId="{29EE0DAD-94B0-4F60-8DF7-D3EF1B4F4839}"/>
    <pc:docChg chg="modSld">
      <pc:chgData name="Phillip Hallam-Baker" userId="7a99a80095056581" providerId="LiveId" clId="{29EE0DAD-94B0-4F60-8DF7-D3EF1B4F4839}" dt="2019-09-30T18:32:40.205" v="1"/>
      <pc:docMkLst>
        <pc:docMk/>
      </pc:docMkLst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1045530803" sldId="256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4212854184" sldId="261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1378140041" sldId="293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1581203875" sldId="295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1469829057" sldId="299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501136626" sldId="300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1807550507" sldId="304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433908342" sldId="308"/>
        </pc:sldMkLst>
      </pc:sldChg>
      <pc:sldChg chg="modTransition">
        <pc:chgData name="Phillip Hallam-Baker" userId="7a99a80095056581" providerId="LiveId" clId="{29EE0DAD-94B0-4F60-8DF7-D3EF1B4F4839}" dt="2019-09-30T18:32:40.205" v="1"/>
        <pc:sldMkLst>
          <pc:docMk/>
          <pc:sldMk cId="3290986552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C8BC9-BA6D-4AFF-B456-0E6D4D2D7B9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A200-5FE3-42A3-AFDB-33F66DE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50D6-E8B5-4748-AD6C-2C850A58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17DC-2C80-4DBB-B0CB-CB6BDA95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BE08-4D41-4FA3-BFAB-BFFEC7C2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E4E-3BDF-4DAC-81BF-649016E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677C-4AA0-40B9-979A-AE8CFAF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FB0-60CF-49F8-B1AA-8D4C9B15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A7E94-1EEE-4950-8812-867148FA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463B-F5C0-4A7F-AB09-BDB9960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E42-57C2-49F8-AA5F-62C876B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6023-EB3E-4DDF-BAC7-91EBC05F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E009A-5765-4FA5-B57E-BD337C81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06D8-72F1-4F23-9910-4FF7E6E1B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FA9-B0FE-49B1-AFE4-813C7DCE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23C6-EA86-4D14-968A-97A3C7D4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9235-359E-48A2-8612-07B018C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645-C94C-4440-834F-88B37AA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226-2C06-4ABA-B70F-3DD0869E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30C-AA7F-4B32-B3C6-5A141F7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FB36-A053-40B7-9DAE-7CDC463C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7425-C6D5-4345-8DF1-5579814C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01F-4697-4CE6-9EA3-0B6DCE7F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FA5E-65D5-431B-A98E-6CC582CA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3E6B-426D-4030-8508-5AF2C6B3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D14D-B0D6-471B-8084-1E86CF25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03BB-DFF4-4869-8A2F-F69EB32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FB0-8681-4A34-AF0F-986F19B6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28AB-7749-41D4-821E-9DAC80EA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6BA3-A643-47FE-A8CD-BB1D45A5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2700-3168-4C8F-94CB-F66E1051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BE731-6AD9-47A2-9B16-79980529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4157-35F3-46DD-9995-ACFBC0FE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0154-D579-441F-AD4D-444EA36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36D9-40DB-4FC7-BEE2-DC33C7AC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EB41F-80CF-46E0-802E-FC3BAD4F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5BC9C-B25F-47CD-9BD0-8250D8978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4D442-D857-4B50-BF3A-9D4C08951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1ADE0-90A3-43E5-9EC6-98616396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35C2-B81F-4048-A453-8E217BE0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9067B-3FE8-4EA4-9C51-55AED12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F9C6-9434-4FF4-BFA9-8C9C1464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0EB92-6ADC-42E3-8AA9-ED6745F7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C3A7-599C-4E62-B2A8-3D1F0C69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4FA16-1389-440E-A6B1-177703A4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1EA63-EF19-4479-ADCD-C9114141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E8FFC-F4EB-413C-8DAA-79148B13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CE065-B01A-4D94-96F2-EDF7BEC7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B581-9CCF-4525-8900-7D7CEC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D07-C3BF-44A1-83F9-6C0D7C33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78AA-35EB-4914-9D48-690537F9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CDA8A-B542-4418-89C6-7D1FB36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CC37D-4FE9-420C-A941-63DC1F7D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C1F6-6BEE-455F-8FBF-A337281A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BDA1-E6CE-48EC-BEC4-DFD517A7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FDF99-15D3-4F8D-AEFA-7E229185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3A2A-0E7E-4CDB-B976-BD1C9CDC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2583-1B22-412A-A76A-0DDD7DA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C888-D106-4962-A77C-353C5B7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6B7B-0CDC-4944-8A55-E045ECB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695ED-0757-4BAB-89E4-5A1CD6CC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8514-CCEA-4615-879F-6303EC0C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D96C-C46D-4E41-9059-D56BE5E74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3B11-0B57-4E7E-A9E1-6D67F85E045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29A9-49C9-4B01-A176-D35249FBB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688C-7EBD-463C-A5E9-08860A4C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3476-2E09-45FE-8472-71F44607D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Devil’s in the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C3D3-1180-4566-9BB2-8865F9D7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85"/>
    </mc:Choice>
    <mc:Fallback>
      <p:transition spd="slow" advTm="302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F4F6-A325-43AE-A27E-822F76D5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1E5B-078D-43D0-9DF7-685DBAB4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712"/>
          </a:xfrm>
        </p:spPr>
        <p:txBody>
          <a:bodyPr/>
          <a:lstStyle/>
          <a:p>
            <a:r>
              <a:rPr lang="en-US" dirty="0"/>
              <a:t>Have given an outline of the easy part – what we want to do</a:t>
            </a:r>
          </a:p>
          <a:p>
            <a:pPr lvl="1"/>
            <a:r>
              <a:rPr lang="en-US" dirty="0"/>
              <a:t>The hard part is changing the Internet which has five billion users.</a:t>
            </a:r>
          </a:p>
          <a:p>
            <a:pPr lvl="1"/>
            <a:r>
              <a:rPr lang="en-US" dirty="0"/>
              <a:t>The Internet has a lot of inertia so we have to think about deployment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Have explained</a:t>
            </a:r>
            <a:r>
              <a:rPr lang="en-US" baseline="0" dirty="0"/>
              <a:t> the Why, will come to the What and the How</a:t>
            </a:r>
          </a:p>
          <a:p>
            <a:pPr lvl="1"/>
            <a:r>
              <a:rPr lang="en-US" dirty="0"/>
              <a:t>First need to address Who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Who needs to be involved?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their incentive?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4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786"/>
    </mc:Choice>
    <mc:Fallback>
      <p:transition spd="slow" advTm="727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3346-9EEF-4C7B-90C0-47882781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Easy part –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6B97-04FD-4651-A3BB-68A6AA23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Mesh specifications, reference code and designs are all open</a:t>
            </a:r>
          </a:p>
          <a:p>
            <a:pPr lvl="1"/>
            <a:r>
              <a:rPr lang="en-US" dirty="0"/>
              <a:t>I am not aware of any patent encumbrances</a:t>
            </a:r>
          </a:p>
          <a:p>
            <a:pPr lvl="2"/>
            <a:r>
              <a:rPr lang="en-US" dirty="0"/>
              <a:t>There is prior art for the new cryptography</a:t>
            </a:r>
          </a:p>
          <a:p>
            <a:pPr lvl="1"/>
            <a:r>
              <a:rPr lang="en-US" dirty="0"/>
              <a:t>The reference code is Open Source released on an MIT license</a:t>
            </a:r>
          </a:p>
          <a:p>
            <a:pPr lvl="1"/>
            <a:r>
              <a:rPr lang="en-US" dirty="0"/>
              <a:t>The architecture supports open services</a:t>
            </a:r>
          </a:p>
          <a:p>
            <a:pPr lvl="2"/>
            <a:r>
              <a:rPr lang="en-US" dirty="0"/>
              <a:t>Mesh users with different service providers can communicate</a:t>
            </a:r>
          </a:p>
          <a:p>
            <a:pPr lvl="2"/>
            <a:r>
              <a:rPr lang="en-US" dirty="0"/>
              <a:t>People can choose to be their own Mesh service provider</a:t>
            </a:r>
          </a:p>
          <a:p>
            <a:pPr lvl="2"/>
            <a:r>
              <a:rPr lang="en-US" dirty="0"/>
              <a:t>Accounts are created by, belong to the user who can switch service provider at any time</a:t>
            </a:r>
          </a:p>
        </p:txBody>
      </p:sp>
    </p:spTree>
    <p:extLst>
      <p:ext uri="{BB962C8B-B14F-4D97-AF65-F5344CB8AC3E}">
        <p14:creationId xmlns:p14="http://schemas.microsoft.com/office/powerpoint/2010/main" val="146982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244"/>
    </mc:Choice>
    <mc:Fallback>
      <p:transition spd="slow" advTm="2042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493C-CDFF-4D01-964E-6E505C51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baseline="0" dirty="0"/>
              <a:t>means 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0F15-BEE4-48C2-B202-C987F36B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rmAutofit/>
          </a:bodyPr>
          <a:lstStyle/>
          <a:p>
            <a:r>
              <a:rPr lang="en-US" dirty="0"/>
              <a:t>Are you trying to replace LastPass?</a:t>
            </a:r>
            <a:r>
              <a:rPr lang="en-US" baseline="0" dirty="0"/>
              <a:t> – No</a:t>
            </a:r>
          </a:p>
          <a:p>
            <a:pPr lvl="1"/>
            <a:r>
              <a:rPr lang="en-US" dirty="0"/>
              <a:t>I am trying to establish an open standard</a:t>
            </a:r>
            <a:r>
              <a:rPr lang="en-US" baseline="0" dirty="0"/>
              <a:t> LastPass should consider using</a:t>
            </a:r>
          </a:p>
          <a:p>
            <a:pPr lvl="1"/>
            <a:r>
              <a:rPr lang="en-US" dirty="0"/>
              <a:t>The technology they currently use is PBKDF2</a:t>
            </a:r>
          </a:p>
          <a:p>
            <a:pPr lvl="2"/>
            <a:r>
              <a:rPr lang="en-US" baseline="0" dirty="0"/>
              <a:t>Password Based Key Derivation</a:t>
            </a:r>
          </a:p>
          <a:p>
            <a:pPr lvl="2"/>
            <a:r>
              <a:rPr lang="en-US" baseline="0" dirty="0"/>
              <a:t>Threshold cryptography</a:t>
            </a:r>
            <a:r>
              <a:rPr lang="en-US" dirty="0"/>
              <a:t> is more powerful</a:t>
            </a:r>
          </a:p>
          <a:p>
            <a:pPr lvl="1"/>
            <a:r>
              <a:rPr lang="en-US" dirty="0"/>
              <a:t>Use of Password managers is inevitable</a:t>
            </a:r>
          </a:p>
          <a:p>
            <a:pPr lvl="2"/>
            <a:r>
              <a:rPr lang="en-US" baseline="0" dirty="0"/>
              <a:t>And</a:t>
            </a:r>
            <a:r>
              <a:rPr lang="en-US" dirty="0"/>
              <a:t> so therefore is the emergence of an open standard</a:t>
            </a:r>
          </a:p>
          <a:p>
            <a:pPr lvl="2"/>
            <a:r>
              <a:rPr lang="en-US" baseline="0" dirty="0"/>
              <a:t>Built</a:t>
            </a:r>
            <a:r>
              <a:rPr lang="en-US" dirty="0"/>
              <a:t> into every browser</a:t>
            </a:r>
          </a:p>
          <a:p>
            <a:pPr lvl="2"/>
            <a:r>
              <a:rPr lang="en-US" baseline="0" dirty="0"/>
              <a:t>And</a:t>
            </a:r>
            <a:r>
              <a:rPr lang="en-US" dirty="0"/>
              <a:t> that will eventually commoditize the current LastPass business model</a:t>
            </a:r>
          </a:p>
          <a:p>
            <a:pPr lvl="2"/>
            <a:endParaRPr lang="en-US" baseline="0" dirty="0"/>
          </a:p>
          <a:p>
            <a:pPr lvl="1"/>
            <a:r>
              <a:rPr lang="en-US" dirty="0"/>
              <a:t>The Mesh is an open specification, it will commoditize their current model</a:t>
            </a:r>
          </a:p>
          <a:p>
            <a:pPr lvl="2"/>
            <a:r>
              <a:rPr lang="en-US" baseline="0" dirty="0"/>
              <a:t>But it will replace it</a:t>
            </a:r>
            <a:r>
              <a:rPr lang="en-US" dirty="0"/>
              <a:t> with a more valuable business model</a:t>
            </a:r>
          </a:p>
          <a:p>
            <a:pPr lvl="2"/>
            <a:r>
              <a:rPr lang="en-US" baseline="0" dirty="0"/>
              <a:t>Mesh</a:t>
            </a:r>
            <a:r>
              <a:rPr lang="en-US" dirty="0"/>
              <a:t> Service provider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9098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673"/>
    </mc:Choice>
    <mc:Fallback>
      <p:transition spd="slow" advTm="1736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80E0-8341-49FE-A058-543CC8CE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097C-0DA7-4BBA-9D05-E1E8EC1A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modern standards</a:t>
            </a:r>
          </a:p>
          <a:p>
            <a:endParaRPr lang="en-US" dirty="0"/>
          </a:p>
          <a:p>
            <a:r>
              <a:rPr lang="en-US" baseline="0" dirty="0"/>
              <a:t>Modern state of the art cryptography</a:t>
            </a:r>
          </a:p>
          <a:p>
            <a:pPr lvl="1"/>
            <a:r>
              <a:rPr lang="en-US" dirty="0"/>
              <a:t>AES encryption SHA2, SH3 digest, the CFRG Elliptic Curves</a:t>
            </a:r>
          </a:p>
          <a:p>
            <a:pPr lvl="1"/>
            <a:r>
              <a:rPr lang="en-US" dirty="0"/>
              <a:t>Every new feature is engineered to enable reuse</a:t>
            </a:r>
          </a:p>
          <a:p>
            <a:r>
              <a:rPr lang="en-US" dirty="0"/>
              <a:t>JSON encoding</a:t>
            </a:r>
          </a:p>
          <a:p>
            <a:pPr lvl="1"/>
            <a:r>
              <a:rPr lang="en-US" dirty="0"/>
              <a:t>JOSE Signature and Encryption</a:t>
            </a:r>
          </a:p>
          <a:p>
            <a:pPr lvl="1"/>
            <a:r>
              <a:rPr lang="en-US" dirty="0"/>
              <a:t>Simple binary extension</a:t>
            </a:r>
          </a:p>
          <a:p>
            <a:r>
              <a:rPr lang="en-US" dirty="0"/>
              <a:t>Facilitates ease of use of existing protocols</a:t>
            </a:r>
          </a:p>
          <a:p>
            <a:r>
              <a:rPr lang="en-US" dirty="0"/>
              <a:t>Can be used as a platform for building new ones.</a:t>
            </a:r>
          </a:p>
        </p:txBody>
      </p:sp>
    </p:spTree>
    <p:extLst>
      <p:ext uri="{BB962C8B-B14F-4D97-AF65-F5344CB8AC3E}">
        <p14:creationId xmlns:p14="http://schemas.microsoft.com/office/powerpoint/2010/main" val="43390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541"/>
    </mc:Choice>
    <mc:Fallback>
      <p:transition spd="slow" advTm="1125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1D33-5C55-4D48-974F-7AC7C0F3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</a:t>
            </a:r>
            <a:r>
              <a:rPr lang="en-US" baseline="0" dirty="0"/>
              <a:t> Part: Building an early adopter community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DF73-FB90-4E60-B7C0-B0D2FA26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409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Network effect is the chicken an egg problem until you get critical mass</a:t>
            </a:r>
          </a:p>
          <a:p>
            <a:r>
              <a:rPr lang="en-US" baseline="0" dirty="0"/>
              <a:t>Solution – focus on the problems that don’t require other users </a:t>
            </a:r>
          </a:p>
        </p:txBody>
      </p:sp>
    </p:spTree>
    <p:extLst>
      <p:ext uri="{BB962C8B-B14F-4D97-AF65-F5344CB8AC3E}">
        <p14:creationId xmlns:p14="http://schemas.microsoft.com/office/powerpoint/2010/main" val="50113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79"/>
    </mc:Choice>
    <mc:Fallback>
      <p:transition spd="slow" advTm="678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7BA1-8326-4720-9CBF-3B0C9798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B79A-BA93-40EA-BF71-BD5D1F0F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882"/>
          </a:xfrm>
        </p:spPr>
        <p:txBody>
          <a:bodyPr/>
          <a:lstStyle/>
          <a:p>
            <a:r>
              <a:rPr lang="en-US" baseline="0" dirty="0"/>
              <a:t>Phase 1: System and network administrators</a:t>
            </a:r>
          </a:p>
          <a:p>
            <a:pPr lvl="1"/>
            <a:r>
              <a:rPr lang="en-US" baseline="0" dirty="0"/>
              <a:t>Make it easy to manage passwords, SSH keys, OpenPGP, etc. across devices</a:t>
            </a:r>
          </a:p>
          <a:p>
            <a:pPr lvl="1"/>
            <a:r>
              <a:rPr lang="en-US" dirty="0"/>
              <a:t>Incremental encryption of log files</a:t>
            </a:r>
            <a:endParaRPr lang="en-US" baseline="0" dirty="0"/>
          </a:p>
          <a:p>
            <a:pPr lvl="0"/>
            <a:r>
              <a:rPr lang="en-US" baseline="0" dirty="0"/>
              <a:t>Phase 2: Enterprise application</a:t>
            </a:r>
          </a:p>
          <a:p>
            <a:pPr lvl="1"/>
            <a:r>
              <a:rPr lang="en-US" baseline="0" dirty="0"/>
              <a:t>Support configuration of PGP and S/MIME for all employees</a:t>
            </a:r>
          </a:p>
          <a:p>
            <a:pPr lvl="1"/>
            <a:r>
              <a:rPr lang="en-US" baseline="0" dirty="0"/>
              <a:t>Provide CRM functionality </a:t>
            </a:r>
          </a:p>
          <a:p>
            <a:pPr lvl="1"/>
            <a:r>
              <a:rPr lang="en-US" baseline="0" dirty="0"/>
              <a:t>Secure Intranet communications</a:t>
            </a:r>
          </a:p>
          <a:p>
            <a:pPr lvl="2"/>
            <a:r>
              <a:rPr lang="en-US" dirty="0"/>
              <a:t>Separate email for inside and outside the company</a:t>
            </a:r>
            <a:endParaRPr lang="en-US" baseline="0" dirty="0"/>
          </a:p>
          <a:p>
            <a:r>
              <a:rPr lang="en-US" dirty="0"/>
              <a:t>Phase 3: Internet application</a:t>
            </a:r>
          </a:p>
          <a:p>
            <a:pPr lvl="1"/>
            <a:r>
              <a:rPr lang="en-US" dirty="0"/>
              <a:t>As critical mass is reached Big Corp discovers their auditors and lawyers also use the Mesh. </a:t>
            </a:r>
          </a:p>
          <a:p>
            <a:pPr lvl="2"/>
            <a:r>
              <a:rPr lang="en-US" dirty="0"/>
              <a:t>The internal email systems start to merge. Eventually they replace SMTP</a:t>
            </a:r>
          </a:p>
        </p:txBody>
      </p:sp>
    </p:spTree>
    <p:extLst>
      <p:ext uri="{BB962C8B-B14F-4D97-AF65-F5344CB8AC3E}">
        <p14:creationId xmlns:p14="http://schemas.microsoft.com/office/powerpoint/2010/main" val="180755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606"/>
    </mc:Choice>
    <mc:Fallback>
      <p:transition spd="slow" advTm="3246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8F2F-7A1E-4A40-B98A-40F36C0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49D4-BDEC-4B2B-BFD6-E166E5E7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580"/>
          </a:xfrm>
        </p:spPr>
        <p:txBody>
          <a:bodyPr/>
          <a:lstStyle/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Very nearly complete</a:t>
            </a:r>
          </a:p>
          <a:p>
            <a:pPr lvl="1"/>
            <a:r>
              <a:rPr lang="en-US" dirty="0"/>
              <a:t>Just</a:t>
            </a:r>
            <a:r>
              <a:rPr lang="en-US" baseline="0" dirty="0"/>
              <a:t> need examples from the reference code</a:t>
            </a:r>
          </a:p>
          <a:p>
            <a:pPr lvl="0"/>
            <a:r>
              <a:rPr lang="en-US" dirty="0"/>
              <a:t>Reference code</a:t>
            </a:r>
            <a:r>
              <a:rPr lang="en-US" baseline="0" dirty="0"/>
              <a:t> is a Command Line Interpreter (CLI)</a:t>
            </a:r>
          </a:p>
          <a:p>
            <a:pPr lvl="1"/>
            <a:r>
              <a:rPr lang="en-US" dirty="0"/>
              <a:t>No GUI (yet)</a:t>
            </a:r>
          </a:p>
          <a:p>
            <a:pPr lvl="1"/>
            <a:r>
              <a:rPr lang="en-US" dirty="0"/>
              <a:t>Almost complete,</a:t>
            </a:r>
            <a:r>
              <a:rPr lang="en-US" baseline="0" dirty="0"/>
              <a:t>  each part has worked in isolation, now integrating</a:t>
            </a:r>
          </a:p>
          <a:p>
            <a:pPr lvl="0"/>
            <a:r>
              <a:rPr lang="en-US" dirty="0"/>
              <a:t>Presented at Montreal IETF, </a:t>
            </a:r>
          </a:p>
          <a:p>
            <a:pPr lvl="1"/>
            <a:r>
              <a:rPr lang="en-US" dirty="0"/>
              <a:t>Hope to form Working Group forming BOF in November in Singapore</a:t>
            </a:r>
          </a:p>
        </p:txBody>
      </p:sp>
    </p:spTree>
    <p:extLst>
      <p:ext uri="{BB962C8B-B14F-4D97-AF65-F5344CB8AC3E}">
        <p14:creationId xmlns:p14="http://schemas.microsoft.com/office/powerpoint/2010/main" val="158120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278"/>
    </mc:Choice>
    <mc:Fallback>
      <p:transition spd="slow" advTm="1342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66B-ECDF-474C-8D97-5D49216A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1D7C-ECB5-47DC-A49C-992C1353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751"/>
          </a:xfrm>
        </p:spPr>
        <p:txBody>
          <a:bodyPr>
            <a:normAutofit/>
          </a:bodyPr>
          <a:lstStyle/>
          <a:p>
            <a:r>
              <a:rPr lang="en-US" dirty="0"/>
              <a:t>Call to the Internet developer community</a:t>
            </a:r>
          </a:p>
          <a:p>
            <a:endParaRPr lang="en-US" dirty="0"/>
          </a:p>
          <a:p>
            <a:r>
              <a:rPr lang="en-US" dirty="0"/>
              <a:t>We have to fix this.</a:t>
            </a:r>
          </a:p>
          <a:p>
            <a:pPr lvl="1"/>
            <a:r>
              <a:rPr lang="en-US" dirty="0"/>
              <a:t>The Mesh might not be the fix we need but it is an existence proof.</a:t>
            </a:r>
          </a:p>
          <a:p>
            <a:pPr lvl="1"/>
            <a:endParaRPr lang="en-US" dirty="0"/>
          </a:p>
          <a:p>
            <a:r>
              <a:rPr lang="en-US" dirty="0"/>
              <a:t>In his keynote address to the first Web Conference, Tim Berners-Lee talked about creating a whole new world</a:t>
            </a:r>
          </a:p>
          <a:p>
            <a:pPr lvl="1"/>
            <a:r>
              <a:rPr lang="en-US" dirty="0"/>
              <a:t>That world has become sick and the sickness is caused by insecurity.</a:t>
            </a:r>
          </a:p>
          <a:p>
            <a:pPr lvl="1"/>
            <a:r>
              <a:rPr lang="en-US" dirty="0"/>
              <a:t>We can fix it. </a:t>
            </a:r>
          </a:p>
          <a:p>
            <a:pPr lvl="1"/>
            <a:r>
              <a:rPr lang="en-US" dirty="0"/>
              <a:t>Will you help.</a:t>
            </a:r>
          </a:p>
        </p:txBody>
      </p:sp>
    </p:spTree>
    <p:extLst>
      <p:ext uri="{BB962C8B-B14F-4D97-AF65-F5344CB8AC3E}">
        <p14:creationId xmlns:p14="http://schemas.microsoft.com/office/powerpoint/2010/main" val="421285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778"/>
    </mc:Choice>
    <mc:Fallback>
      <p:transition spd="slow" advTm="1167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567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Devil’s in the Deployment</vt:lpstr>
      <vt:lpstr>Deployment</vt:lpstr>
      <vt:lpstr>Easy part – Open Source</vt:lpstr>
      <vt:lpstr>Open means Open</vt:lpstr>
      <vt:lpstr>Technology platform</vt:lpstr>
      <vt:lpstr>Harder Part: Building an early adopter community</vt:lpstr>
      <vt:lpstr>Plan</vt:lpstr>
      <vt:lpstr>Current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</dc:title>
  <dc:creator>Phillip Hallam-Baker</dc:creator>
  <cp:lastModifiedBy>Phillip Hallam-Baker</cp:lastModifiedBy>
  <cp:revision>2</cp:revision>
  <dcterms:created xsi:type="dcterms:W3CDTF">2019-09-09T02:29:12Z</dcterms:created>
  <dcterms:modified xsi:type="dcterms:W3CDTF">2019-09-30T18:32:40Z</dcterms:modified>
</cp:coreProperties>
</file>