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73" r:id="rId3"/>
    <p:sldId id="271" r:id="rId4"/>
    <p:sldId id="272" r:id="rId5"/>
    <p:sldId id="274" r:id="rId6"/>
    <p:sldId id="275" r:id="rId7"/>
    <p:sldId id="278" r:id="rId8"/>
    <p:sldId id="279" r:id="rId9"/>
    <p:sldId id="276" r:id="rId10"/>
    <p:sldId id="27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78" d="100"/>
          <a:sy n="78" d="100"/>
        </p:scale>
        <p:origin x="161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s://commons.wikimedia.org/wiki/File:Animated_glider_emblem.gif?uselang=r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293856" y="1495347"/>
            <a:ext cx="7128792" cy="15841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6000" dirty="0"/>
              <a:t>Интеллектуальные системы 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835696" y="3439363"/>
            <a:ext cx="58247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/>
              <a:t>Лабораторное занятие №1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657852" y="5157192"/>
            <a:ext cx="640080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dirty="0"/>
              <a:t>Хачумов М.В., к.ф.-м.н., </a:t>
            </a:r>
          </a:p>
          <a:p>
            <a:r>
              <a:rPr lang="ru-RU" dirty="0"/>
              <a:t>доцент кафедры информационных технологий</a:t>
            </a:r>
          </a:p>
        </p:txBody>
      </p:sp>
      <p:pic>
        <p:nvPicPr>
          <p:cNvPr id="3" name="Picture 8" descr="Для СМИ">
            <a:extLst>
              <a:ext uri="{FF2B5EF4-FFF2-40B4-BE49-F238E27FC236}">
                <a16:creationId xmlns:a16="http://schemas.microsoft.com/office/drawing/2014/main" id="{CFEDABA8-13BC-1FFD-2BE6-4250AA549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060" y="188640"/>
            <a:ext cx="3491880" cy="117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87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3822" y="693502"/>
            <a:ext cx="827464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SzPts val="1000"/>
              <a:tabLst>
                <a:tab pos="457200" algn="l"/>
              </a:tabLst>
            </a:pPr>
            <a:r>
              <a:rPr lang="en-US" sz="2000" dirty="0" err="1"/>
              <a:t>Игра</a:t>
            </a:r>
            <a:r>
              <a:rPr lang="en-US" sz="2000" dirty="0"/>
              <a:t> </a:t>
            </a:r>
            <a:r>
              <a:rPr lang="en-US" sz="2000" dirty="0" err="1"/>
              <a:t>прекращается</a:t>
            </a:r>
            <a:r>
              <a:rPr lang="en-US" sz="2000" dirty="0"/>
              <a:t>, </a:t>
            </a:r>
            <a:r>
              <a:rPr lang="en-US" sz="2000" dirty="0" err="1"/>
              <a:t>если</a:t>
            </a:r>
            <a:endParaRPr lang="ru-RU" sz="2000" dirty="0"/>
          </a:p>
          <a:p>
            <a:pPr indent="-285750" algn="just">
              <a:lnSpc>
                <a:spcPct val="90000"/>
              </a:lnSpc>
              <a:spcBef>
                <a:spcPct val="200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dirty="0"/>
              <a:t>на поле не останется ни одной «живой» клетки</a:t>
            </a:r>
          </a:p>
          <a:p>
            <a:pPr indent="-285750" algn="just">
              <a:lnSpc>
                <a:spcPct val="90000"/>
              </a:lnSpc>
              <a:spcBef>
                <a:spcPct val="200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dirty="0"/>
              <a:t>конфигурация на очередном шаге в точности (без сдвигов и поворотов) повторит себя же на одном из более ранних шагов (складывается периодическая конфигурация)</a:t>
            </a:r>
          </a:p>
          <a:p>
            <a:pPr indent="-285750" algn="just">
              <a:lnSpc>
                <a:spcPct val="90000"/>
              </a:lnSpc>
              <a:spcBef>
                <a:spcPct val="200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dirty="0"/>
              <a:t>при очередном шаге ни одна из клеток не меняет своего состояния (складывается стабильная конфигурация; предыдущее правило, вырожденное до одного шага назад)</a:t>
            </a:r>
            <a:endParaRPr lang="en-US" sz="2000" dirty="0"/>
          </a:p>
          <a:p>
            <a:pPr algn="just">
              <a:lnSpc>
                <a:spcPct val="90000"/>
              </a:lnSpc>
              <a:spcBef>
                <a:spcPct val="20000"/>
              </a:spcBef>
              <a:buSzPts val="1000"/>
              <a:tabLst>
                <a:tab pos="457200" algn="l"/>
              </a:tabLst>
            </a:pPr>
            <a:endParaRPr lang="ru-RU" sz="2000" dirty="0"/>
          </a:p>
          <a:p>
            <a:pPr algn="just">
              <a:lnSpc>
                <a:spcPct val="90000"/>
              </a:lnSpc>
              <a:spcBef>
                <a:spcPct val="20000"/>
              </a:spcBef>
              <a:buSzPts val="1000"/>
              <a:tabLst>
                <a:tab pos="457200" algn="l"/>
              </a:tabLst>
            </a:pPr>
            <a:r>
              <a:rPr lang="ru-RU" sz="2000" dirty="0"/>
              <a:t>Эти простые правила приводят к огромному разнообразию форм, которые могут возникнуть в игре.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ts val="1000"/>
              <a:tabLst>
                <a:tab pos="457200" algn="l"/>
              </a:tabLst>
            </a:pPr>
            <a:r>
              <a:rPr lang="ru-RU" sz="2000" dirty="0"/>
              <a:t>Игрок не принимает прямого участия в игре, а лишь расставляет или генерирует начальную конфигурацию «живых» клеток, которые затем взаимодействуют согласно правилам уже без его участия (он является наблюдателем).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73823" y="116632"/>
            <a:ext cx="7931224" cy="548680"/>
          </a:xfrm>
        </p:spPr>
        <p:txBody>
          <a:bodyPr/>
          <a:lstStyle/>
          <a:p>
            <a:r>
              <a:rPr lang="en-US" sz="3200" dirty="0" err="1">
                <a:effectLst/>
              </a:rPr>
              <a:t>Игра</a:t>
            </a:r>
            <a:r>
              <a:rPr lang="en-US" sz="3200" dirty="0">
                <a:effectLst/>
              </a:rPr>
              <a:t> «</a:t>
            </a:r>
            <a:r>
              <a:rPr lang="en-US" sz="3200" dirty="0" err="1">
                <a:effectLst/>
              </a:rPr>
              <a:t>Жизнь</a:t>
            </a:r>
            <a:r>
              <a:rPr lang="en-US" sz="3200" dirty="0">
                <a:effectLst/>
              </a:rPr>
              <a:t>»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6109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908720"/>
            <a:ext cx="8731391" cy="864096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https://sourceforge.net/projects/orwelldevcpp/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504056"/>
          </a:xfrm>
        </p:spPr>
        <p:txBody>
          <a:bodyPr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ru-RU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Программная среда</a:t>
            </a:r>
            <a:r>
              <a:rPr lang="en-US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: Dev-C++</a:t>
            </a:r>
            <a:endParaRPr lang="ru-RU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6138078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https://www.youtube.com/watch?v=DcsAUO2QDqc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5661248"/>
            <a:ext cx="435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http://kpolyakov.spb.ru/school/c/faq.htm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899592" y="4977686"/>
            <a:ext cx="56807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/>
              <a:t>Работа с графикой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04468" y="2054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"</a:t>
            </a:r>
            <a:r>
              <a:rPr lang="ru-RU" dirty="0" err="1"/>
              <a:t>graphics.h</a:t>
            </a:r>
            <a:r>
              <a:rPr lang="ru-RU" dirty="0"/>
              <a:t>"</a:t>
            </a:r>
          </a:p>
          <a:p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"</a:t>
            </a:r>
            <a:r>
              <a:rPr lang="ru-RU" dirty="0" err="1"/>
              <a:t>math.h</a:t>
            </a:r>
            <a:r>
              <a:rPr lang="ru-RU" dirty="0"/>
              <a:t>"</a:t>
            </a:r>
          </a:p>
          <a:p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"</a:t>
            </a:r>
            <a:r>
              <a:rPr lang="ru-RU" dirty="0" err="1"/>
              <a:t>stdio.h</a:t>
            </a:r>
            <a:r>
              <a:rPr lang="ru-RU" dirty="0"/>
              <a:t>"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87624" y="294742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() {</a:t>
            </a:r>
          </a:p>
          <a:p>
            <a:r>
              <a:rPr lang="ru-RU" dirty="0"/>
              <a:t>	</a:t>
            </a:r>
            <a:r>
              <a:rPr lang="en-US" dirty="0"/>
              <a:t>// </a:t>
            </a:r>
            <a:r>
              <a:rPr lang="ru-RU" dirty="0"/>
              <a:t>тело программы</a:t>
            </a:r>
            <a:endParaRPr lang="en-US" dirty="0"/>
          </a:p>
          <a:p>
            <a:r>
              <a:rPr lang="en-US" dirty="0"/>
              <a:t>	</a:t>
            </a:r>
            <a:r>
              <a:rPr lang="ru-RU" dirty="0" err="1"/>
              <a:t>getch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  <a:r>
              <a:rPr lang="ru-RU" dirty="0" err="1"/>
              <a:t>return</a:t>
            </a:r>
            <a:r>
              <a:rPr lang="ru-RU" dirty="0"/>
              <a:t> 0;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375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7282"/>
            <a:ext cx="8229600" cy="5474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400" dirty="0"/>
              <a:t>NK-автоматы С. </a:t>
            </a:r>
            <a:r>
              <a:rPr lang="ru-RU" sz="2400" dirty="0" err="1"/>
              <a:t>Кауффмана</a:t>
            </a:r>
            <a:endParaRPr lang="ru-RU" sz="2400" dirty="0"/>
          </a:p>
        </p:txBody>
      </p:sp>
      <p:pic>
        <p:nvPicPr>
          <p:cNvPr id="4" name="Рисунок 3" descr="wpe8.jpg (16612 bytes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541" y="728885"/>
            <a:ext cx="6134918" cy="3522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539552" y="4365104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</a:pPr>
            <a:r>
              <a:rPr lang="ru-RU" dirty="0"/>
              <a:t>NK-автомат есть сеть из N булевых логических элементов. </a:t>
            </a:r>
            <a:endParaRPr lang="en-US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</a:pPr>
            <a:endParaRPr lang="en-US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</a:pPr>
            <a:r>
              <a:rPr lang="ru-RU" dirty="0"/>
              <a:t>Каждый логический элемент имеет K входов и один выход. Сигналы на входах и выходах элементов </a:t>
            </a:r>
            <a:r>
              <a:rPr lang="ru-RU" dirty="0" err="1"/>
              <a:t>бинарны</a:t>
            </a:r>
            <a:r>
              <a:rPr lang="ru-RU" dirty="0"/>
              <a:t>, т.е. принимают значения 0 либо 1. </a:t>
            </a:r>
            <a:endParaRPr lang="en-US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</a:pPr>
            <a:endParaRPr lang="en-US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</a:pPr>
            <a:r>
              <a:rPr lang="ru-RU" dirty="0"/>
              <a:t>Выходы одних элементов поступают на входы других, эти связи случайны, но число входов K каждого элемента фиксировано. Сами логические элементы также выбираются случайно.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6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1733"/>
            <a:ext cx="8280920" cy="374441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tx1"/>
                </a:solidFill>
                <a:latin typeface="+mn-lt"/>
              </a:rPr>
              <a:t>Автоматы автономны, т.е. внешние входы отсутствуют. Число логических элементов, входящих в автомат, предполагается большим, N &gt;&gt;1.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r>
              <a:rPr lang="ru-RU" sz="2000" dirty="0">
                <a:solidFill>
                  <a:schemeClr val="tx1"/>
                </a:solidFill>
                <a:latin typeface="+mn-lt"/>
              </a:rPr>
              <a:t>Автомат функционирует в дискретном времени: t = 1,2,… 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r>
              <a:rPr lang="ru-RU" sz="2000" dirty="0">
                <a:solidFill>
                  <a:schemeClr val="tx1"/>
                </a:solidFill>
                <a:latin typeface="+mn-lt"/>
              </a:rPr>
              <a:t>Состояние автомата в каждый момент времени t определяется вектором X(t) – совокупностью выходных сигналов всех логических элементов.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r>
              <a:rPr lang="ru-RU" sz="2000" dirty="0">
                <a:solidFill>
                  <a:schemeClr val="tx1"/>
                </a:solidFill>
                <a:latin typeface="+mn-lt"/>
              </a:rPr>
              <a:t>В процессе функционирования последовательность состояний сходится к аттрактору – предельному циклу. Последовательность состояний X(t) в этом аттракторе может рассматриваться как “программа” функционирования автомата.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67282"/>
            <a:ext cx="8229600" cy="5474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400" dirty="0"/>
              <a:t>NK-автоматы С. </a:t>
            </a:r>
            <a:r>
              <a:rPr lang="ru-RU" sz="2400" dirty="0" err="1"/>
              <a:t>Кауффмана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653136"/>
            <a:ext cx="2713888" cy="205710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283968" y="5013176"/>
            <a:ext cx="3888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Число аттракторов M и типичная длина аттрактора L – важные характеристики NK-автоматов.</a:t>
            </a:r>
          </a:p>
        </p:txBody>
      </p:sp>
    </p:spTree>
    <p:extLst>
      <p:ext uri="{BB962C8B-B14F-4D97-AF65-F5344CB8AC3E}">
        <p14:creationId xmlns:p14="http://schemas.microsoft.com/office/powerpoint/2010/main" val="141009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43701"/>
            <a:ext cx="8509541" cy="6093296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2700" dirty="0">
                <a:solidFill>
                  <a:schemeClr val="tx1"/>
                </a:solidFill>
                <a:latin typeface="+mn-lt"/>
              </a:rPr>
              <a:t>При больших K (K = N) “жизнь” автоматов стохастична:</a:t>
            </a:r>
            <a:endParaRPr lang="en-US" sz="2700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10000"/>
              </a:lnSpc>
            </a:pPr>
            <a:r>
              <a:rPr lang="ru-RU" sz="2700" dirty="0">
                <a:solidFill>
                  <a:schemeClr val="tx1"/>
                </a:solidFill>
                <a:latin typeface="+mn-lt"/>
              </a:rPr>
              <a:t>последовательные состояния аттракторов радикально отличаются друг друга, программы очень чувствительны как по отношению к минимальным возмущениям (случайное изменение одной из компонент выходного вектора X(t)), так и по отношению к мутациям (изменение типа элемента или связи между элементами). </a:t>
            </a:r>
            <a:endParaRPr lang="en-US" sz="2700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10000"/>
              </a:lnSpc>
            </a:pPr>
            <a:r>
              <a:rPr lang="ru-RU" sz="2700" dirty="0">
                <a:solidFill>
                  <a:schemeClr val="tx1"/>
                </a:solidFill>
                <a:latin typeface="+mn-lt"/>
              </a:rPr>
              <a:t>длина аттракторов L очень велика: L ~ 2</a:t>
            </a:r>
            <a:r>
              <a:rPr lang="en-US" sz="2700" dirty="0">
                <a:solidFill>
                  <a:schemeClr val="tx1"/>
                </a:solidFill>
                <a:latin typeface="+mn-lt"/>
              </a:rPr>
              <a:t>^(</a:t>
            </a:r>
            <a:r>
              <a:rPr lang="ru-RU" sz="2700" dirty="0">
                <a:solidFill>
                  <a:schemeClr val="tx1"/>
                </a:solidFill>
                <a:latin typeface="+mn-lt"/>
              </a:rPr>
              <a:t>N/2</a:t>
            </a:r>
            <a:r>
              <a:rPr lang="en-US" sz="2700" dirty="0">
                <a:solidFill>
                  <a:schemeClr val="tx1"/>
                </a:solidFill>
                <a:latin typeface="+mn-lt"/>
              </a:rPr>
              <a:t>)</a:t>
            </a:r>
            <a:r>
              <a:rPr lang="ru-RU" sz="2700" dirty="0">
                <a:solidFill>
                  <a:schemeClr val="tx1"/>
                </a:solidFill>
                <a:latin typeface="+mn-lt"/>
              </a:rPr>
              <a:t>. Число </a:t>
            </a:r>
            <a:r>
              <a:rPr lang="ru-RU" sz="2700" dirty="0" err="1">
                <a:solidFill>
                  <a:schemeClr val="tx1"/>
                </a:solidFill>
                <a:latin typeface="+mn-lt"/>
              </a:rPr>
              <a:t>атракторов</a:t>
            </a:r>
            <a:r>
              <a:rPr lang="ru-RU" sz="2700" dirty="0">
                <a:solidFill>
                  <a:schemeClr val="tx1"/>
                </a:solidFill>
                <a:latin typeface="+mn-lt"/>
              </a:rPr>
              <a:t> M порядка N </a:t>
            </a:r>
            <a:endParaRPr lang="en-US" sz="27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ru-RU" sz="27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2700" dirty="0">
                <a:solidFill>
                  <a:schemeClr val="tx1"/>
                </a:solidFill>
                <a:latin typeface="+mn-lt"/>
              </a:rPr>
              <a:t>Если степень связности K уменьшается, то такой стохастический тип поведения сохраняется, до тех пор, пока K не достигнет величины порядка 2.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2700" dirty="0">
                <a:solidFill>
                  <a:schemeClr val="tx1"/>
                </a:solidFill>
                <a:latin typeface="+mn-lt"/>
              </a:rPr>
              <a:t>При K </a:t>
            </a:r>
            <a:r>
              <a:rPr lang="en-US" sz="2700" dirty="0">
                <a:solidFill>
                  <a:schemeClr val="tx1"/>
                </a:solidFill>
                <a:latin typeface="+mn-lt"/>
              </a:rPr>
              <a:t>=</a:t>
            </a:r>
            <a:r>
              <a:rPr lang="ru-RU" sz="2700" dirty="0">
                <a:solidFill>
                  <a:schemeClr val="tx1"/>
                </a:solidFill>
                <a:latin typeface="+mn-lt"/>
              </a:rPr>
              <a:t> 2 поведение автомата принципиально меняется. </a:t>
            </a:r>
            <a:endParaRPr lang="en-US" sz="2700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10000"/>
              </a:lnSpc>
            </a:pPr>
            <a:r>
              <a:rPr lang="ru-RU" sz="2700" dirty="0">
                <a:solidFill>
                  <a:schemeClr val="tx1"/>
                </a:solidFill>
                <a:latin typeface="+mn-lt"/>
              </a:rPr>
              <a:t>Влияние минимальных возмущений на программы мало. Мутации обычно вызывают только слабые изменения динамики функционирования автомата. Только отдельные редкие мутации проводят к радикальным, каскадным изменениям программ автоматов. </a:t>
            </a:r>
          </a:p>
          <a:p>
            <a:pPr algn="just">
              <a:lnSpc>
                <a:spcPct val="110000"/>
              </a:lnSpc>
            </a:pPr>
            <a:r>
              <a:rPr lang="ru-RU" sz="2700" dirty="0">
                <a:solidFill>
                  <a:schemeClr val="tx1"/>
                </a:solidFill>
                <a:latin typeface="+mn-lt"/>
              </a:rPr>
              <a:t>Длина аттракторов L и число аттракторов M уменьшаются до величин порядка N</a:t>
            </a:r>
            <a:r>
              <a:rPr lang="en-US" sz="2700" dirty="0">
                <a:solidFill>
                  <a:schemeClr val="tx1"/>
                </a:solidFill>
                <a:latin typeface="+mn-lt"/>
              </a:rPr>
              <a:t>^(</a:t>
            </a:r>
            <a:r>
              <a:rPr lang="ru-RU" sz="2700" dirty="0">
                <a:solidFill>
                  <a:schemeClr val="tx1"/>
                </a:solidFill>
                <a:latin typeface="+mn-lt"/>
              </a:rPr>
              <a:t>1/2</a:t>
            </a:r>
            <a:r>
              <a:rPr lang="en-US" sz="2700" dirty="0">
                <a:solidFill>
                  <a:schemeClr val="tx1"/>
                </a:solidFill>
                <a:latin typeface="+mn-lt"/>
              </a:rPr>
              <a:t>)</a:t>
            </a:r>
            <a:r>
              <a:rPr lang="ru-RU" sz="2700" dirty="0">
                <a:solidFill>
                  <a:schemeClr val="tx1"/>
                </a:solidFill>
                <a:latin typeface="+mn-lt"/>
              </a:rPr>
              <a:t>. Такое поведение характеризуют как жизнь </a:t>
            </a:r>
            <a:r>
              <a:rPr lang="ru-RU" sz="2700" b="1" dirty="0">
                <a:solidFill>
                  <a:schemeClr val="tx1"/>
                </a:solidFill>
                <a:latin typeface="+mn-lt"/>
              </a:rPr>
              <a:t>на границе хаоса и порядка </a:t>
            </a:r>
            <a:r>
              <a:rPr lang="ru-RU" sz="2700" dirty="0">
                <a:solidFill>
                  <a:schemeClr val="tx1"/>
                </a:solidFill>
                <a:latin typeface="+mn-lt"/>
              </a:rPr>
              <a:t>(“</a:t>
            </a:r>
            <a:r>
              <a:rPr lang="ru-RU" sz="2700" dirty="0" err="1">
                <a:solidFill>
                  <a:schemeClr val="tx1"/>
                </a:solidFill>
                <a:latin typeface="+mn-lt"/>
              </a:rPr>
              <a:t>at</a:t>
            </a:r>
            <a:r>
              <a:rPr lang="ru-RU" sz="27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7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ru-RU" sz="27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700" dirty="0" err="1">
                <a:solidFill>
                  <a:schemeClr val="tx1"/>
                </a:solidFill>
                <a:latin typeface="+mn-lt"/>
              </a:rPr>
              <a:t>edge</a:t>
            </a:r>
            <a:r>
              <a:rPr lang="ru-RU" sz="27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700" dirty="0" err="1">
                <a:solidFill>
                  <a:schemeClr val="tx1"/>
                </a:solidFill>
                <a:latin typeface="+mn-lt"/>
              </a:rPr>
              <a:t>of</a:t>
            </a:r>
            <a:r>
              <a:rPr lang="ru-RU" sz="27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700" dirty="0" err="1">
                <a:solidFill>
                  <a:schemeClr val="tx1"/>
                </a:solidFill>
                <a:latin typeface="+mn-lt"/>
              </a:rPr>
              <a:t>chaos</a:t>
            </a:r>
            <a:r>
              <a:rPr lang="ru-RU" sz="2700" dirty="0">
                <a:solidFill>
                  <a:schemeClr val="tx1"/>
                </a:solidFill>
                <a:latin typeface="+mn-lt"/>
              </a:rPr>
              <a:t>”).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5656" y="21206"/>
            <a:ext cx="6709342" cy="492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Основные результаты теории NK-автоматов</a:t>
            </a:r>
          </a:p>
        </p:txBody>
      </p:sp>
    </p:spTree>
    <p:extLst>
      <p:ext uri="{BB962C8B-B14F-4D97-AF65-F5344CB8AC3E}">
        <p14:creationId xmlns:p14="http://schemas.microsoft.com/office/powerpoint/2010/main" val="236317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3" y="-99392"/>
            <a:ext cx="8856984" cy="7797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400" dirty="0"/>
              <a:t>Биологическая интерпретация автоматов </a:t>
            </a:r>
            <a:r>
              <a:rPr lang="ru-RU" sz="2400" dirty="0" err="1"/>
              <a:t>Кауффмана</a:t>
            </a:r>
            <a:r>
              <a:rPr lang="ru-RU" sz="32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0886" y="1205927"/>
            <a:ext cx="8136904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ru-RU" sz="1900" dirty="0"/>
              <a:t>NK-автоматы могут рассматриваться как модель генетической регуляторной системы живых клеток.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79778" y="5447401"/>
            <a:ext cx="8048012" cy="409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9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Для человека имеем (</a:t>
            </a:r>
            <a:r>
              <a:rPr lang="ru-RU" sz="19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9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~ 2*10</a:t>
            </a:r>
            <a:r>
              <a:rPr lang="en-US" sz="1900" baseline="30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9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): </a:t>
            </a:r>
            <a:r>
              <a:rPr lang="ru-RU" sz="19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 </a:t>
            </a:r>
            <a:r>
              <a:rPr lang="ru-RU" sz="19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9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9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42, </a:t>
            </a:r>
            <a:r>
              <a:rPr lang="ru-RU" sz="190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900" i="1" baseline="-25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lang="ru-RU" sz="1900" i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9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sz="19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ru-RU" sz="19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2711" y="4077072"/>
            <a:ext cx="804801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900" dirty="0"/>
              <a:t>С.</a:t>
            </a:r>
            <a:r>
              <a:rPr lang="en-US" sz="1900" dirty="0"/>
              <a:t> </a:t>
            </a:r>
            <a:r>
              <a:rPr lang="ru-RU" sz="1900" dirty="0"/>
              <a:t>А.</a:t>
            </a:r>
            <a:r>
              <a:rPr lang="en-US" sz="1900" dirty="0"/>
              <a:t> </a:t>
            </a:r>
            <a:r>
              <a:rPr lang="ru-RU" sz="1900" dirty="0" err="1"/>
              <a:t>Кауффман</a:t>
            </a:r>
            <a:r>
              <a:rPr lang="ru-RU" sz="1900" dirty="0"/>
              <a:t> аргументирует, что именно случай K</a:t>
            </a:r>
            <a:r>
              <a:rPr lang="en-US" sz="1900" dirty="0"/>
              <a:t>=</a:t>
            </a:r>
            <a:r>
              <a:rPr lang="ru-RU" sz="1900" dirty="0"/>
              <a:t>2 есть адекватная модель молекулярно-генетических систем управления биологических клеточных организмов.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A64CF-A1B8-19AD-6345-0F6E8DF7D3B9}"/>
              </a:ext>
            </a:extLst>
          </p:cNvPr>
          <p:cNvSpPr txBox="1"/>
          <p:nvPr/>
        </p:nvSpPr>
        <p:spPr>
          <a:xfrm>
            <a:off x="425644" y="2072287"/>
            <a:ext cx="8102146" cy="1671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ru-RU" sz="1900" dirty="0"/>
              <a:t>Если рассматривать экспрессию определенного гена (синтез соответствующего белка) как зависящую от наличия в клетке других белков, то можно аппроксимировать схему регуляции отдельного гена булевым логическим элементом – в результате вся сеть регуляторных связей, определяющая экспрессию генов живой клетки, может быть представлена в виде NK-автомата.</a:t>
            </a:r>
          </a:p>
        </p:txBody>
      </p:sp>
    </p:spTree>
    <p:extLst>
      <p:ext uri="{BB962C8B-B14F-4D97-AF65-F5344CB8AC3E}">
        <p14:creationId xmlns:p14="http://schemas.microsoft.com/office/powerpoint/2010/main" val="173561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1216" y="332656"/>
            <a:ext cx="7776864" cy="432048"/>
          </a:xfrm>
        </p:spPr>
        <p:txBody>
          <a:bodyPr/>
          <a:lstStyle/>
          <a:p>
            <a:r>
              <a:rPr lang="ru-RU" sz="2400" dirty="0"/>
              <a:t>Задача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840" y="908720"/>
            <a:ext cx="8517632" cy="59492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b="1" dirty="0"/>
              <a:t>Входные данные</a:t>
            </a:r>
            <a:r>
              <a:rPr lang="en-US" sz="2000" b="1" dirty="0"/>
              <a:t>:</a:t>
            </a:r>
          </a:p>
          <a:p>
            <a:pPr marL="0" indent="0">
              <a:buNone/>
            </a:pPr>
            <a:r>
              <a:rPr lang="ru-RU" sz="2000" dirty="0"/>
              <a:t>Задать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n, </a:t>
            </a:r>
            <a:r>
              <a:rPr lang="ru-RU" sz="2000" dirty="0"/>
              <a:t>к=2</a:t>
            </a:r>
            <a:r>
              <a:rPr lang="en-US" sz="2000" dirty="0"/>
              <a:t>;</a:t>
            </a:r>
            <a:endParaRPr lang="ru-RU" sz="2000" dirty="0"/>
          </a:p>
          <a:p>
            <a:pPr marL="0" indent="0">
              <a:buNone/>
            </a:pP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int v0[] = {1, 1, 0, 1, 0, 0};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//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Начальный вектор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n1[] = {0, 1, 0, 1, 0, 0};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//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Матрица связей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n2[] = {1, 0, 1, 0, 0, 0};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//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Матрица связей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n3[] = {0, 1, 0, 1, 0, 0};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//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Матрица связей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n4[] = {1, 0, 0, 0, 0, 1};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//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Матрица связей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n5[] = {0, 0, 0, 0, 1, 1};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//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Матрица связей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n6[] = {0, 0, 1, 0, 1, 0};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//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Матрица связей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ru-RU" sz="2000" dirty="0"/>
              <a:t>Описать логические элементы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1) OR, 2) _AND, </a:t>
            </a:r>
            <a:r>
              <a:rPr lang="ru-RU" sz="2000" b="1" dirty="0"/>
              <a:t>3) </a:t>
            </a:r>
            <a:r>
              <a:rPr lang="en-US" sz="2000" b="1" dirty="0"/>
              <a:t>_OR, </a:t>
            </a:r>
            <a:r>
              <a:rPr lang="ru-RU" sz="2000" b="1" dirty="0"/>
              <a:t>4) </a:t>
            </a:r>
            <a:r>
              <a:rPr lang="en-US" sz="2000" b="1" dirty="0"/>
              <a:t>AND, </a:t>
            </a:r>
            <a:r>
              <a:rPr lang="ru-RU" sz="2000" b="1" dirty="0"/>
              <a:t>5) </a:t>
            </a:r>
            <a:r>
              <a:rPr lang="en-US" sz="2000" b="1" dirty="0"/>
              <a:t>_AND, </a:t>
            </a:r>
            <a:r>
              <a:rPr lang="ru-RU" sz="2000" b="1" dirty="0"/>
              <a:t>6) </a:t>
            </a:r>
            <a:r>
              <a:rPr lang="en-US" sz="2000" b="1" dirty="0"/>
              <a:t>OR </a:t>
            </a:r>
          </a:p>
          <a:p>
            <a:pPr marL="0" indent="0">
              <a:buNone/>
            </a:pPr>
            <a:r>
              <a:rPr lang="en-US" sz="1700" dirty="0"/>
              <a:t>_AND</a:t>
            </a:r>
            <a:r>
              <a:rPr lang="ru-RU" sz="1700" dirty="0"/>
              <a:t> – равна 1 если оба элемента равны 0</a:t>
            </a:r>
            <a:r>
              <a:rPr lang="en-US" sz="1700" dirty="0"/>
              <a:t>;</a:t>
            </a:r>
            <a:endParaRPr lang="ru-RU" sz="1700" dirty="0"/>
          </a:p>
          <a:p>
            <a:pPr marL="0" indent="0">
              <a:buNone/>
            </a:pPr>
            <a:r>
              <a:rPr lang="ru-RU" sz="1700" dirty="0"/>
              <a:t>_</a:t>
            </a:r>
            <a:r>
              <a:rPr lang="en-US" sz="1700" dirty="0"/>
              <a:t> OR</a:t>
            </a:r>
            <a:r>
              <a:rPr lang="ru-RU" sz="1700" dirty="0"/>
              <a:t> – равна 1 если хотя бы один элемент равен 0</a:t>
            </a:r>
            <a:r>
              <a:rPr lang="en-US" sz="1700" dirty="0"/>
              <a:t>;</a:t>
            </a:r>
            <a:endParaRPr lang="ru-RU" sz="1700" dirty="0"/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r>
              <a:rPr lang="ru-RU" sz="2000" b="1" dirty="0"/>
              <a:t>Выходные данные</a:t>
            </a:r>
            <a:r>
              <a:rPr lang="en-US" sz="2000" b="1" dirty="0"/>
              <a:t>:</a:t>
            </a:r>
          </a:p>
          <a:p>
            <a:pPr marL="0" indent="0" algn="just">
              <a:buNone/>
            </a:pPr>
            <a:r>
              <a:rPr lang="ru-RU" sz="2000" dirty="0"/>
              <a:t>Пример аттрактора, средняя длина аттрактора, количество разных аттракторов для </a:t>
            </a:r>
            <a:r>
              <a:rPr lang="en-US" sz="2000" dirty="0"/>
              <a:t>k=2, n-</a:t>
            </a:r>
            <a:r>
              <a:rPr lang="ru-RU" sz="2000" dirty="0"/>
              <a:t>параметр</a:t>
            </a:r>
            <a:r>
              <a:rPr lang="en-US" sz="2000" dirty="0"/>
              <a:t> </a:t>
            </a:r>
            <a:endParaRPr lang="ru-RU" sz="2000" dirty="0"/>
          </a:p>
          <a:p>
            <a:pPr marL="0" indent="0" algn="just">
              <a:buNone/>
            </a:pPr>
            <a:r>
              <a:rPr lang="ru-RU" sz="2000" dirty="0"/>
              <a:t>Пример аттрактора, средняя длина аттрактора, количество разных аттракторов для разных </a:t>
            </a:r>
            <a:r>
              <a:rPr lang="en-US" sz="2000" dirty="0"/>
              <a:t>k=3</a:t>
            </a:r>
            <a:r>
              <a:rPr lang="ru-RU" sz="2000" dirty="0"/>
              <a:t>, </a:t>
            </a:r>
            <a:r>
              <a:rPr lang="en-US" sz="2000" dirty="0"/>
              <a:t>n-</a:t>
            </a:r>
            <a:r>
              <a:rPr lang="ru-RU" sz="2000" dirty="0"/>
              <a:t>параметр. Проверить положения теории.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060848"/>
            <a:ext cx="375373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8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ru-RU" sz="2400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bool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OR(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x_t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[],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el_t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[])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bool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b = false;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	for (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=0;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sizeof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el_t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);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++)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		if (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el_t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[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] == 1 )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		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			if (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x_t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[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] == 1)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			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				b = true;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				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			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	return b;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}</a:t>
            </a:r>
            <a:endParaRPr lang="ru-RU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06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3823" y="116632"/>
            <a:ext cx="7931224" cy="548680"/>
          </a:xfrm>
        </p:spPr>
        <p:txBody>
          <a:bodyPr/>
          <a:lstStyle/>
          <a:p>
            <a:r>
              <a:rPr lang="en-US" sz="3200" dirty="0" err="1">
                <a:effectLst/>
              </a:rPr>
              <a:t>Игра</a:t>
            </a:r>
            <a:r>
              <a:rPr lang="en-US" sz="3200" dirty="0">
                <a:effectLst/>
              </a:rPr>
              <a:t> «</a:t>
            </a:r>
            <a:r>
              <a:rPr lang="en-US" sz="3200" dirty="0" err="1">
                <a:effectLst/>
              </a:rPr>
              <a:t>Жизнь</a:t>
            </a:r>
            <a:r>
              <a:rPr lang="en-US" sz="3200" dirty="0">
                <a:effectLst/>
              </a:rPr>
              <a:t>»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6001" y="688508"/>
            <a:ext cx="8058617" cy="427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sz="1900" dirty="0"/>
              <a:t>Место действия этой игры</a:t>
            </a:r>
            <a:r>
              <a:rPr lang="en-US" sz="1900" dirty="0"/>
              <a:t> </a:t>
            </a:r>
            <a:r>
              <a:rPr lang="ru-RU" sz="1900" dirty="0"/>
              <a:t>— «вселенная»</a:t>
            </a:r>
            <a:r>
              <a:rPr lang="en-US" sz="1900" dirty="0"/>
              <a:t> </a:t>
            </a:r>
            <a:r>
              <a:rPr lang="ru-RU" sz="1900" dirty="0"/>
              <a:t>— это размеченная на клетки поверхность или плоскость</a:t>
            </a:r>
            <a:r>
              <a:rPr lang="en-US" sz="1900" dirty="0"/>
              <a:t> </a:t>
            </a:r>
            <a:r>
              <a:rPr lang="ru-RU" sz="1900" dirty="0"/>
              <a:t>— безграничная, ограниченная, или замкнутая (в пределе</a:t>
            </a:r>
            <a:r>
              <a:rPr lang="en-US" sz="1900" dirty="0"/>
              <a:t> </a:t>
            </a:r>
            <a:r>
              <a:rPr lang="ru-RU" sz="1900" dirty="0"/>
              <a:t>— бесконечная плоскость).</a:t>
            </a:r>
          </a:p>
          <a:p>
            <a:pPr lvl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sz="1900" dirty="0"/>
              <a:t>Каждая клетка на этой поверхности может находиться в двух состояниях: быть «живой» (заполненной) или быть «мёртвой» (пустой). Клетка имеет восемь соседей, окружающих её.</a:t>
            </a:r>
          </a:p>
          <a:p>
            <a:pPr lvl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sz="1900" dirty="0"/>
              <a:t>Распределение живых клеток в начале игры называется первым поколением. Каждое следующее поколение рассчитывается на основе предыдущего по таким правилам: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ru-RU" sz="1900" dirty="0"/>
              <a:t>в пустой (мёртвой) клетке, рядом с которой ровно три живые клетки, зарождается жизнь;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ru-RU" sz="1900" dirty="0"/>
              <a:t>если у живой клетки есть две или три живые соседки, то эта клетка продолжает жить; в противном случае, если соседей меньше двух или больше трёх, клетка умирает («от одиночества» или «от перенаселённости»)</a:t>
            </a:r>
          </a:p>
        </p:txBody>
      </p:sp>
      <p:pic>
        <p:nvPicPr>
          <p:cNvPr id="5" name="Рисунок 4" descr="https://upload.wikimedia.org/wikipedia/commons/9/96/Animated_glider_emblem.gif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129808"/>
            <a:ext cx="1728192" cy="1728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392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6279</TotalTime>
  <Words>1179</Words>
  <Application>Microsoft Office PowerPoint</Application>
  <PresentationFormat>Экран (4:3)</PresentationFormat>
  <Paragraphs>98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Palatino Linotype</vt:lpstr>
      <vt:lpstr>Symbol</vt:lpstr>
      <vt:lpstr>Исполнительная</vt:lpstr>
      <vt:lpstr>Презентация PowerPoint</vt:lpstr>
      <vt:lpstr>https://sourceforge.net/projects/orwelldevcpp/</vt:lpstr>
      <vt:lpstr>NK-автоматы С. Кауффмана</vt:lpstr>
      <vt:lpstr>NK-автоматы С. Кауффмана</vt:lpstr>
      <vt:lpstr>Презентация PowerPoint</vt:lpstr>
      <vt:lpstr>Биологическая интерпретация автоматов Кауффмана.</vt:lpstr>
      <vt:lpstr>Задача</vt:lpstr>
      <vt:lpstr>Пример</vt:lpstr>
      <vt:lpstr>Игра «Жизнь»</vt:lpstr>
      <vt:lpstr>Игра «Жизнь»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Интеллектуальные системы</dc:title>
  <dc:creator>lab04</dc:creator>
  <cp:lastModifiedBy>Хачумов Михаил Вячеславович</cp:lastModifiedBy>
  <cp:revision>184</cp:revision>
  <dcterms:created xsi:type="dcterms:W3CDTF">2020-08-28T08:36:57Z</dcterms:created>
  <dcterms:modified xsi:type="dcterms:W3CDTF">2022-09-03T19:45:37Z</dcterms:modified>
</cp:coreProperties>
</file>