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342054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342054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342054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342054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3420548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342054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3420548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63420548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3420548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3420548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342054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6342054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342054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342054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342054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342054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342054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342054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342054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342054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342054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342054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3420548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3420548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342054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342054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rPr b="1" lang="en" sz="1150">
                <a:solidFill>
                  <a:srgbClr val="262626"/>
                </a:solidFill>
                <a:highlight>
                  <a:srgbClr val="FFFFFF"/>
                </a:highlight>
                <a:latin typeface="Montserrat"/>
                <a:ea typeface="Montserrat"/>
                <a:cs typeface="Montserrat"/>
                <a:sym typeface="Montserrat"/>
              </a:rPr>
              <a:t>DSO106C - Machine Learning Lesson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Alison Schnoes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500"/>
              </a:spcBef>
              <a:spcAft>
                <a:spcPts val="0"/>
              </a:spcAft>
              <a:buClr>
                <a:schemeClr val="dk1"/>
              </a:buClr>
              <a:buSzPct val="39207"/>
              <a:buFont typeface="Arial"/>
              <a:buNone/>
            </a:pPr>
            <a:r>
              <a:rPr lang="en" sz="2805">
                <a:solidFill>
                  <a:srgbClr val="4A4A4A"/>
                </a:solidFill>
                <a:highlight>
                  <a:srgbClr val="FFFFFF"/>
                </a:highlight>
              </a:rPr>
              <a:t>Examine Predictions</a:t>
            </a:r>
            <a:endParaRPr sz="2805">
              <a:solidFill>
                <a:srgbClr val="4A4A4A"/>
              </a:solidFill>
              <a:highlight>
                <a:srgbClr val="FFFFFF"/>
              </a:highlight>
            </a:endParaRPr>
          </a:p>
          <a:p>
            <a:pPr indent="0" lvl="0" marL="0" rtl="0" algn="l">
              <a:lnSpc>
                <a:spcPct val="115000"/>
              </a:lnSpc>
              <a:spcBef>
                <a:spcPts val="8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pic>
        <p:nvPicPr>
          <p:cNvPr id="112" name="Google Shape;112;p22"/>
          <p:cNvPicPr preferRelativeResize="0"/>
          <p:nvPr/>
        </p:nvPicPr>
        <p:blipFill>
          <a:blip r:embed="rId3">
            <a:alphaModFix/>
          </a:blip>
          <a:stretch>
            <a:fillRect/>
          </a:stretch>
        </p:blipFill>
        <p:spPr>
          <a:xfrm>
            <a:off x="152400" y="1170125"/>
            <a:ext cx="5679654" cy="3820976"/>
          </a:xfrm>
          <a:prstGeom prst="rect">
            <a:avLst/>
          </a:prstGeom>
          <a:noFill/>
          <a:ln>
            <a:noFill/>
          </a:ln>
        </p:spPr>
      </p:pic>
      <p:sp>
        <p:nvSpPr>
          <p:cNvPr id="113" name="Google Shape;113;p22"/>
          <p:cNvSpPr txBox="1"/>
          <p:nvPr/>
        </p:nvSpPr>
        <p:spPr>
          <a:xfrm>
            <a:off x="5922200" y="1168050"/>
            <a:ext cx="3012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the array to plot the predictions 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pretty straight for the line so the models fit.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Score of 86% of the time</a:t>
            </a:r>
            <a:endParaRPr/>
          </a:p>
        </p:txBody>
      </p:sp>
      <p:pic>
        <p:nvPicPr>
          <p:cNvPr id="119" name="Google Shape;119;p23"/>
          <p:cNvPicPr preferRelativeResize="0"/>
          <p:nvPr/>
        </p:nvPicPr>
        <p:blipFill>
          <a:blip r:embed="rId3">
            <a:alphaModFix/>
          </a:blip>
          <a:stretch>
            <a:fillRect/>
          </a:stretch>
        </p:blipFill>
        <p:spPr>
          <a:xfrm>
            <a:off x="152400" y="1170125"/>
            <a:ext cx="49911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Errors</a:t>
            </a:r>
            <a:endParaRPr/>
          </a:p>
        </p:txBody>
      </p:sp>
      <p:pic>
        <p:nvPicPr>
          <p:cNvPr id="125" name="Google Shape;125;p24"/>
          <p:cNvPicPr preferRelativeResize="0"/>
          <p:nvPr/>
        </p:nvPicPr>
        <p:blipFill>
          <a:blip r:embed="rId3">
            <a:alphaModFix/>
          </a:blip>
          <a:stretch>
            <a:fillRect/>
          </a:stretch>
        </p:blipFill>
        <p:spPr>
          <a:xfrm>
            <a:off x="152400" y="1170125"/>
            <a:ext cx="5781675" cy="3267075"/>
          </a:xfrm>
          <a:prstGeom prst="rect">
            <a:avLst/>
          </a:prstGeom>
          <a:noFill/>
          <a:ln>
            <a:noFill/>
          </a:ln>
        </p:spPr>
      </p:pic>
      <p:sp>
        <p:nvSpPr>
          <p:cNvPr id="126" name="Google Shape;126;p24"/>
          <p:cNvSpPr txBox="1"/>
          <p:nvPr/>
        </p:nvSpPr>
        <p:spPr>
          <a:xfrm>
            <a:off x="6383275" y="1157800"/>
            <a:ext cx="234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High Error Rate due to using dummy code to string data into numbers to make the linear regression 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a:t>
            </a:r>
            <a:endParaRPr/>
          </a:p>
        </p:txBody>
      </p:sp>
      <p:pic>
        <p:nvPicPr>
          <p:cNvPr id="132" name="Google Shape;132;p25"/>
          <p:cNvPicPr preferRelativeResize="0"/>
          <p:nvPr/>
        </p:nvPicPr>
        <p:blipFill>
          <a:blip r:embed="rId3">
            <a:alphaModFix/>
          </a:blip>
          <a:stretch>
            <a:fillRect/>
          </a:stretch>
        </p:blipFill>
        <p:spPr>
          <a:xfrm>
            <a:off x="152400" y="1170125"/>
            <a:ext cx="8839200" cy="36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a:t>
            </a:r>
            <a:endParaRPr/>
          </a:p>
        </p:txBody>
      </p:sp>
      <p:sp>
        <p:nvSpPr>
          <p:cNvPr id="138" name="Google Shape;138;p26"/>
          <p:cNvSpPr txBox="1"/>
          <p:nvPr/>
        </p:nvSpPr>
        <p:spPr>
          <a:xfrm>
            <a:off x="461075" y="1157800"/>
            <a:ext cx="5881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Import packages</a:t>
            </a:r>
            <a:endParaRPr/>
          </a:p>
          <a:p>
            <a:pPr indent="-317500" lvl="0" marL="457200" rtl="0" algn="l">
              <a:spcBef>
                <a:spcPts val="0"/>
              </a:spcBef>
              <a:spcAft>
                <a:spcPts val="0"/>
              </a:spcAft>
              <a:buSzPts val="1400"/>
              <a:buAutoNum type="arabicPeriod"/>
            </a:pPr>
            <a:r>
              <a:rPr lang="en"/>
              <a:t>Create the folds for training and test sets. </a:t>
            </a:r>
            <a:endParaRPr/>
          </a:p>
          <a:p>
            <a:pPr indent="-317500" lvl="0" marL="457200" rtl="0" algn="l">
              <a:spcBef>
                <a:spcPts val="0"/>
              </a:spcBef>
              <a:spcAft>
                <a:spcPts val="0"/>
              </a:spcAft>
              <a:buSzPts val="1400"/>
              <a:buAutoNum type="arabicPeriod"/>
            </a:pPr>
            <a:r>
              <a:rPr lang="en"/>
              <a:t>Print each set of train and test data and average together </a:t>
            </a:r>
            <a:endParaRPr/>
          </a:p>
          <a:p>
            <a:pPr indent="-317500" lvl="1" marL="914400" rtl="0" algn="l">
              <a:spcBef>
                <a:spcPts val="0"/>
              </a:spcBef>
              <a:spcAft>
                <a:spcPts val="0"/>
              </a:spcAft>
              <a:buSzPts val="1400"/>
              <a:buAutoNum type="alphaLcPeriod"/>
            </a:pPr>
            <a:r>
              <a:rPr lang="en"/>
              <a:t>The percentages vary between -93% to 71% using data sets for testing scores for the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 data packages and data csv into Jupyter Notebook</a:t>
            </a:r>
            <a:endParaRPr/>
          </a:p>
        </p:txBody>
      </p:sp>
      <p:pic>
        <p:nvPicPr>
          <p:cNvPr id="61" name="Google Shape;61;p14"/>
          <p:cNvPicPr preferRelativeResize="0"/>
          <p:nvPr/>
        </p:nvPicPr>
        <p:blipFill>
          <a:blip r:embed="rId3">
            <a:alphaModFix/>
          </a:blip>
          <a:stretch>
            <a:fillRect/>
          </a:stretch>
        </p:blipFill>
        <p:spPr>
          <a:xfrm>
            <a:off x="152400" y="1170125"/>
            <a:ext cx="6353175"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from Hands On page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8000"/>
              </a:lnSpc>
              <a:spcBef>
                <a:spcPts val="0"/>
              </a:spcBef>
              <a:spcAft>
                <a:spcPts val="0"/>
              </a:spcAft>
              <a:buClr>
                <a:schemeClr val="dk1"/>
              </a:buClr>
              <a:buSzPts val="1100"/>
              <a:buFont typeface="Arial"/>
              <a:buNone/>
            </a:pPr>
            <a:r>
              <a:rPr lang="en" sz="1200">
                <a:solidFill>
                  <a:schemeClr val="dk1"/>
                </a:solidFill>
              </a:rPr>
              <a:t>And use the following variables to predict the price of diamonds:</a:t>
            </a:r>
            <a:endParaRPr sz="1200">
              <a:solidFill>
                <a:schemeClr val="dk1"/>
              </a:solidFill>
            </a:endParaRPr>
          </a:p>
          <a:p>
            <a:pPr indent="-304800" lvl="0" marL="457200" rtl="0" algn="l">
              <a:spcBef>
                <a:spcPts val="800"/>
              </a:spcBef>
              <a:spcAft>
                <a:spcPts val="0"/>
              </a:spcAft>
              <a:buClr>
                <a:schemeClr val="dk1"/>
              </a:buClr>
              <a:buSzPts val="1200"/>
              <a:buFont typeface="Arial"/>
              <a:buChar char="●"/>
            </a:pPr>
            <a:r>
              <a:rPr lang="en" sz="1200">
                <a:solidFill>
                  <a:schemeClr val="dk1"/>
                </a:solidFill>
              </a:rPr>
              <a:t>carat</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cut</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color</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c</a:t>
            </a:r>
            <a:r>
              <a:rPr lang="en" sz="1200">
                <a:solidFill>
                  <a:schemeClr val="dk1"/>
                </a:solidFill>
              </a:rPr>
              <a:t>larity</a:t>
            </a:r>
            <a:endParaRPr sz="1200">
              <a:solidFill>
                <a:schemeClr val="dk1"/>
              </a:solidFill>
            </a:endParaRPr>
          </a:p>
          <a:p>
            <a:pPr indent="0" lvl="0" marL="457200" rtl="0" algn="l">
              <a:spcBef>
                <a:spcPts val="800"/>
              </a:spcBef>
              <a:spcAft>
                <a:spcPts val="0"/>
              </a:spcAft>
              <a:buNone/>
            </a:pPr>
            <a:r>
              <a:t/>
            </a:r>
            <a:endParaRPr sz="1200">
              <a:solidFill>
                <a:srgbClr val="262626"/>
              </a:solidFill>
              <a:highlight>
                <a:srgbClr val="FFFFFF"/>
              </a:highlight>
            </a:endParaRPr>
          </a:p>
          <a:p>
            <a:pPr indent="0" lvl="0" marL="0" rtl="0" algn="l">
              <a:spcBef>
                <a:spcPts val="800"/>
              </a:spcBef>
              <a:spcAft>
                <a:spcPts val="800"/>
              </a:spcAft>
              <a:buNone/>
            </a:pPr>
            <a:r>
              <a:rPr lang="en" sz="1200">
                <a:solidFill>
                  <a:srgbClr val="262626"/>
                </a:solidFill>
                <a:highlight>
                  <a:srgbClr val="FFFFFF"/>
                </a:highlight>
              </a:rPr>
              <a:t>“You should be aware that in order to run this, you cannot have any non-number values in your dataset. If you do, and you attempt this step, you will end up with this error message: "ValueError: could not convert string to float: 'See notes for:" The “convert string to float” should tip you off that you have a problem with data types, and the “see notes for” section will tell you which variables are causing the error. You can either drop them out, or dummy code them into your dataframe - the choice is yours based on what variables you want to retain in your model.” from Create the Linear Regression Model page 3 Lesson 1 for the next 3 slides</a:t>
            </a:r>
            <a:endParaRPr sz="1200">
              <a:solidFill>
                <a:srgbClr val="26262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87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Renaming values into numbers for the cut, color, and clarity</a:t>
            </a:r>
            <a:endParaRPr/>
          </a:p>
        </p:txBody>
      </p:sp>
      <p:pic>
        <p:nvPicPr>
          <p:cNvPr id="73" name="Google Shape;73;p16"/>
          <p:cNvPicPr preferRelativeResize="0"/>
          <p:nvPr/>
        </p:nvPicPr>
        <p:blipFill>
          <a:blip r:embed="rId3">
            <a:alphaModFix/>
          </a:blip>
          <a:stretch>
            <a:fillRect/>
          </a:stretch>
        </p:blipFill>
        <p:spPr>
          <a:xfrm>
            <a:off x="152400" y="1468325"/>
            <a:ext cx="750570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87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Renaming values into numbers for the cut, color, and clarity</a:t>
            </a:r>
            <a:endParaRPr/>
          </a:p>
        </p:txBody>
      </p:sp>
      <p:pic>
        <p:nvPicPr>
          <p:cNvPr id="79" name="Google Shape;79;p17"/>
          <p:cNvPicPr preferRelativeResize="0"/>
          <p:nvPr/>
        </p:nvPicPr>
        <p:blipFill>
          <a:blip r:embed="rId3">
            <a:alphaModFix/>
          </a:blip>
          <a:stretch>
            <a:fillRect/>
          </a:stretch>
        </p:blipFill>
        <p:spPr>
          <a:xfrm>
            <a:off x="152400" y="1468325"/>
            <a:ext cx="7315195" cy="352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87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Renaming values into numbers for the cut, color, and clarity</a:t>
            </a:r>
            <a:endParaRPr/>
          </a:p>
        </p:txBody>
      </p:sp>
      <p:pic>
        <p:nvPicPr>
          <p:cNvPr id="85" name="Google Shape;85;p18"/>
          <p:cNvPicPr preferRelativeResize="0"/>
          <p:nvPr/>
        </p:nvPicPr>
        <p:blipFill>
          <a:blip r:embed="rId3">
            <a:alphaModFix/>
          </a:blip>
          <a:stretch>
            <a:fillRect/>
          </a:stretch>
        </p:blipFill>
        <p:spPr>
          <a:xfrm>
            <a:off x="152400" y="1468325"/>
            <a:ext cx="7412133" cy="352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Wrangling</a:t>
            </a:r>
            <a:endParaRPr/>
          </a:p>
        </p:txBody>
      </p:sp>
      <p:pic>
        <p:nvPicPr>
          <p:cNvPr id="91" name="Google Shape;91;p19"/>
          <p:cNvPicPr preferRelativeResize="0"/>
          <p:nvPr/>
        </p:nvPicPr>
        <p:blipFill>
          <a:blip r:embed="rId3">
            <a:alphaModFix/>
          </a:blip>
          <a:stretch>
            <a:fillRect/>
          </a:stretch>
        </p:blipFill>
        <p:spPr>
          <a:xfrm>
            <a:off x="152400" y="1468325"/>
            <a:ext cx="5343525" cy="581025"/>
          </a:xfrm>
          <a:prstGeom prst="rect">
            <a:avLst/>
          </a:prstGeom>
          <a:noFill/>
          <a:ln>
            <a:noFill/>
          </a:ln>
        </p:spPr>
      </p:pic>
      <p:sp>
        <p:nvSpPr>
          <p:cNvPr id="92" name="Google Shape;92;p19"/>
          <p:cNvSpPr txBox="1"/>
          <p:nvPr/>
        </p:nvSpPr>
        <p:spPr>
          <a:xfrm>
            <a:off x="368850" y="2356575"/>
            <a:ext cx="751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x data is the cut, carat, color, clarity columns from the data set.</a:t>
            </a:r>
            <a:endParaRPr/>
          </a:p>
          <a:p>
            <a:pPr indent="0" lvl="0" marL="0" rtl="0" algn="l">
              <a:spcBef>
                <a:spcPts val="0"/>
              </a:spcBef>
              <a:spcAft>
                <a:spcPts val="0"/>
              </a:spcAft>
              <a:buNone/>
            </a:pPr>
            <a:r>
              <a:rPr lang="en"/>
              <a:t>The y data is the price column from the data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did not use the # rows column, x, y, depth, table, and x </a:t>
            </a:r>
            <a:r>
              <a:rPr lang="en"/>
              <a:t>columns</a:t>
            </a:r>
            <a:r>
              <a:rPr lang="en"/>
              <a:t> because it was unclear what they were and/or not in the directions to use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Test Split</a:t>
            </a:r>
            <a:endParaRPr/>
          </a:p>
        </p:txBody>
      </p:sp>
      <p:pic>
        <p:nvPicPr>
          <p:cNvPr id="98" name="Google Shape;98;p20"/>
          <p:cNvPicPr preferRelativeResize="0"/>
          <p:nvPr/>
        </p:nvPicPr>
        <p:blipFill>
          <a:blip r:embed="rId3">
            <a:alphaModFix/>
          </a:blip>
          <a:stretch>
            <a:fillRect/>
          </a:stretch>
        </p:blipFill>
        <p:spPr>
          <a:xfrm>
            <a:off x="152400" y="1170125"/>
            <a:ext cx="8839201" cy="1992408"/>
          </a:xfrm>
          <a:prstGeom prst="rect">
            <a:avLst/>
          </a:prstGeom>
          <a:noFill/>
          <a:ln>
            <a:noFill/>
          </a:ln>
        </p:spPr>
      </p:pic>
      <p:sp>
        <p:nvSpPr>
          <p:cNvPr id="99" name="Google Shape;99;p20"/>
          <p:cNvSpPr txBox="1"/>
          <p:nvPr/>
        </p:nvSpPr>
        <p:spPr>
          <a:xfrm>
            <a:off x="194675" y="3350450"/>
            <a:ext cx="5922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Splitting</a:t>
            </a:r>
            <a:r>
              <a:rPr lang="en"/>
              <a:t> the </a:t>
            </a:r>
            <a:r>
              <a:rPr lang="en"/>
              <a:t>dataset</a:t>
            </a:r>
            <a:r>
              <a:rPr lang="en"/>
              <a:t> using a 60/40 train/test split as in the textbook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Printing out the shape of the data that I was using for the machine learning algorithm. X_train was 32364 rows and 4 columns. X_test dataset is 21576 </a:t>
            </a:r>
            <a:r>
              <a:rPr lang="en"/>
              <a:t>fires</a:t>
            </a:r>
            <a:r>
              <a:rPr lang="en"/>
              <a:t> and 4 columns.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Model</a:t>
            </a:r>
            <a:endParaRPr/>
          </a:p>
        </p:txBody>
      </p:sp>
      <p:pic>
        <p:nvPicPr>
          <p:cNvPr id="105" name="Google Shape;105;p21"/>
          <p:cNvPicPr preferRelativeResize="0"/>
          <p:nvPr/>
        </p:nvPicPr>
        <p:blipFill>
          <a:blip r:embed="rId3">
            <a:alphaModFix/>
          </a:blip>
          <a:stretch>
            <a:fillRect/>
          </a:stretch>
        </p:blipFill>
        <p:spPr>
          <a:xfrm>
            <a:off x="152400" y="1170125"/>
            <a:ext cx="3324225" cy="1076325"/>
          </a:xfrm>
          <a:prstGeom prst="rect">
            <a:avLst/>
          </a:prstGeom>
          <a:noFill/>
          <a:ln>
            <a:noFill/>
          </a:ln>
        </p:spPr>
      </p:pic>
      <p:sp>
        <p:nvSpPr>
          <p:cNvPr id="106" name="Google Shape;106;p21"/>
          <p:cNvSpPr txBox="1"/>
          <p:nvPr/>
        </p:nvSpPr>
        <p:spPr>
          <a:xfrm>
            <a:off x="481575" y="2520525"/>
            <a:ext cx="446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output of LinearRegression() let us know that it worked okay after redoing the 3 columns from </a:t>
            </a:r>
            <a:r>
              <a:rPr lang="en"/>
              <a:t>characters</a:t>
            </a:r>
            <a:r>
              <a:rPr lang="en"/>
              <a:t> into numbers.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