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3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75" r:id="rId8"/>
    <p:sldId id="261" r:id="rId9"/>
    <p:sldId id="277" r:id="rId10"/>
    <p:sldId id="276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Geo" panose="020B0604020202020204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6CFRZitVl0VCM6DZq3uln7MR5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6a320f53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6a320f53e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ALISON DO NEW CHI SQUARE FOR THIS QUESTION</a:t>
            </a:r>
            <a:endParaRPr/>
          </a:p>
        </p:txBody>
      </p:sp>
      <p:sp>
        <p:nvSpPr>
          <p:cNvPr id="202" name="Google Shape;202;g116a320f53e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9aba840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9aba8406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1169aba8406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6a320f53e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6a320f53e_2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116a320f53e_2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a320f53e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6a320f53e_2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116a320f53e_2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6a320f53e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6a320f53e_2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116a320f53e_2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6a320f53e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6a320f53e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116a320f53e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6a320f53e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16a320f53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6a320f53e_0_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116a320f53e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6a320f53e_0_2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g116a320f53e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6a320f53e_0_2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16a320f53e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6a320f53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6a320f53e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116a320f53e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69aba840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69aba8406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Value Counts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White                               273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American Indian or Alaska Native    227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Black or African American           208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Asian or Pacific Islander           186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Other Races and Unknown combined    181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NativeAmer = White</a:t>
            </a:r>
            <a:endParaRPr/>
          </a:p>
        </p:txBody>
      </p:sp>
      <p:sp>
        <p:nvSpPr>
          <p:cNvPr id="183" name="Google Shape;183;g1169aba8406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69aba840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69aba8406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1169aba8406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Geo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21" name="Google Shape;21;p11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1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eo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eo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6a320f53e_0_20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116a320f53e_0_20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116a320f53e_0_20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116a320f53e_0_20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16a320f53e_0_351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16a320f53e_0_35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116a320f53e_0_35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116a320f53e_0_35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Geo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59" name="Google Shape;59;p10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Geo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  <a:defRPr sz="4600" b="0" i="0" u="none" strike="noStrike" cap="non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9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  <a:defRPr sz="4600" b="0" i="0" u="none" strike="noStrike" cap="non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8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 txBox="1"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Geo"/>
              <a:buNone/>
            </a:pPr>
            <a:r>
              <a:rPr lang="en-US"/>
              <a:t>The Many Faces of Cancer</a:t>
            </a:r>
            <a:endParaRPr/>
          </a:p>
        </p:txBody>
      </p:sp>
      <p:sp>
        <p:nvSpPr>
          <p:cNvPr id="119" name="Google Shape;119;p1"/>
          <p:cNvSpPr txBox="1"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DATA SCIENCE FINAL PROJECT</a:t>
            </a:r>
            <a:endParaRPr/>
          </a:p>
        </p:txBody>
      </p:sp>
      <p:pic>
        <p:nvPicPr>
          <p:cNvPr id="120" name="Google Shape;12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"/>
          <p:cNvCxnSpPr/>
          <p:nvPr/>
        </p:nvCxnSpPr>
        <p:spPr>
          <a:xfrm>
            <a:off x="6805053" y="4294754"/>
            <a:ext cx="43891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6a320f53e_0_5"/>
          <p:cNvSpPr txBox="1">
            <a:spLocks noGrp="1"/>
          </p:cNvSpPr>
          <p:nvPr>
            <p:ph type="title"/>
          </p:nvPr>
        </p:nvSpPr>
        <p:spPr>
          <a:xfrm>
            <a:off x="1097275" y="286601"/>
            <a:ext cx="10058400" cy="1146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Race Transformations Talia Credit (Alison made some adjustments]</a:t>
            </a:r>
            <a:endParaRPr/>
          </a:p>
        </p:txBody>
      </p:sp>
      <p:pic>
        <p:nvPicPr>
          <p:cNvPr id="174" name="Google Shape;174;g116a320f53e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3713" y="1900403"/>
            <a:ext cx="4829175" cy="47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16a320f53e_0_5"/>
          <p:cNvSpPr txBox="1"/>
          <p:nvPr/>
        </p:nvSpPr>
        <p:spPr>
          <a:xfrm>
            <a:off x="897450" y="1568050"/>
            <a:ext cx="340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Before! From original dataset</a:t>
            </a:r>
            <a:endParaRPr/>
          </a:p>
        </p:txBody>
      </p:sp>
      <p:sp>
        <p:nvSpPr>
          <p:cNvPr id="176" name="Google Shape;176;g116a320f53e_0_5"/>
          <p:cNvSpPr txBox="1"/>
          <p:nvPr/>
        </p:nvSpPr>
        <p:spPr>
          <a:xfrm>
            <a:off x="6831200" y="1500200"/>
            <a:ext cx="459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After! From original dataset (credit 100% Talia)</a:t>
            </a:r>
            <a:endParaRPr/>
          </a:p>
        </p:txBody>
      </p:sp>
      <p:pic>
        <p:nvPicPr>
          <p:cNvPr id="177" name="Google Shape;177;g116a320f53e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775" y="1900400"/>
            <a:ext cx="5019675" cy="47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16a320f53e_0_5"/>
          <p:cNvSpPr txBox="1"/>
          <p:nvPr/>
        </p:nvSpPr>
        <p:spPr>
          <a:xfrm>
            <a:off x="519150" y="6379850"/>
            <a:ext cx="459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NativeAmer, AfricanAmer, White, Other, AsianAmer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g116a320f53e_0_5"/>
          <p:cNvSpPr txBox="1"/>
          <p:nvPr/>
        </p:nvSpPr>
        <p:spPr>
          <a:xfrm>
            <a:off x="7283650" y="6379850"/>
            <a:ext cx="459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NativeAmer, AfricanAmer, AsianAmer, Other, White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69aba8406_0_15"/>
          <p:cNvSpPr txBox="1">
            <a:spLocks noGrp="1"/>
          </p:cNvSpPr>
          <p:nvPr>
            <p:ph type="title"/>
          </p:nvPr>
        </p:nvSpPr>
        <p:spPr>
          <a:xfrm>
            <a:off x="1097275" y="286601"/>
            <a:ext cx="10058400" cy="1146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Race Transformations Talia Credit (Alison made some adjustments]</a:t>
            </a:r>
            <a:endParaRPr/>
          </a:p>
        </p:txBody>
      </p:sp>
      <p:sp>
        <p:nvSpPr>
          <p:cNvPr id="186" name="Google Shape;186;g1169aba8406_0_15"/>
          <p:cNvSpPr txBox="1"/>
          <p:nvPr/>
        </p:nvSpPr>
        <p:spPr>
          <a:xfrm>
            <a:off x="897450" y="1568050"/>
            <a:ext cx="340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(from Third Dataset)</a:t>
            </a:r>
            <a:endParaRPr/>
          </a:p>
        </p:txBody>
      </p:sp>
      <p:sp>
        <p:nvSpPr>
          <p:cNvPr id="187" name="Google Shape;187;g1169aba8406_0_15"/>
          <p:cNvSpPr txBox="1"/>
          <p:nvPr/>
        </p:nvSpPr>
        <p:spPr>
          <a:xfrm>
            <a:off x="6831200" y="1500200"/>
            <a:ext cx="459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 </a:t>
            </a:r>
            <a:r>
              <a:rPr lang="en-US">
                <a:solidFill>
                  <a:schemeClr val="dk1"/>
                </a:solidFill>
              </a:rPr>
              <a:t>(from Third Dataset)</a:t>
            </a:r>
            <a:endParaRPr/>
          </a:p>
        </p:txBody>
      </p:sp>
      <p:pic>
        <p:nvPicPr>
          <p:cNvPr id="188" name="Google Shape;188;g1169aba8406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50" y="1900388"/>
            <a:ext cx="4821312" cy="46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169aba8406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9737" y="1900388"/>
            <a:ext cx="4680885" cy="46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169aba8406_0_15"/>
          <p:cNvSpPr txBox="1"/>
          <p:nvPr/>
        </p:nvSpPr>
        <p:spPr>
          <a:xfrm>
            <a:off x="519150" y="6379850"/>
            <a:ext cx="459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NativeAmer, AfricanAmer, White, Other, AsianAmer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g1169aba8406_0_15"/>
          <p:cNvSpPr txBox="1"/>
          <p:nvPr/>
        </p:nvSpPr>
        <p:spPr>
          <a:xfrm>
            <a:off x="7283650" y="6379850"/>
            <a:ext cx="459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AsianAmer, AfricanAmer, Other, NativeAmer, White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69aba8406_0_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2 - Alison </a:t>
            </a:r>
            <a:endParaRPr/>
          </a:p>
        </p:txBody>
      </p:sp>
      <p:sp>
        <p:nvSpPr>
          <p:cNvPr id="198" name="Google Shape;198;g1169aba8406_0_1"/>
          <p:cNvSpPr txBox="1">
            <a:spLocks noGrp="1"/>
          </p:cNvSpPr>
          <p:nvPr>
            <p:ph type="body" idx="1"/>
          </p:nvPr>
        </p:nvSpPr>
        <p:spPr>
          <a:xfrm>
            <a:off x="1097275" y="2041224"/>
            <a:ext cx="10058400" cy="39327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>
                <a:solidFill>
                  <a:schemeClr val="dk1"/>
                </a:solidFill>
              </a:rPr>
              <a:t>Last Week - Which race has the highest female cancer health concerns compared to the total population?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Conclusion: The Caucasian race had the highest health concerns but the data was shown to be positive skewed due to the largest population amount.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AfricanAmer = 1,448,668,350, AsianAmer = 1,216,128,393, Caucasian = 2,087,855,957, NativeAmer = 1,227,306,380, Other = 935,712,060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</a:rPr>
              <a:t>This Week -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Still Caucasian (used Tableau)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AfricanAmer = 1,448,668,350, AsianAmer = 1,216,128,393, Caucasian = 1.695.071.659 NativeAmer  = 1,227,306,380, Other = 925,712,060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6a320f53e_0_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2 - Alison </a:t>
            </a:r>
            <a:endParaRPr/>
          </a:p>
        </p:txBody>
      </p:sp>
      <p:sp>
        <p:nvSpPr>
          <p:cNvPr id="205" name="Google Shape;205;g116a320f53e_0_21"/>
          <p:cNvSpPr txBox="1">
            <a:spLocks noGrp="1"/>
          </p:cNvSpPr>
          <p:nvPr>
            <p:ph type="body" idx="1"/>
          </p:nvPr>
        </p:nvSpPr>
        <p:spPr>
          <a:xfrm>
            <a:off x="1097275" y="2041224"/>
            <a:ext cx="10058400" cy="39327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</a:rPr>
              <a:t>Last Week - Which race has the highest female cancer health concerns by each female genital system cancer?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Caucasian for Cervix Uteri, Corpus Uteri, Other Female Genital Organs, Ovary, Uterus, NOS, Vulva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NativeAmer for Vagina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</a:rPr>
              <a:t>This week (used Tableau) - 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Caucasian for Cervix Uteri, Vulva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AftricanAmer for Corpus Uteri, Ovary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NativeAmer for Other Female Genital Organs, Uterus, NOS, Vagina, 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69aba8406_0_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3 - Whitney</a:t>
            </a:r>
            <a:endParaRPr/>
          </a:p>
        </p:txBody>
      </p:sp>
      <p:sp>
        <p:nvSpPr>
          <p:cNvPr id="212" name="Google Shape;212;g1169aba8406_0_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Which state has the highest female cancer level according to the percentage of the population below poverty?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6a320f53e_2_14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00" cy="743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3- Whitney</a:t>
            </a:r>
            <a:endParaRPr/>
          </a:p>
        </p:txBody>
      </p:sp>
      <p:sp>
        <p:nvSpPr>
          <p:cNvPr id="219" name="Google Shape;219;g116a320f53e_2_14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300" cy="609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220" name="Google Shape;220;g116a320f53e_2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90334" cy="4494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6a320f53e_2_33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00" cy="743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Question- 3</a:t>
            </a:r>
            <a:endParaRPr/>
          </a:p>
        </p:txBody>
      </p:sp>
      <p:sp>
        <p:nvSpPr>
          <p:cNvPr id="227" name="Google Shape;227;g116a320f53e_2_33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300" cy="609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228" name="Google Shape;228;g116a320f53e_2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90334" cy="4494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6a320f53e_2_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4-Talia</a:t>
            </a:r>
            <a:endParaRPr/>
          </a:p>
        </p:txBody>
      </p:sp>
      <p:sp>
        <p:nvSpPr>
          <p:cNvPr id="235" name="Google Shape;235;g116a320f53e_2_2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Is there a correlation between the percent population below poverty to state?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6a320f53e_1_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Graph Question 4-Talia</a:t>
            </a:r>
            <a:endParaRPr/>
          </a:p>
        </p:txBody>
      </p:sp>
      <p:sp>
        <p:nvSpPr>
          <p:cNvPr id="242" name="Google Shape;242;g116a320f53e_1_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243" name="Google Shape;243;g116a320f53e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5914"/>
            <a:ext cx="12192000" cy="5566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249" name="Google Shape;249;p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/>
              <a:t>Cancer and the Effects on Females Nationwide</a:t>
            </a:r>
            <a:endParaRPr/>
          </a:p>
        </p:txBody>
      </p:sp>
      <p:grpSp>
        <p:nvGrpSpPr>
          <p:cNvPr id="128" name="Google Shape;128;p2"/>
          <p:cNvGrpSpPr/>
          <p:nvPr/>
        </p:nvGrpSpPr>
        <p:grpSpPr>
          <a:xfrm>
            <a:off x="407550" y="2439050"/>
            <a:ext cx="11214612" cy="3105001"/>
            <a:chOff x="35606" y="340539"/>
            <a:chExt cx="9987187" cy="3105001"/>
          </a:xfrm>
        </p:grpSpPr>
        <p:sp>
          <p:nvSpPr>
            <p:cNvPr id="129" name="Google Shape;129;p2"/>
            <p:cNvSpPr/>
            <p:nvPr/>
          </p:nvSpPr>
          <p:spPr>
            <a:xfrm>
              <a:off x="616949" y="340539"/>
              <a:ext cx="1818562" cy="1818562"/>
            </a:xfrm>
            <a:prstGeom prst="ellipse">
              <a:avLst/>
            </a:prstGeom>
            <a:solidFill>
              <a:srgbClr val="EB57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004512" y="728102"/>
              <a:ext cx="1043437" cy="10434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5606" y="2725540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35606" y="2725540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STATE  </a:t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119918" y="340539"/>
              <a:ext cx="1818562" cy="1818562"/>
            </a:xfrm>
            <a:prstGeom prst="ellipse">
              <a:avLst/>
            </a:prstGeom>
            <a:solidFill>
              <a:srgbClr val="D2B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507481" y="728102"/>
              <a:ext cx="1043437" cy="104343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538574" y="2725540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 txBox="1"/>
            <p:nvPr/>
          </p:nvSpPr>
          <p:spPr>
            <a:xfrm>
              <a:off x="3538574" y="2725540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RACE.</a:t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7622887" y="340539"/>
              <a:ext cx="1818562" cy="18185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010450" y="728102"/>
              <a:ext cx="1043437" cy="104343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7041543" y="2725540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 txBox="1"/>
            <p:nvPr/>
          </p:nvSpPr>
          <p:spPr>
            <a:xfrm>
              <a:off x="7041543" y="2725540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POPULATION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/>
              <a:t>R STUDIO</a:t>
            </a:r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/>
              <a:t>Python</a:t>
            </a:r>
            <a:endParaRPr/>
          </a:p>
        </p:txBody>
      </p:sp>
      <p:sp>
        <p:nvSpPr>
          <p:cNvPr id="261" name="Google Shape;261;p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/>
              <a:t>Tableau</a:t>
            </a:r>
            <a:endParaRPr/>
          </a:p>
        </p:txBody>
      </p:sp>
      <p:sp>
        <p:nvSpPr>
          <p:cNvPr id="267" name="Google Shape;267;p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6a320f53e_0_6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Data Types</a:t>
            </a:r>
            <a:endParaRPr/>
          </a:p>
        </p:txBody>
      </p:sp>
      <p:sp>
        <p:nvSpPr>
          <p:cNvPr id="146" name="Google Shape;146;g116a320f53e_0_6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499872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Categorical Data</a:t>
            </a:r>
            <a:endParaRPr dirty="0"/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Char char="∙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Cancer type – Nominal Data</a:t>
            </a:r>
            <a:endParaRPr dirty="0"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∙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Race – Nominal Data</a:t>
            </a:r>
            <a:endParaRPr dirty="0"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∙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State – Nominal Data</a:t>
            </a:r>
            <a:endParaRPr dirty="0"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800"/>
              <a:buChar char=" 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Numerical Data</a:t>
            </a:r>
            <a:endParaRPr dirty="0"/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Char char="∙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Percent of the Population below Poverty – Continuous Numerical Data</a:t>
            </a:r>
            <a:endParaRPr dirty="0"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∙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Percent of the Population Insured – Continuous Numerical Data</a:t>
            </a:r>
            <a:endParaRPr dirty="0"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∙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Population – Discrete Numerical Data</a:t>
            </a:r>
            <a:endParaRPr dirty="0"/>
          </a:p>
          <a:p>
            <a:pPr marL="457200" lvl="0" indent="-228600" algn="l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056B1B-5078-4F1F-A448-4C0FE716F523}"/>
              </a:ext>
            </a:extLst>
          </p:cNvPr>
          <p:cNvSpPr/>
          <p:nvPr/>
        </p:nvSpPr>
        <p:spPr>
          <a:xfrm>
            <a:off x="4481343" y="200355"/>
            <a:ext cx="7455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Float – a # w/decimals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1C4DBA6-02F1-431B-8C65-01DCDB888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135" y="3590537"/>
            <a:ext cx="3231160" cy="2522439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BA88072-9AC2-4500-963E-A04537007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135" y="1270851"/>
            <a:ext cx="5281118" cy="19966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6a320f53e_0_13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Pivot.wide </a:t>
            </a:r>
            <a:endParaRPr/>
          </a:p>
        </p:txBody>
      </p:sp>
      <p:pic>
        <p:nvPicPr>
          <p:cNvPr id="152" name="Google Shape;152;g116a320f53e_0_136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9880" y="1925320"/>
            <a:ext cx="8884920" cy="45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6a320f53e_0_2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/>
              <a:t>Question 1 - Tameka</a:t>
            </a:r>
            <a:endParaRPr/>
          </a:p>
        </p:txBody>
      </p:sp>
      <p:sp>
        <p:nvSpPr>
          <p:cNvPr id="158" name="Google Shape;158;g116a320f53e_0_21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 b="1">
                <a:solidFill>
                  <a:srgbClr val="24292F"/>
                </a:solidFill>
                <a:highlight>
                  <a:srgbClr val="FFFFFF"/>
                </a:highlight>
              </a:rPr>
              <a:t> Is there a correlation between the percent population below poverty to race?</a:t>
            </a:r>
            <a:endParaRPr/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 b="1">
                <a:solidFill>
                  <a:srgbClr val="24292F"/>
                </a:solidFill>
                <a:highlight>
                  <a:srgbClr val="FFFFFF"/>
                </a:highlight>
              </a:rPr>
              <a:t>- There aren’t any outliers evident, but there is a larger Caucasian population. </a:t>
            </a:r>
            <a:endParaRPr/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 b="1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9144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59" name="Google Shape;159;g116a320f53e_0_210" descr="Chart, box and whiske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78456" y="534430"/>
            <a:ext cx="1897544" cy="5524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16a320f53e_0_210" descr="Chart, histo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80" y="3296919"/>
            <a:ext cx="3406140" cy="3284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16a320f53e_0_210" descr="Chart, histogram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99298" y="3296919"/>
            <a:ext cx="3383280" cy="3268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DDDE7514-2760-467E-AA36-D04F33ACC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068976"/>
            <a:ext cx="3429083" cy="2177197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CA2E94B-7750-4222-9535-8FFC94CB7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4447176"/>
            <a:ext cx="3524308" cy="1755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40C3C7-1E79-41D3-A15F-8B1AA0AD4287}"/>
              </a:ext>
            </a:extLst>
          </p:cNvPr>
          <p:cNvSpPr txBox="1"/>
          <p:nvPr/>
        </p:nvSpPr>
        <p:spPr>
          <a:xfrm>
            <a:off x="508000" y="3833948"/>
            <a:ext cx="376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Excluding the outlier ‘White’ or ‘Caucasian’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F59D4BC2-D1EC-4D3E-BB96-3E72DEACD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009" y="4220354"/>
            <a:ext cx="6788228" cy="1557058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2E8905FA-7916-42EF-802C-AAEB1AD2B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009" y="1202644"/>
            <a:ext cx="6788228" cy="179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22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116a320f53e_0_282" descr="Chart, ba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7556" y="625873"/>
            <a:ext cx="3353092" cy="5464013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5000" dist="50800" dir="12900000" kx="195054" ky="144987" algn="tl" rotWithShape="0">
              <a:srgbClr val="000000">
                <a:alpha val="29800"/>
              </a:srgbClr>
            </a:outerShdw>
          </a:effectLst>
        </p:spPr>
      </p:pic>
      <p:pic>
        <p:nvPicPr>
          <p:cNvPr id="167" name="Google Shape;167;g116a320f53e_0_282" descr="Graphical user interface, text, application, chat or text messag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56709" y="1239520"/>
            <a:ext cx="4487700" cy="2696400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553B1DB7-9387-4B63-B219-B21A30817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73" y="0"/>
            <a:ext cx="9388654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4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6DAC-A2A6-44B8-B15B-221428B9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4B0E9-3F46-49E5-822C-D9ED74E29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BB9A985D-45E4-4081-A07C-C089F8F22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40" y="110215"/>
            <a:ext cx="10150720" cy="63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879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Custom 40">
      <a:dk1>
        <a:srgbClr val="000000"/>
      </a:dk1>
      <a:lt1>
        <a:srgbClr val="FFFFFF"/>
      </a:lt1>
      <a:dk2>
        <a:srgbClr val="545D57"/>
      </a:dk2>
      <a:lt2>
        <a:srgbClr val="EBEBE8"/>
      </a:lt2>
      <a:accent1>
        <a:srgbClr val="579858"/>
      </a:accent1>
      <a:accent2>
        <a:srgbClr val="ED583E"/>
      </a:accent2>
      <a:accent3>
        <a:srgbClr val="D3BA59"/>
      </a:accent3>
      <a:accent4>
        <a:srgbClr val="4C94AC"/>
      </a:accent4>
      <a:accent5>
        <a:srgbClr val="A09E84"/>
      </a:accent5>
      <a:accent6>
        <a:srgbClr val="FC7D4A"/>
      </a:accent6>
      <a:hlink>
        <a:srgbClr val="04A2DA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Widescreen</PresentationFormat>
  <Paragraphs>78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Noto Sans Symbols</vt:lpstr>
      <vt:lpstr>Arial</vt:lpstr>
      <vt:lpstr>Geo</vt:lpstr>
      <vt:lpstr>RetrospectVTI</vt:lpstr>
      <vt:lpstr>RetrospectVTI</vt:lpstr>
      <vt:lpstr>The Many Faces of Cancer</vt:lpstr>
      <vt:lpstr>Cancer and the Effects on Females Nationwide</vt:lpstr>
      <vt:lpstr>Data Types</vt:lpstr>
      <vt:lpstr>Pivot.wide </vt:lpstr>
      <vt:lpstr>Question 1 - Tameka</vt:lpstr>
      <vt:lpstr>PowerPoint Presentation</vt:lpstr>
      <vt:lpstr>PowerPoint Presentation</vt:lpstr>
      <vt:lpstr>PowerPoint Presentation</vt:lpstr>
      <vt:lpstr>PowerPoint Presentation</vt:lpstr>
      <vt:lpstr>Race Transformations Talia Credit (Alison made some adjustments]</vt:lpstr>
      <vt:lpstr>Race Transformations Talia Credit (Alison made some adjustments]</vt:lpstr>
      <vt:lpstr>Question 2 - Alison </vt:lpstr>
      <vt:lpstr>Question 2 - Alison </vt:lpstr>
      <vt:lpstr>Question 3 - Whitney</vt:lpstr>
      <vt:lpstr>Question 3- Whitney</vt:lpstr>
      <vt:lpstr>Question- 3</vt:lpstr>
      <vt:lpstr>Question 4-Talia</vt:lpstr>
      <vt:lpstr>Sample Graph Question 4-Talia</vt:lpstr>
      <vt:lpstr>DATA</vt:lpstr>
      <vt:lpstr>R STUDIO</vt:lpstr>
      <vt:lpstr>Python</vt:lpstr>
      <vt:lpstr>Tableau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Many Faces of Cancer</dc:title>
  <dc:creator>Talia Hopkins</dc:creator>
  <cp:lastModifiedBy>Gillett Tameka</cp:lastModifiedBy>
  <cp:revision>1</cp:revision>
  <dcterms:created xsi:type="dcterms:W3CDTF">2022-02-24T02:08:29Z</dcterms:created>
  <dcterms:modified xsi:type="dcterms:W3CDTF">2022-03-11T03:08:50Z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