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9" d="100"/>
          <a:sy n="79" d="100"/>
        </p:scale>
        <p:origin x="773"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llett Tameka" userId="30c3cb3ded4f00f7" providerId="LiveId" clId="{52870939-5A2F-412A-B022-A3C27519D2EA}"/>
    <pc:docChg chg="modSld">
      <pc:chgData name="Gillett Tameka" userId="30c3cb3ded4f00f7" providerId="LiveId" clId="{52870939-5A2F-412A-B022-A3C27519D2EA}" dt="2022-03-11T03:16:13.280" v="61" actId="20577"/>
      <pc:docMkLst>
        <pc:docMk/>
      </pc:docMkLst>
      <pc:sldChg chg="modSp mod">
        <pc:chgData name="Gillett Tameka" userId="30c3cb3ded4f00f7" providerId="LiveId" clId="{52870939-5A2F-412A-B022-A3C27519D2EA}" dt="2022-03-11T03:16:13.280" v="61" actId="20577"/>
        <pc:sldMkLst>
          <pc:docMk/>
          <pc:sldMk cId="3571692696" sldId="256"/>
        </pc:sldMkLst>
        <pc:spChg chg="mod">
          <ac:chgData name="Gillett Tameka" userId="30c3cb3ded4f00f7" providerId="LiveId" clId="{52870939-5A2F-412A-B022-A3C27519D2EA}" dt="2022-03-11T03:16:13.280" v="61" actId="20577"/>
          <ac:spMkLst>
            <pc:docMk/>
            <pc:sldMk cId="3571692696" sldId="256"/>
            <ac:spMk id="2" creationId="{4C2DD560-073A-4B4F-95A3-DEC594310C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3/11/2022</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43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3/11/2022</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76549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3/11/2022</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31011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3/11/2022</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58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3/11/2022</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55375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3/11/2022</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0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3/11/2022</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94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3/11/2022</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55199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3/11/2022</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775178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3/11/2022</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15678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3/11/2022</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86473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3/11/2022</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48680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 Id="rId4"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3">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inning leaves in the wind">
            <a:extLst>
              <a:ext uri="{FF2B5EF4-FFF2-40B4-BE49-F238E27FC236}">
                <a16:creationId xmlns:a16="http://schemas.microsoft.com/office/drawing/2014/main" id="{36777728-3CF2-4144-9E65-56A86185EEE7}"/>
              </a:ext>
            </a:extLst>
          </p:cNvPr>
          <p:cNvPicPr>
            <a:picLocks noChangeAspect="1"/>
          </p:cNvPicPr>
          <p:nvPr/>
        </p:nvPicPr>
        <p:blipFill rotWithShape="1">
          <a:blip r:embed="rId2"/>
          <a:srcRect b="19643"/>
          <a:stretch/>
        </p:blipFill>
        <p:spPr>
          <a:xfrm>
            <a:off x="-1" y="1"/>
            <a:ext cx="12191999" cy="6857999"/>
          </a:xfrm>
          <a:prstGeom prst="rect">
            <a:avLst/>
          </a:prstGeom>
        </p:spPr>
      </p:pic>
      <p:sp>
        <p:nvSpPr>
          <p:cNvPr id="37" name="Rectangle 25">
            <a:extLst>
              <a:ext uri="{FF2B5EF4-FFF2-40B4-BE49-F238E27FC236}">
                <a16:creationId xmlns:a16="http://schemas.microsoft.com/office/drawing/2014/main" id="{DE478B8E-B09A-4F54-BAF6-88125E699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2513" y="-691487"/>
            <a:ext cx="6858000" cy="8240972"/>
          </a:xfrm>
          <a:prstGeom prst="rect">
            <a:avLst/>
          </a:prstGeom>
          <a:gradFill>
            <a:gsLst>
              <a:gs pos="100000">
                <a:srgbClr val="000000">
                  <a:alpha val="0"/>
                </a:srgbClr>
              </a:gs>
              <a:gs pos="0">
                <a:schemeClr val="tx1"/>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7">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099" y="334926"/>
            <a:ext cx="4547155" cy="6188148"/>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2DD560-073A-4B4F-95A3-DEC594310C06}"/>
              </a:ext>
            </a:extLst>
          </p:cNvPr>
          <p:cNvSpPr>
            <a:spLocks noGrp="1"/>
          </p:cNvSpPr>
          <p:nvPr>
            <p:ph type="ctrTitle"/>
          </p:nvPr>
        </p:nvSpPr>
        <p:spPr>
          <a:xfrm>
            <a:off x="7580671" y="723672"/>
            <a:ext cx="2915296" cy="3884668"/>
          </a:xfrm>
        </p:spPr>
        <p:txBody>
          <a:bodyPr anchor="t">
            <a:normAutofit/>
          </a:bodyPr>
          <a:lstStyle/>
          <a:p>
            <a:r>
              <a:rPr lang="en-US" sz="3400" dirty="0">
                <a:solidFill>
                  <a:schemeClr val="accent2"/>
                </a:solidFill>
              </a:rPr>
              <a:t>Visualizing the Effects of Cancer to Poverty in Excel, Python, and RStudio</a:t>
            </a:r>
          </a:p>
        </p:txBody>
      </p:sp>
      <p:sp>
        <p:nvSpPr>
          <p:cNvPr id="3" name="Subtitle 2">
            <a:extLst>
              <a:ext uri="{FF2B5EF4-FFF2-40B4-BE49-F238E27FC236}">
                <a16:creationId xmlns:a16="http://schemas.microsoft.com/office/drawing/2014/main" id="{6138706C-16ED-46DA-B841-BE77E4C9F104}"/>
              </a:ext>
            </a:extLst>
          </p:cNvPr>
          <p:cNvSpPr>
            <a:spLocks noGrp="1"/>
          </p:cNvSpPr>
          <p:nvPr>
            <p:ph type="subTitle" idx="1"/>
          </p:nvPr>
        </p:nvSpPr>
        <p:spPr>
          <a:xfrm>
            <a:off x="7580670" y="5206622"/>
            <a:ext cx="2967797" cy="650314"/>
          </a:xfrm>
        </p:spPr>
        <p:txBody>
          <a:bodyPr anchor="ctr">
            <a:normAutofit/>
          </a:bodyPr>
          <a:lstStyle/>
          <a:p>
            <a:r>
              <a:rPr lang="en-US" sz="1800" dirty="0">
                <a:solidFill>
                  <a:schemeClr val="accent2"/>
                </a:solidFill>
              </a:rPr>
              <a:t>Tameka Gillett</a:t>
            </a:r>
          </a:p>
        </p:txBody>
      </p:sp>
      <p:cxnSp>
        <p:nvCxnSpPr>
          <p:cNvPr id="39" name="Straight Connector 29">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6"/>
            <a:ext cx="0" cy="6188148"/>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 name="Straight Connector 31">
            <a:extLst>
              <a:ext uri="{FF2B5EF4-FFF2-40B4-BE49-F238E27FC236}">
                <a16:creationId xmlns:a16="http://schemas.microsoft.com/office/drawing/2014/main" id="{8FD2391C-602E-4522-B790-1F85883AF5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4991100"/>
            <a:ext cx="3471597"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Straight Connector 33">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6047437"/>
            <a:ext cx="347159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69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6636-BB91-479C-9CD2-474CD06F5D29}"/>
              </a:ext>
            </a:extLst>
          </p:cNvPr>
          <p:cNvSpPr>
            <a:spLocks noGrp="1"/>
          </p:cNvSpPr>
          <p:nvPr>
            <p:ph type="title"/>
          </p:nvPr>
        </p:nvSpPr>
        <p:spPr/>
        <p:txBody>
          <a:bodyPr/>
          <a:lstStyle/>
          <a:p>
            <a:r>
              <a:rPr lang="en-US" dirty="0"/>
              <a:t>Original Data Set</a:t>
            </a:r>
          </a:p>
        </p:txBody>
      </p:sp>
      <p:pic>
        <p:nvPicPr>
          <p:cNvPr id="8" name="Content Placeholder 7" descr="Graphical user interface, text, application&#10;&#10;Description automatically generated">
            <a:extLst>
              <a:ext uri="{FF2B5EF4-FFF2-40B4-BE49-F238E27FC236}">
                <a16:creationId xmlns:a16="http://schemas.microsoft.com/office/drawing/2014/main" id="{961450F6-46F6-49AB-A877-28A407C8DD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270" y="2539879"/>
            <a:ext cx="9312447" cy="2781541"/>
          </a:xfrm>
        </p:spPr>
      </p:pic>
      <p:sp>
        <p:nvSpPr>
          <p:cNvPr id="4" name="Date Placeholder 3">
            <a:extLst>
              <a:ext uri="{FF2B5EF4-FFF2-40B4-BE49-F238E27FC236}">
                <a16:creationId xmlns:a16="http://schemas.microsoft.com/office/drawing/2014/main" id="{86023E5A-4647-424B-817D-EF403BEE5FAC}"/>
              </a:ext>
            </a:extLst>
          </p:cNvPr>
          <p:cNvSpPr>
            <a:spLocks noGrp="1"/>
          </p:cNvSpPr>
          <p:nvPr>
            <p:ph type="dt" sz="half" idx="10"/>
          </p:nvPr>
        </p:nvSpPr>
        <p:spPr/>
        <p:txBody>
          <a:bodyPr/>
          <a:lstStyle/>
          <a:p>
            <a:fld id="{BE0A88F0-556B-4BB7-8AAB-D63AEB65C662}" type="datetime1">
              <a:rPr lang="en-US" smtClean="0"/>
              <a:t>3/11/2022</a:t>
            </a:fld>
            <a:endParaRPr lang="en-US"/>
          </a:p>
        </p:txBody>
      </p:sp>
      <p:sp>
        <p:nvSpPr>
          <p:cNvPr id="5" name="Footer Placeholder 4">
            <a:extLst>
              <a:ext uri="{FF2B5EF4-FFF2-40B4-BE49-F238E27FC236}">
                <a16:creationId xmlns:a16="http://schemas.microsoft.com/office/drawing/2014/main" id="{4E07FB81-BD2B-4279-9E87-56791DA230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6FB50-F104-4C12-9360-F1E996A729AA}"/>
              </a:ext>
            </a:extLst>
          </p:cNvPr>
          <p:cNvSpPr>
            <a:spLocks noGrp="1"/>
          </p:cNvSpPr>
          <p:nvPr>
            <p:ph type="sldNum" sz="quarter" idx="12"/>
          </p:nvPr>
        </p:nvSpPr>
        <p:spPr/>
        <p:txBody>
          <a:bodyPr/>
          <a:lstStyle/>
          <a:p>
            <a:fld id="{81D2C36F-4504-47C0-B82F-A167342A2754}" type="slidenum">
              <a:rPr lang="en-US" smtClean="0"/>
              <a:t>2</a:t>
            </a:fld>
            <a:endParaRPr lang="en-US"/>
          </a:p>
        </p:txBody>
      </p:sp>
    </p:spTree>
    <p:extLst>
      <p:ext uri="{BB962C8B-B14F-4D97-AF65-F5344CB8AC3E}">
        <p14:creationId xmlns:p14="http://schemas.microsoft.com/office/powerpoint/2010/main" val="158553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EAE4-6397-4507-9692-14C82673F731}"/>
              </a:ext>
            </a:extLst>
          </p:cNvPr>
          <p:cNvSpPr>
            <a:spLocks noGrp="1"/>
          </p:cNvSpPr>
          <p:nvPr>
            <p:ph type="title"/>
          </p:nvPr>
        </p:nvSpPr>
        <p:spPr/>
        <p:txBody>
          <a:bodyPr/>
          <a:lstStyle/>
          <a:p>
            <a:r>
              <a:rPr lang="en-US" dirty="0"/>
              <a:t>Transformations</a:t>
            </a:r>
          </a:p>
        </p:txBody>
      </p:sp>
      <p:pic>
        <p:nvPicPr>
          <p:cNvPr id="8" name="Content Placeholder 7" descr="Graphical user interface, application&#10;&#10;Description automatically generated">
            <a:extLst>
              <a:ext uri="{FF2B5EF4-FFF2-40B4-BE49-F238E27FC236}">
                <a16:creationId xmlns:a16="http://schemas.microsoft.com/office/drawing/2014/main" id="{4FEF07C0-F11F-4564-B414-DFCF6AFD26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475" y="2015865"/>
            <a:ext cx="8123624" cy="1745131"/>
          </a:xfrm>
        </p:spPr>
      </p:pic>
      <p:sp>
        <p:nvSpPr>
          <p:cNvPr id="4" name="Date Placeholder 3">
            <a:extLst>
              <a:ext uri="{FF2B5EF4-FFF2-40B4-BE49-F238E27FC236}">
                <a16:creationId xmlns:a16="http://schemas.microsoft.com/office/drawing/2014/main" id="{A78BBADE-4A94-4DBA-B228-DC5E6FB5E14A}"/>
              </a:ext>
            </a:extLst>
          </p:cNvPr>
          <p:cNvSpPr>
            <a:spLocks noGrp="1"/>
          </p:cNvSpPr>
          <p:nvPr>
            <p:ph type="dt" sz="half" idx="10"/>
          </p:nvPr>
        </p:nvSpPr>
        <p:spPr/>
        <p:txBody>
          <a:bodyPr/>
          <a:lstStyle/>
          <a:p>
            <a:fld id="{BE0A88F0-556B-4BB7-8AAB-D63AEB65C662}" type="datetime1">
              <a:rPr lang="en-US" smtClean="0"/>
              <a:t>3/11/2022</a:t>
            </a:fld>
            <a:endParaRPr lang="en-US"/>
          </a:p>
        </p:txBody>
      </p:sp>
      <p:sp>
        <p:nvSpPr>
          <p:cNvPr id="5" name="Footer Placeholder 4">
            <a:extLst>
              <a:ext uri="{FF2B5EF4-FFF2-40B4-BE49-F238E27FC236}">
                <a16:creationId xmlns:a16="http://schemas.microsoft.com/office/drawing/2014/main" id="{A787E218-8696-40EC-A22A-ADC3CE25690D}"/>
              </a:ext>
            </a:extLst>
          </p:cNvPr>
          <p:cNvSpPr>
            <a:spLocks noGrp="1"/>
          </p:cNvSpPr>
          <p:nvPr>
            <p:ph type="ftr" sz="quarter" idx="11"/>
          </p:nvPr>
        </p:nvSpPr>
        <p:spPr/>
        <p:txBody>
          <a:bodyPr/>
          <a:lstStyle/>
          <a:p>
            <a:r>
              <a:rPr lang="en-US" dirty="0"/>
              <a:t>Tameka Gillett</a:t>
            </a:r>
          </a:p>
        </p:txBody>
      </p:sp>
      <p:sp>
        <p:nvSpPr>
          <p:cNvPr id="6" name="Slide Number Placeholder 5">
            <a:extLst>
              <a:ext uri="{FF2B5EF4-FFF2-40B4-BE49-F238E27FC236}">
                <a16:creationId xmlns:a16="http://schemas.microsoft.com/office/drawing/2014/main" id="{68FBCBA9-F656-409D-B03F-C824695FC403}"/>
              </a:ext>
            </a:extLst>
          </p:cNvPr>
          <p:cNvSpPr>
            <a:spLocks noGrp="1"/>
          </p:cNvSpPr>
          <p:nvPr>
            <p:ph type="sldNum" sz="quarter" idx="12"/>
          </p:nvPr>
        </p:nvSpPr>
        <p:spPr/>
        <p:txBody>
          <a:bodyPr/>
          <a:lstStyle/>
          <a:p>
            <a:fld id="{81D2C36F-4504-47C0-B82F-A167342A2754}" type="slidenum">
              <a:rPr lang="en-US" smtClean="0"/>
              <a:t>3</a:t>
            </a:fld>
            <a:endParaRPr lang="en-US"/>
          </a:p>
        </p:txBody>
      </p:sp>
      <p:pic>
        <p:nvPicPr>
          <p:cNvPr id="10" name="Picture 9" descr="Table&#10;&#10;Description automatically generated">
            <a:extLst>
              <a:ext uri="{FF2B5EF4-FFF2-40B4-BE49-F238E27FC236}">
                <a16:creationId xmlns:a16="http://schemas.microsoft.com/office/drawing/2014/main" id="{3CBAC171-0D65-4015-8883-B58BE293F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915" y="3908636"/>
            <a:ext cx="5578323" cy="2141406"/>
          </a:xfrm>
          <a:prstGeom prst="rect">
            <a:avLst/>
          </a:prstGeom>
        </p:spPr>
      </p:pic>
      <p:sp>
        <p:nvSpPr>
          <p:cNvPr id="12" name="Arrow: Curved Right 11">
            <a:extLst>
              <a:ext uri="{FF2B5EF4-FFF2-40B4-BE49-F238E27FC236}">
                <a16:creationId xmlns:a16="http://schemas.microsoft.com/office/drawing/2014/main" id="{AF4EB6AD-371E-473D-83EA-C8CF10439CA5}"/>
              </a:ext>
            </a:extLst>
          </p:cNvPr>
          <p:cNvSpPr/>
          <p:nvPr/>
        </p:nvSpPr>
        <p:spPr>
          <a:xfrm rot="19074397">
            <a:off x="1960984" y="4252239"/>
            <a:ext cx="1685861" cy="2340124"/>
          </a:xfrm>
          <a:prstGeom prst="curvedRightArrow">
            <a:avLst>
              <a:gd name="adj1" fmla="val 15083"/>
              <a:gd name="adj2" fmla="val 51298"/>
              <a:gd name="adj3" fmla="val 401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43411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12">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4">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16">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18">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20">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41" name="Rectangle 22">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4">
            <a:extLst>
              <a:ext uri="{FF2B5EF4-FFF2-40B4-BE49-F238E27FC236}">
                <a16:creationId xmlns:a16="http://schemas.microsoft.com/office/drawing/2014/main" id="{5BDD2E98-F85F-4C9F-B090-4DF4DA71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26">
            <a:extLst>
              <a:ext uri="{FF2B5EF4-FFF2-40B4-BE49-F238E27FC236}">
                <a16:creationId xmlns:a16="http://schemas.microsoft.com/office/drawing/2014/main" id="{2619FA3B-6977-47DB-8048-B342BD3B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824" y="274145"/>
            <a:ext cx="10351830" cy="5770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DD897-767D-4C11-8E21-FC0C993B9344}"/>
              </a:ext>
            </a:extLst>
          </p:cNvPr>
          <p:cNvSpPr>
            <a:spLocks noGrp="1"/>
          </p:cNvSpPr>
          <p:nvPr>
            <p:ph type="title"/>
          </p:nvPr>
        </p:nvSpPr>
        <p:spPr>
          <a:xfrm>
            <a:off x="838200" y="703686"/>
            <a:ext cx="9390797" cy="940869"/>
          </a:xfrm>
        </p:spPr>
        <p:txBody>
          <a:bodyPr vert="horz" lIns="91440" tIns="45720" rIns="91440" bIns="45720" rtlCol="0" anchor="ctr">
            <a:normAutofit/>
          </a:bodyPr>
          <a:lstStyle/>
          <a:p>
            <a:r>
              <a:rPr lang="en-US" sz="3700"/>
              <a:t>Boxplot of Race to % of Pop in Poverty</a:t>
            </a:r>
          </a:p>
        </p:txBody>
      </p:sp>
      <p:pic>
        <p:nvPicPr>
          <p:cNvPr id="8" name="Content Placeholder 7" descr="Chart, box and whisker chart&#10;&#10;Description automatically generated">
            <a:extLst>
              <a:ext uri="{FF2B5EF4-FFF2-40B4-BE49-F238E27FC236}">
                <a16:creationId xmlns:a16="http://schemas.microsoft.com/office/drawing/2014/main" id="{3CD588F3-2F07-459D-BDF9-809F897411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1876" y="1905000"/>
            <a:ext cx="6163445" cy="3728885"/>
          </a:xfrm>
          <a:prstGeom prst="rect">
            <a:avLst/>
          </a:prstGeom>
        </p:spPr>
      </p:pic>
      <p:sp>
        <p:nvSpPr>
          <p:cNvPr id="5" name="Footer Placeholder 4">
            <a:extLst>
              <a:ext uri="{FF2B5EF4-FFF2-40B4-BE49-F238E27FC236}">
                <a16:creationId xmlns:a16="http://schemas.microsoft.com/office/drawing/2014/main" id="{D6C6C606-C9A1-46E8-9842-C3C8C3B968B3}"/>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6FC9A15C-8595-42FC-83ED-C8F76701B400}"/>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3/11/2022</a:t>
            </a:fld>
            <a:endParaRPr lang="en-US"/>
          </a:p>
        </p:txBody>
      </p:sp>
      <p:sp>
        <p:nvSpPr>
          <p:cNvPr id="6" name="Slide Number Placeholder 5">
            <a:extLst>
              <a:ext uri="{FF2B5EF4-FFF2-40B4-BE49-F238E27FC236}">
                <a16:creationId xmlns:a16="http://schemas.microsoft.com/office/drawing/2014/main" id="{1AA9F006-D0E3-4E9E-8E41-0DDE91D1F9D9}"/>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4</a:t>
            </a:fld>
            <a:endParaRPr lang="en-US"/>
          </a:p>
        </p:txBody>
      </p:sp>
      <p:sp>
        <p:nvSpPr>
          <p:cNvPr id="44" name="Rectangle 28">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260498"/>
            <a:ext cx="11456511" cy="626257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30">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260498"/>
            <a:ext cx="0" cy="6262576"/>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6" name="Straight Connector 32">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6047437"/>
            <a:ext cx="10380954"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F07B81A-3898-46B4-BFC6-9787CAF2E5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46394" y="6047437"/>
            <a:ext cx="0" cy="475637"/>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787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BDD2E98-F85F-4C9F-B090-4DF4DA71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2619FA3B-6977-47DB-8048-B342BD3B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824" y="274145"/>
            <a:ext cx="10351830" cy="5770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B39AB9-C814-455A-BFBB-224353FF4584}"/>
              </a:ext>
            </a:extLst>
          </p:cNvPr>
          <p:cNvSpPr>
            <a:spLocks noGrp="1"/>
          </p:cNvSpPr>
          <p:nvPr>
            <p:ph type="title"/>
          </p:nvPr>
        </p:nvSpPr>
        <p:spPr>
          <a:xfrm>
            <a:off x="838200" y="703686"/>
            <a:ext cx="9390797" cy="940869"/>
          </a:xfrm>
        </p:spPr>
        <p:txBody>
          <a:bodyPr vert="horz" lIns="91440" tIns="45720" rIns="91440" bIns="45720" rtlCol="0" anchor="ctr">
            <a:normAutofit/>
          </a:bodyPr>
          <a:lstStyle/>
          <a:p>
            <a:r>
              <a:rPr lang="en-US" dirty="0"/>
              <a:t>Cancer Type to % of Pop in Poverty</a:t>
            </a:r>
          </a:p>
        </p:txBody>
      </p:sp>
      <p:pic>
        <p:nvPicPr>
          <p:cNvPr id="8" name="Content Placeholder 7" descr="Chart, box and whisker chart&#10;&#10;Description automatically generated">
            <a:extLst>
              <a:ext uri="{FF2B5EF4-FFF2-40B4-BE49-F238E27FC236}">
                <a16:creationId xmlns:a16="http://schemas.microsoft.com/office/drawing/2014/main" id="{7EDA1D36-D6EE-46B8-8D49-E0F32434B9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7122" y="1905000"/>
            <a:ext cx="5692953" cy="3728885"/>
          </a:xfrm>
          <a:prstGeom prst="rect">
            <a:avLst/>
          </a:prstGeom>
        </p:spPr>
      </p:pic>
      <p:sp>
        <p:nvSpPr>
          <p:cNvPr id="5" name="Footer Placeholder 4">
            <a:extLst>
              <a:ext uri="{FF2B5EF4-FFF2-40B4-BE49-F238E27FC236}">
                <a16:creationId xmlns:a16="http://schemas.microsoft.com/office/drawing/2014/main" id="{022DBE70-2E58-4F98-9559-580513922355}"/>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C5C6C142-194C-4DCF-AA92-1ED2BD7EB176}"/>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3/11/2022</a:t>
            </a:fld>
            <a:endParaRPr lang="en-US"/>
          </a:p>
        </p:txBody>
      </p:sp>
      <p:sp>
        <p:nvSpPr>
          <p:cNvPr id="6" name="Slide Number Placeholder 5">
            <a:extLst>
              <a:ext uri="{FF2B5EF4-FFF2-40B4-BE49-F238E27FC236}">
                <a16:creationId xmlns:a16="http://schemas.microsoft.com/office/drawing/2014/main" id="{A43C5BF0-F531-4A83-A37D-EB7C1D3CB265}"/>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5</a:t>
            </a:fld>
            <a:endParaRPr lang="en-US"/>
          </a:p>
        </p:txBody>
      </p:sp>
      <p:sp>
        <p:nvSpPr>
          <p:cNvPr id="29" name="Rectangle 28">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260498"/>
            <a:ext cx="11456511" cy="626257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260498"/>
            <a:ext cx="0" cy="6262576"/>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6047437"/>
            <a:ext cx="10380954"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F07B81A-3898-46B4-BFC6-9787CAF2E5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46394" y="6047437"/>
            <a:ext cx="0" cy="475637"/>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7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4">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6">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01B50-C26E-46C4-AD20-C81A208979D8}"/>
              </a:ext>
            </a:extLst>
          </p:cNvPr>
          <p:cNvSpPr>
            <a:spLocks noGrp="1"/>
          </p:cNvSpPr>
          <p:nvPr>
            <p:ph type="title"/>
          </p:nvPr>
        </p:nvSpPr>
        <p:spPr>
          <a:xfrm>
            <a:off x="838199" y="545914"/>
            <a:ext cx="9527275" cy="1241944"/>
          </a:xfrm>
        </p:spPr>
        <p:txBody>
          <a:bodyPr>
            <a:normAutofit/>
          </a:bodyPr>
          <a:lstStyle/>
          <a:p>
            <a:r>
              <a:rPr lang="en-US"/>
              <a:t>Populations Below Poverty vs Insured </a:t>
            </a:r>
            <a:endParaRPr lang="en-US" dirty="0"/>
          </a:p>
        </p:txBody>
      </p:sp>
      <p:sp>
        <p:nvSpPr>
          <p:cNvPr id="12" name="Content Placeholder 11">
            <a:extLst>
              <a:ext uri="{FF2B5EF4-FFF2-40B4-BE49-F238E27FC236}">
                <a16:creationId xmlns:a16="http://schemas.microsoft.com/office/drawing/2014/main" id="{6ABB54C7-B442-4500-96CF-FB2131A3A63D}"/>
              </a:ext>
            </a:extLst>
          </p:cNvPr>
          <p:cNvSpPr>
            <a:spLocks noGrp="1"/>
          </p:cNvSpPr>
          <p:nvPr>
            <p:ph idx="1"/>
          </p:nvPr>
        </p:nvSpPr>
        <p:spPr>
          <a:xfrm>
            <a:off x="838200" y="2400303"/>
            <a:ext cx="3385992" cy="3352223"/>
          </a:xfrm>
        </p:spPr>
        <p:txBody>
          <a:bodyPr>
            <a:normAutofit/>
          </a:bodyPr>
          <a:lstStyle/>
          <a:p>
            <a:r>
              <a:rPr lang="en-US" dirty="0"/>
              <a:t>There are many outliers being expressed here which could assist in creating a linear regression model to express forecasting for the different populations in reference to cancer development. </a:t>
            </a:r>
          </a:p>
        </p:txBody>
      </p:sp>
      <p:pic>
        <p:nvPicPr>
          <p:cNvPr id="8" name="Content Placeholder 7" descr="Chart, scatter chart&#10;&#10;Description automatically generated">
            <a:extLst>
              <a:ext uri="{FF2B5EF4-FFF2-40B4-BE49-F238E27FC236}">
                <a16:creationId xmlns:a16="http://schemas.microsoft.com/office/drawing/2014/main" id="{CA31A88C-D9CD-47A2-9DB9-1D6B0C7D18A4}"/>
              </a:ext>
            </a:extLst>
          </p:cNvPr>
          <p:cNvPicPr>
            <a:picLocks noChangeAspect="1"/>
          </p:cNvPicPr>
          <p:nvPr/>
        </p:nvPicPr>
        <p:blipFill rotWithShape="1">
          <a:blip r:embed="rId2">
            <a:extLst>
              <a:ext uri="{28A0092B-C50C-407E-A947-70E740481C1C}">
                <a14:useLocalDpi xmlns:a14="http://schemas.microsoft.com/office/drawing/2010/main" val="0"/>
              </a:ext>
            </a:extLst>
          </a:blip>
          <a:srcRect b="4760"/>
          <a:stretch/>
        </p:blipFill>
        <p:spPr>
          <a:xfrm>
            <a:off x="4688736" y="1905000"/>
            <a:ext cx="6054352" cy="4142428"/>
          </a:xfrm>
          <a:prstGeom prst="rect">
            <a:avLst/>
          </a:prstGeom>
        </p:spPr>
      </p:pic>
      <p:sp>
        <p:nvSpPr>
          <p:cNvPr id="5" name="Footer Placeholder 4">
            <a:extLst>
              <a:ext uri="{FF2B5EF4-FFF2-40B4-BE49-F238E27FC236}">
                <a16:creationId xmlns:a16="http://schemas.microsoft.com/office/drawing/2014/main" id="{1C39F3C6-81FE-4E2B-B685-02A57B91F18B}"/>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4" name="Date Placeholder 3">
            <a:extLst>
              <a:ext uri="{FF2B5EF4-FFF2-40B4-BE49-F238E27FC236}">
                <a16:creationId xmlns:a16="http://schemas.microsoft.com/office/drawing/2014/main" id="{46133833-1189-4E73-8A33-7DB690F77E86}"/>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3/11/2022</a:t>
            </a:fld>
            <a:endParaRPr lang="en-US"/>
          </a:p>
        </p:txBody>
      </p:sp>
      <p:cxnSp>
        <p:nvCxnSpPr>
          <p:cNvPr id="39" name="Straight Connector 18">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53B6710-84F8-4223-8EA8-5B147AB98A76}"/>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6</a:t>
            </a:fld>
            <a:endParaRPr lang="en-US"/>
          </a:p>
        </p:txBody>
      </p:sp>
      <p:sp>
        <p:nvSpPr>
          <p:cNvPr id="40" name="Rectangle 20">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22">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24">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26">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51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E5704B8-AFBC-4883-AB71-BCA6D2228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1DA08C0-4447-4F43-902F-1C63E1711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8100" y="0"/>
            <a:ext cx="83439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8051E6-C888-4717-9D34-65046A81BDD7}"/>
              </a:ext>
            </a:extLst>
          </p:cNvPr>
          <p:cNvSpPr>
            <a:spLocks noGrp="1"/>
          </p:cNvSpPr>
          <p:nvPr>
            <p:ph type="title"/>
          </p:nvPr>
        </p:nvSpPr>
        <p:spPr>
          <a:xfrm>
            <a:off x="4686300" y="561977"/>
            <a:ext cx="5694653" cy="1124805"/>
          </a:xfrm>
        </p:spPr>
        <p:txBody>
          <a:bodyPr vert="horz" lIns="91440" tIns="45720" rIns="91440" bIns="45720" rtlCol="0" anchor="ctr">
            <a:normAutofit/>
          </a:bodyPr>
          <a:lstStyle/>
          <a:p>
            <a:r>
              <a:rPr lang="en-US" sz="3700"/>
              <a:t>Race in Comparison to Pop % in Poverty</a:t>
            </a:r>
          </a:p>
        </p:txBody>
      </p:sp>
      <p:pic>
        <p:nvPicPr>
          <p:cNvPr id="10" name="Picture 9" descr="Chart, line chart&#10;&#10;Description automatically generated">
            <a:extLst>
              <a:ext uri="{FF2B5EF4-FFF2-40B4-BE49-F238E27FC236}">
                <a16:creationId xmlns:a16="http://schemas.microsoft.com/office/drawing/2014/main" id="{671EEF71-1D33-4140-86D4-3AB4D20E3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0" y="231325"/>
            <a:ext cx="3539995" cy="2327548"/>
          </a:xfrm>
          <a:prstGeom prst="rect">
            <a:avLst/>
          </a:prstGeom>
        </p:spPr>
      </p:pic>
      <p:pic>
        <p:nvPicPr>
          <p:cNvPr id="8" name="Content Placeholder 7" descr="Chart, line chart&#10;&#10;Description automatically generated">
            <a:extLst>
              <a:ext uri="{FF2B5EF4-FFF2-40B4-BE49-F238E27FC236}">
                <a16:creationId xmlns:a16="http://schemas.microsoft.com/office/drawing/2014/main" id="{DA78B44F-5852-46B7-9FD7-3AF26E687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3" y="2925475"/>
            <a:ext cx="3858555" cy="2517708"/>
          </a:xfrm>
          <a:prstGeom prst="rect">
            <a:avLst/>
          </a:prstGeom>
        </p:spPr>
      </p:pic>
      <p:pic>
        <p:nvPicPr>
          <p:cNvPr id="12" name="Content Placeholder 11" descr="Text, letter&#10;&#10;Description automatically generated">
            <a:extLst>
              <a:ext uri="{FF2B5EF4-FFF2-40B4-BE49-F238E27FC236}">
                <a16:creationId xmlns:a16="http://schemas.microsoft.com/office/drawing/2014/main" id="{33088D27-15DF-4C5E-8F3A-DE943B934A2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20993" y="5431891"/>
            <a:ext cx="3617570" cy="1376249"/>
          </a:xfrm>
          <a:prstGeom prst="rect">
            <a:avLst/>
          </a:prstGeom>
        </p:spPr>
      </p:pic>
      <p:sp>
        <p:nvSpPr>
          <p:cNvPr id="13" name="TextBox 12">
            <a:extLst>
              <a:ext uri="{FF2B5EF4-FFF2-40B4-BE49-F238E27FC236}">
                <a16:creationId xmlns:a16="http://schemas.microsoft.com/office/drawing/2014/main" id="{2A77849A-D3D2-4892-8050-4FDA8A35F867}"/>
              </a:ext>
            </a:extLst>
          </p:cNvPr>
          <p:cNvSpPr txBox="1"/>
          <p:nvPr/>
        </p:nvSpPr>
        <p:spPr>
          <a:xfrm>
            <a:off x="4686299" y="2400300"/>
            <a:ext cx="5636257" cy="3352799"/>
          </a:xfrm>
          <a:prstGeom prst="rect">
            <a:avLst/>
          </a:prstGeom>
        </p:spPr>
        <p:txBody>
          <a:bodyPr vert="horz" lIns="91440" tIns="45720" rIns="91440" bIns="45720" rtlCol="0">
            <a:normAutofit/>
          </a:bodyPr>
          <a:lstStyle/>
          <a:p>
            <a:pPr indent="-228600">
              <a:lnSpc>
                <a:spcPct val="140000"/>
              </a:lnSpc>
              <a:spcAft>
                <a:spcPts val="600"/>
              </a:spcAft>
              <a:buFont typeface="Arial" panose="020B0604020202020204" pitchFamily="34" charset="0"/>
              <a:buChar char="•"/>
            </a:pPr>
            <a:r>
              <a:rPr lang="en-US" dirty="0">
                <a:solidFill>
                  <a:schemeClr val="accent1"/>
                </a:solidFill>
              </a:rPr>
              <a:t>It is expressed that due to the large difference in the Caucasian population to the others, the data is skewed.</a:t>
            </a:r>
          </a:p>
          <a:p>
            <a:pPr indent="-228600">
              <a:lnSpc>
                <a:spcPct val="140000"/>
              </a:lnSpc>
              <a:spcAft>
                <a:spcPts val="600"/>
              </a:spcAft>
              <a:buFont typeface="Arial" panose="020B0604020202020204" pitchFamily="34" charset="0"/>
              <a:buChar char="•"/>
            </a:pPr>
            <a:r>
              <a:rPr lang="en-US" dirty="0">
                <a:solidFill>
                  <a:schemeClr val="accent1"/>
                </a:solidFill>
              </a:rPr>
              <a:t>Their data, in comparison to the other races, would need to be compared separately in order to accurately compare which races are affected more by the populations in poverty and which have specific pulls toward specific cancer types. </a:t>
            </a:r>
          </a:p>
        </p:txBody>
      </p:sp>
      <p:cxnSp>
        <p:nvCxnSpPr>
          <p:cNvPr id="77" name="Straight Connector 76">
            <a:extLst>
              <a:ext uri="{FF2B5EF4-FFF2-40B4-BE49-F238E27FC236}">
                <a16:creationId xmlns:a16="http://schemas.microsoft.com/office/drawing/2014/main" id="{A80F982C-89FD-4E0D-8A3A-212F4AF371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313902D-DF5B-4466-BCA0-EAEF26061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5764" y="334928"/>
            <a:ext cx="7628492"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ED64EE27-1746-4D46-A866-AB6D1E7A6F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95764" y="1900238"/>
            <a:ext cx="654761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6A035BCC-8056-4231-A87E-215A5535A279}"/>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cxnSp>
        <p:nvCxnSpPr>
          <p:cNvPr id="83" name="Straight Connector 82">
            <a:extLst>
              <a:ext uri="{FF2B5EF4-FFF2-40B4-BE49-F238E27FC236}">
                <a16:creationId xmlns:a16="http://schemas.microsoft.com/office/drawing/2014/main" id="{A3498FCE-610E-4B6F-873D-87F261E454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95764" y="6047437"/>
            <a:ext cx="65529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BCCA2101-169D-4A33-BBC7-A0F1378948A8}"/>
              </a:ext>
            </a:extLst>
          </p:cNvPr>
          <p:cNvSpPr>
            <a:spLocks noGrp="1"/>
          </p:cNvSpPr>
          <p:nvPr>
            <p:ph type="dt" sz="half" idx="10"/>
          </p:nvPr>
        </p:nvSpPr>
        <p:spPr>
          <a:xfrm>
            <a:off x="4414838" y="6140304"/>
            <a:ext cx="5974158"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3/11/2022</a:t>
            </a:fld>
            <a:endParaRPr lang="en-US"/>
          </a:p>
        </p:txBody>
      </p:sp>
      <p:sp>
        <p:nvSpPr>
          <p:cNvPr id="6" name="Slide Number Placeholder 5">
            <a:extLst>
              <a:ext uri="{FF2B5EF4-FFF2-40B4-BE49-F238E27FC236}">
                <a16:creationId xmlns:a16="http://schemas.microsoft.com/office/drawing/2014/main" id="{16A09DAB-6BDA-4C46-81D7-D3B1076E7758}"/>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7</a:t>
            </a:fld>
            <a:endParaRPr lang="en-US"/>
          </a:p>
        </p:txBody>
      </p:sp>
    </p:spTree>
    <p:extLst>
      <p:ext uri="{BB962C8B-B14F-4D97-AF65-F5344CB8AC3E}">
        <p14:creationId xmlns:p14="http://schemas.microsoft.com/office/powerpoint/2010/main" val="2861704466"/>
      </p:ext>
    </p:extLst>
  </p:cSld>
  <p:clrMapOvr>
    <a:masterClrMapping/>
  </p:clrMapOvr>
</p:sld>
</file>

<file path=ppt/theme/theme1.xml><?xml version="1.0" encoding="utf-8"?>
<a:theme xmlns:a="http://schemas.openxmlformats.org/drawingml/2006/main" name="MemoVTI">
  <a:themeElements>
    <a:clrScheme name="AnalogousFromRegularSeedRightStep">
      <a:dk1>
        <a:srgbClr val="000000"/>
      </a:dk1>
      <a:lt1>
        <a:srgbClr val="FFFFFF"/>
      </a:lt1>
      <a:dk2>
        <a:srgbClr val="412824"/>
      </a:dk2>
      <a:lt2>
        <a:srgbClr val="E2E8E6"/>
      </a:lt2>
      <a:accent1>
        <a:srgbClr val="E72959"/>
      </a:accent1>
      <a:accent2>
        <a:srgbClr val="D53617"/>
      </a:accent2>
      <a:accent3>
        <a:srgbClr val="E09227"/>
      </a:accent3>
      <a:accent4>
        <a:srgbClr val="A9A812"/>
      </a:accent4>
      <a:accent5>
        <a:srgbClr val="76B320"/>
      </a:accent5>
      <a:accent6>
        <a:srgbClr val="31BD15"/>
      </a:accent6>
      <a:hlink>
        <a:srgbClr val="31937A"/>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56</TotalTime>
  <Words>156</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Elephant</vt:lpstr>
      <vt:lpstr>Univers Condensed</vt:lpstr>
      <vt:lpstr>MemoVTI</vt:lpstr>
      <vt:lpstr>Visualizing the Effects of Cancer to Poverty in Excel, Python, and RStudio</vt:lpstr>
      <vt:lpstr>Original Data Set</vt:lpstr>
      <vt:lpstr>Transformations</vt:lpstr>
      <vt:lpstr>Boxplot of Race to % of Pop in Poverty</vt:lpstr>
      <vt:lpstr>Cancer Type to % of Pop in Poverty</vt:lpstr>
      <vt:lpstr>Populations Below Poverty vs Insured </vt:lpstr>
      <vt:lpstr>Race in Comparison to Pop % in Poverty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using Regression in Excel, Python, and RStudio</dc:title>
  <dc:creator>Gillett Tameka</dc:creator>
  <cp:lastModifiedBy>Gillett Tameka</cp:lastModifiedBy>
  <cp:revision>1</cp:revision>
  <dcterms:created xsi:type="dcterms:W3CDTF">2022-03-11T00:43:28Z</dcterms:created>
  <dcterms:modified xsi:type="dcterms:W3CDTF">2022-03-11T03:16:15Z</dcterms:modified>
</cp:coreProperties>
</file>