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comments/modernComment_139_4D376DDF.xml" ContentType="application/vnd.ms-powerpoint.comments+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8" r:id="rId2"/>
    <p:sldId id="303" r:id="rId3"/>
    <p:sldId id="305" r:id="rId4"/>
    <p:sldId id="314" r:id="rId5"/>
    <p:sldId id="302" r:id="rId6"/>
    <p:sldId id="291" r:id="rId7"/>
    <p:sldId id="309" r:id="rId8"/>
    <p:sldId id="310" r:id="rId9"/>
    <p:sldId id="294" r:id="rId10"/>
    <p:sldId id="312" r:id="rId11"/>
    <p:sldId id="313" r:id="rId12"/>
    <p:sldId id="315" r:id="rId13"/>
    <p:sldId id="306" r:id="rId14"/>
    <p:sldId id="307" r:id="rId15"/>
    <p:sldId id="308" r:id="rId16"/>
    <p:sldId id="316" r:id="rId17"/>
    <p:sldId id="296" r:id="rId18"/>
    <p:sldId id="297" r:id="rId19"/>
    <p:sldId id="298" r:id="rId20"/>
    <p:sldId id="299"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29C9B4-0C47-753C-100C-BCCE18D2303D}" name="Richard Hall" initials="RH" userId="S::rah75@duke.edu::0c81249d-3d6b-4101-bed8-5d8054f5b5f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169"/>
    <a:srgbClr val="FFFFFF"/>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67" autoAdjust="0"/>
    <p:restoredTop sz="70645"/>
  </p:normalViewPr>
  <p:slideViewPr>
    <p:cSldViewPr snapToGrid="0">
      <p:cViewPr varScale="1">
        <p:scale>
          <a:sx n="71" d="100"/>
          <a:sy n="71" d="100"/>
        </p:scale>
        <p:origin x="176" y="528"/>
      </p:cViewPr>
      <p:guideLst/>
    </p:cSldViewPr>
  </p:slideViewPr>
  <p:notesTextViewPr>
    <p:cViewPr>
      <p:scale>
        <a:sx n="1" d="1"/>
        <a:sy n="1" d="1"/>
      </p:scale>
      <p:origin x="0" y="0"/>
    </p:cViewPr>
  </p:notesTextViewPr>
  <p:sorterViewPr>
    <p:cViewPr>
      <p:scale>
        <a:sx n="100" d="100"/>
        <a:sy n="100" d="100"/>
      </p:scale>
      <p:origin x="0" y="-12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39_4D376DDF.xml><?xml version="1.0" encoding="utf-8"?>
<p188:cmLst xmlns:a="http://schemas.openxmlformats.org/drawingml/2006/main" xmlns:r="http://schemas.openxmlformats.org/officeDocument/2006/relationships" xmlns:p188="http://schemas.microsoft.com/office/powerpoint/2018/8/main">
  <p188:cm id="{D90A20B8-C164-9341-9A59-E3D5543F6984}" authorId="{0C29C9B4-0C47-753C-100C-BCCE18D2303D}" created="2022-11-19T13:12:31.245">
    <pc:sldMkLst xmlns:pc="http://schemas.microsoft.com/office/powerpoint/2013/main/command">
      <pc:docMk/>
      <pc:sldMk cId="1295478239" sldId="313"/>
    </pc:sldMkLst>
    <p188:txBody>
      <a:bodyPr/>
      <a:lstStyle/>
      <a:p>
        <a:r>
          <a:rPr lang="en-US"/>
          <a:t>Switch to centralized notation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9636C-1789-4D9F-A627-377A7926A799}"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AF5AC-2C35-4770-8E5B-ECC542A41A27}" type="slidenum">
              <a:rPr lang="en-US" smtClean="0"/>
              <a:t>‹#›</a:t>
            </a:fld>
            <a:endParaRPr lang="en-US"/>
          </a:p>
        </p:txBody>
      </p:sp>
    </p:spTree>
    <p:extLst>
      <p:ext uri="{BB962C8B-B14F-4D97-AF65-F5344CB8AC3E}">
        <p14:creationId xmlns:p14="http://schemas.microsoft.com/office/powerpoint/2010/main" val="405183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Richard Hall, and I am a PhD candidate at Duke University. Today, I am presenting research carried out by my advisor, Dr. Leila Bridgeman, and me where we studied methods of ensuring persistent feasibility in large scale systems with multiple, independent switching signal found in distributed system contexts. This problem is one of the many fronts against the curse of dimensionality and advancements were made by parallelizing the problem as will be shown in the following slides. </a:t>
            </a:r>
          </a:p>
        </p:txBody>
      </p:sp>
      <p:sp>
        <p:nvSpPr>
          <p:cNvPr id="4" name="Slide Number Placeholder 3"/>
          <p:cNvSpPr>
            <a:spLocks noGrp="1"/>
          </p:cNvSpPr>
          <p:nvPr>
            <p:ph type="sldNum" sz="quarter" idx="5"/>
          </p:nvPr>
        </p:nvSpPr>
        <p:spPr/>
        <p:txBody>
          <a:bodyPr/>
          <a:lstStyle/>
          <a:p>
            <a:fld id="{822AF5AC-2C35-4770-8E5B-ECC542A41A27}" type="slidenum">
              <a:rPr lang="en-US" smtClean="0"/>
              <a:t>1</a:t>
            </a:fld>
            <a:endParaRPr lang="en-US"/>
          </a:p>
        </p:txBody>
      </p:sp>
    </p:spTree>
    <p:extLst>
      <p:ext uri="{BB962C8B-B14F-4D97-AF65-F5344CB8AC3E}">
        <p14:creationId xmlns:p14="http://schemas.microsoft.com/office/powerpoint/2010/main" val="2695930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procedure for finding the safe-set collection for a centralized system is described here. While this algorithm uses notation introduced in this paper, it is a directly adapted from previous works such as </a:t>
            </a:r>
            <a:r>
              <a:rPr lang="en-US" dirty="0">
                <a:effectLst/>
                <a:latin typeface="Helvetica" pitchFamily="2" charset="0"/>
              </a:rPr>
              <a:t>Computation of Maximal Safe Sets for Switching System by </a:t>
            </a:r>
            <a:r>
              <a:rPr lang="en-US" dirty="0" err="1">
                <a:effectLst/>
                <a:latin typeface="Helvetica" pitchFamily="2" charset="0"/>
              </a:rPr>
              <a:t>Santis</a:t>
            </a:r>
            <a:r>
              <a:rPr lang="en-US" dirty="0">
                <a:effectLst/>
                <a:latin typeface="Helvetica" pitchFamily="2" charset="0"/>
              </a:rPr>
              <a:t> and others in 2004</a:t>
            </a:r>
            <a:r>
              <a:rPr lang="en-US" dirty="0"/>
              <a:t>. The only substantive difference is in the use of pre-sets operations that use disturbance-previews.</a:t>
            </a:r>
          </a:p>
          <a:p>
            <a:r>
              <a:rPr lang="en-US" dirty="0"/>
              <a:t>CLICK</a:t>
            </a:r>
          </a:p>
          <a:p>
            <a:r>
              <a:rPr lang="en-US" dirty="0"/>
              <a:t>These lines make up the core of the algorithm. The outer for loop iterates through each node in the constraints graph while the inner for loop iterates through each out-neighbor of the current node. By intersecting the current guess for the node’s safe-set with the pre-set of the neighbor’s current safe-set, the algorithm converges to the maximal safe-set collection. </a:t>
            </a:r>
          </a:p>
          <a:p>
            <a:r>
              <a:rPr lang="en-US" dirty="0"/>
              <a:t>CLICK</a:t>
            </a:r>
          </a:p>
          <a:p>
            <a:r>
              <a:rPr lang="en-US" dirty="0"/>
              <a:t>This was proven in Lemma 1 in the paper. </a:t>
            </a:r>
          </a:p>
        </p:txBody>
      </p:sp>
      <p:sp>
        <p:nvSpPr>
          <p:cNvPr id="4" name="Slide Number Placeholder 3"/>
          <p:cNvSpPr>
            <a:spLocks noGrp="1"/>
          </p:cNvSpPr>
          <p:nvPr>
            <p:ph type="sldNum" sz="quarter" idx="5"/>
          </p:nvPr>
        </p:nvSpPr>
        <p:spPr/>
        <p:txBody>
          <a:bodyPr/>
          <a:lstStyle/>
          <a:p>
            <a:fld id="{822AF5AC-2C35-4770-8E5B-ECC542A41A27}" type="slidenum">
              <a:rPr lang="en-US" smtClean="0"/>
              <a:t>10</a:t>
            </a:fld>
            <a:endParaRPr lang="en-US"/>
          </a:p>
        </p:txBody>
      </p:sp>
    </p:spTree>
    <p:extLst>
      <p:ext uri="{BB962C8B-B14F-4D97-AF65-F5344CB8AC3E}">
        <p14:creationId xmlns:p14="http://schemas.microsoft.com/office/powerpoint/2010/main" val="3706277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 till know, we have only been looking at the centralized case. While this has provided intuition and the results will be used later, remember that we are interested in the case where the system is made up by several distributed agents, each with their own switching signal. While the centralized techniques could be used by merging the switching signal constraints into a single graph with one switching signal </a:t>
            </a:r>
            <a:r>
              <a:rPr lang="en-US" dirty="0">
                <a:effectLst/>
                <a:latin typeface="Helvetica" pitchFamily="2" charset="0"/>
              </a:rPr>
              <a:t>amalgamating all the independent switching signals, this would quickly become untenable as will be shown in the numerical example. Without the centralized option, we turn to developing the parallelized </a:t>
            </a:r>
            <a:r>
              <a:rPr lang="en-US" dirty="0" err="1">
                <a:effectLst/>
                <a:latin typeface="Helvetica" pitchFamily="2" charset="0"/>
              </a:rPr>
              <a:t>approuh</a:t>
            </a:r>
            <a:r>
              <a:rPr lang="en-US" dirty="0">
                <a:effectLst/>
                <a:latin typeface="Helvetica" pitchFamily="2" charset="0"/>
              </a:rPr>
              <a:t>. </a:t>
            </a:r>
            <a:r>
              <a:rPr lang="en-US" dirty="0"/>
              <a:t>Specifically, we are looking at systems with the dynamics shown here. These are the dynamics for agent 1 which is where the 1 superscripts come from. The last term defines the effect each neighbor’s state has on the agent. Like I said previously, these states are assumed to be known so, therefore, this term represents a known, time-varying affine term. </a:t>
            </a:r>
          </a:p>
          <a:p>
            <a:r>
              <a:rPr lang="en-US" dirty="0"/>
              <a:t>CLICK</a:t>
            </a:r>
          </a:p>
          <a:p>
            <a:r>
              <a:rPr lang="en-US" dirty="0"/>
              <a:t>To clean the notation, we replace this term with a bounded disturbance term.</a:t>
            </a:r>
          </a:p>
          <a:p>
            <a:r>
              <a:rPr lang="en-US" dirty="0"/>
              <a:t>CLICK</a:t>
            </a:r>
          </a:p>
          <a:p>
            <a:r>
              <a:rPr lang="en-US" dirty="0"/>
              <a:t>Resulting in this system. This is exactly like the centralized case with one key difference: The size of the disturbance set is dependent on the neighbors safe-sets. This means we can’t find our safe-sets until we find those of our neighbors. Likewise, however, we can’t find our neighbor’s safe-set collection until we know our own. To escape this circular dependency, we designed the key parallelizable algorithm.</a:t>
            </a:r>
          </a:p>
        </p:txBody>
      </p:sp>
      <p:sp>
        <p:nvSpPr>
          <p:cNvPr id="4" name="Slide Number Placeholder 3"/>
          <p:cNvSpPr>
            <a:spLocks noGrp="1"/>
          </p:cNvSpPr>
          <p:nvPr>
            <p:ph type="sldNum" sz="quarter" idx="5"/>
          </p:nvPr>
        </p:nvSpPr>
        <p:spPr/>
        <p:txBody>
          <a:bodyPr/>
          <a:lstStyle/>
          <a:p>
            <a:fld id="{822AF5AC-2C35-4770-8E5B-ECC542A41A27}" type="slidenum">
              <a:rPr lang="en-US" smtClean="0"/>
              <a:t>11</a:t>
            </a:fld>
            <a:endParaRPr lang="en-US"/>
          </a:p>
        </p:txBody>
      </p:sp>
    </p:spTree>
    <p:extLst>
      <p:ext uri="{BB962C8B-B14F-4D97-AF65-F5344CB8AC3E}">
        <p14:creationId xmlns:p14="http://schemas.microsoft.com/office/powerpoint/2010/main" val="4233070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 both the formal algorithm and a graphical representation of it here. This algorithm finds safe-set collections for every agent in a networked system where each agent has its own external switching signal. Each iteration repeats the same steps twice. The first time results in invalid safe-set collections for each agent while the second time produces valid safe-set collections. Specifically, the algorithm starts with every agent having trivial safe-set collections equal to the origin. For the linear system described, these will always satisfy the safe-set requirement but will obviously be too restrictive. Critically, however, the first iteration starts with valid safe-set collections. Then …</a:t>
            </a:r>
          </a:p>
          <a:p>
            <a:r>
              <a:rPr lang="en-US" dirty="0"/>
              <a:t>CLICK</a:t>
            </a:r>
          </a:p>
          <a:p>
            <a:r>
              <a:rPr lang="en-US" dirty="0"/>
              <a:t>…each iteration begins with every agents finding the convex hull of its safe-set collection and sharing it with the other agents. This is then used to find the disturbance bounds for each agent. For the fist iteration, this will be the origin but it will be non-trivial during later iterations. </a:t>
            </a:r>
          </a:p>
        </p:txBody>
      </p:sp>
      <p:sp>
        <p:nvSpPr>
          <p:cNvPr id="4" name="Slide Number Placeholder 3"/>
          <p:cNvSpPr>
            <a:spLocks noGrp="1"/>
          </p:cNvSpPr>
          <p:nvPr>
            <p:ph type="sldNum" sz="quarter" idx="5"/>
          </p:nvPr>
        </p:nvSpPr>
        <p:spPr/>
        <p:txBody>
          <a:bodyPr/>
          <a:lstStyle/>
          <a:p>
            <a:fld id="{822AF5AC-2C35-4770-8E5B-ECC542A41A27}" type="slidenum">
              <a:rPr lang="en-US" smtClean="0"/>
              <a:t>12</a:t>
            </a:fld>
            <a:endParaRPr lang="en-US"/>
          </a:p>
        </p:txBody>
      </p:sp>
    </p:spTree>
    <p:extLst>
      <p:ext uri="{BB962C8B-B14F-4D97-AF65-F5344CB8AC3E}">
        <p14:creationId xmlns:p14="http://schemas.microsoft.com/office/powerpoint/2010/main" val="1975308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centralized algorithm is used to find new safe-set collections for each agent under the newly computed disturbance bounds. Again, the first iteration has 0 disturbance bounds so the safe-sets will not consider neighboring disturbances. The safe-set collection in each agent will grow larger but will be infeasible under the new, non-trivial disturbances now that the agents have non-trivial safe-set collections. </a:t>
            </a:r>
          </a:p>
        </p:txBody>
      </p:sp>
      <p:sp>
        <p:nvSpPr>
          <p:cNvPr id="4" name="Slide Number Placeholder 3"/>
          <p:cNvSpPr>
            <a:spLocks noGrp="1"/>
          </p:cNvSpPr>
          <p:nvPr>
            <p:ph type="sldNum" sz="quarter" idx="5"/>
          </p:nvPr>
        </p:nvSpPr>
        <p:spPr/>
        <p:txBody>
          <a:bodyPr/>
          <a:lstStyle/>
          <a:p>
            <a:fld id="{822AF5AC-2C35-4770-8E5B-ECC542A41A27}" type="slidenum">
              <a:rPr lang="en-US" smtClean="0"/>
              <a:t>13</a:t>
            </a:fld>
            <a:endParaRPr lang="en-US"/>
          </a:p>
        </p:txBody>
      </p:sp>
    </p:spTree>
    <p:extLst>
      <p:ext uri="{BB962C8B-B14F-4D97-AF65-F5344CB8AC3E}">
        <p14:creationId xmlns:p14="http://schemas.microsoft.com/office/powerpoint/2010/main" val="3746093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rectify this, the process is repeated. The newly computed safe-set collections which are to large are used to find disturbance bounds. It is proven in the paper that these new disturbance bounds will always be larger than the first time through this iteration. These larger disturbance bounds are then…</a:t>
            </a:r>
          </a:p>
        </p:txBody>
      </p:sp>
      <p:sp>
        <p:nvSpPr>
          <p:cNvPr id="4" name="Slide Number Placeholder 3"/>
          <p:cNvSpPr>
            <a:spLocks noGrp="1"/>
          </p:cNvSpPr>
          <p:nvPr>
            <p:ph type="sldNum" sz="quarter" idx="5"/>
          </p:nvPr>
        </p:nvSpPr>
        <p:spPr/>
        <p:txBody>
          <a:bodyPr/>
          <a:lstStyle/>
          <a:p>
            <a:fld id="{822AF5AC-2C35-4770-8E5B-ECC542A41A27}" type="slidenum">
              <a:rPr lang="en-US" smtClean="0"/>
              <a:t>14</a:t>
            </a:fld>
            <a:endParaRPr lang="en-US"/>
          </a:p>
        </p:txBody>
      </p:sp>
    </p:spTree>
    <p:extLst>
      <p:ext uri="{BB962C8B-B14F-4D97-AF65-F5344CB8AC3E}">
        <p14:creationId xmlns:p14="http://schemas.microsoft.com/office/powerpoint/2010/main" val="1980137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Passed to each agent and they recompute their local safe-set collections. These will be smaller than the first time through due to the larger disturbance bounds. This means that the disturbance bounds realized by these smaller safe-set collections are smaller than what they were designed to handle. Therefore, they are still feasible even though their disturbance bounds where wrong. In summary, we start each iteration with local guesses of safe-set collections that are smaller than optimal but valid. Lines 6-10 make these collects larger but invalid. Finally, lines 11-15 returns us to smaller safe-set collections that are valid and larger than the initial sets. </a:t>
            </a:r>
          </a:p>
        </p:txBody>
      </p:sp>
      <p:sp>
        <p:nvSpPr>
          <p:cNvPr id="4" name="Slide Number Placeholder 3"/>
          <p:cNvSpPr>
            <a:spLocks noGrp="1"/>
          </p:cNvSpPr>
          <p:nvPr>
            <p:ph type="sldNum" sz="quarter" idx="5"/>
          </p:nvPr>
        </p:nvSpPr>
        <p:spPr/>
        <p:txBody>
          <a:bodyPr/>
          <a:lstStyle/>
          <a:p>
            <a:fld id="{822AF5AC-2C35-4770-8E5B-ECC542A41A27}" type="slidenum">
              <a:rPr lang="en-US" smtClean="0"/>
              <a:t>15</a:t>
            </a:fld>
            <a:endParaRPr lang="en-US"/>
          </a:p>
        </p:txBody>
      </p:sp>
    </p:spTree>
    <p:extLst>
      <p:ext uri="{BB962C8B-B14F-4D97-AF65-F5344CB8AC3E}">
        <p14:creationId xmlns:p14="http://schemas.microsoft.com/office/powerpoint/2010/main" val="2559852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are summarized and proved in Lemma 2 in the paper. It is stated here informally without the extra notation.</a:t>
            </a:r>
          </a:p>
        </p:txBody>
      </p:sp>
      <p:sp>
        <p:nvSpPr>
          <p:cNvPr id="4" name="Slide Number Placeholder 3"/>
          <p:cNvSpPr>
            <a:spLocks noGrp="1"/>
          </p:cNvSpPr>
          <p:nvPr>
            <p:ph type="sldNum" sz="quarter" idx="5"/>
          </p:nvPr>
        </p:nvSpPr>
        <p:spPr/>
        <p:txBody>
          <a:bodyPr/>
          <a:lstStyle/>
          <a:p>
            <a:fld id="{822AF5AC-2C35-4770-8E5B-ECC542A41A27}" type="slidenum">
              <a:rPr lang="en-US" smtClean="0"/>
              <a:t>16</a:t>
            </a:fld>
            <a:endParaRPr lang="en-US"/>
          </a:p>
        </p:txBody>
      </p:sp>
    </p:spTree>
    <p:extLst>
      <p:ext uri="{BB962C8B-B14F-4D97-AF65-F5344CB8AC3E}">
        <p14:creationId xmlns:p14="http://schemas.microsoft.com/office/powerpoint/2010/main" val="1273523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algorithm was run on a system representing a grid of spring-mass-damper systems where each mass switches between three discrete values. Each agent is constrained to move in a single dimension so they only have 2 states each. Each agent has their own switching signal with the graph based constraints shown here. So the system has 9 agents, each with 2 states and 1 switching signal with 15 modes and, therefore, 15 safe-sets.</a:t>
            </a:r>
          </a:p>
        </p:txBody>
      </p:sp>
      <p:sp>
        <p:nvSpPr>
          <p:cNvPr id="4" name="Slide Number Placeholder 3"/>
          <p:cNvSpPr>
            <a:spLocks noGrp="1"/>
          </p:cNvSpPr>
          <p:nvPr>
            <p:ph type="sldNum" sz="quarter" idx="5"/>
          </p:nvPr>
        </p:nvSpPr>
        <p:spPr/>
        <p:txBody>
          <a:bodyPr/>
          <a:lstStyle/>
          <a:p>
            <a:fld id="{822AF5AC-2C35-4770-8E5B-ECC542A41A27}" type="slidenum">
              <a:rPr lang="en-US" smtClean="0"/>
              <a:t>17</a:t>
            </a:fld>
            <a:endParaRPr lang="en-US"/>
          </a:p>
        </p:txBody>
      </p:sp>
    </p:spTree>
    <p:extLst>
      <p:ext uri="{BB962C8B-B14F-4D97-AF65-F5344CB8AC3E}">
        <p14:creationId xmlns:p14="http://schemas.microsoft.com/office/powerpoint/2010/main" val="3324940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get to the results, I want to point out the benefits of this work and why the centralized solution fails. If we were to combine the switching signals of the 9 agents into a single agent with one graph, that graph would need 15^9 nodes. Since each node needs its own safe-set, simply the storage would be 52.59TB for the simplest case where each safe-set has n+1 vertices. Compare this with the 3.24 KB required for the work presented here. Hopefully, it is obvious why you won’t be seeing any comparison to the centralized case!</a:t>
            </a:r>
          </a:p>
        </p:txBody>
      </p:sp>
      <p:sp>
        <p:nvSpPr>
          <p:cNvPr id="4" name="Slide Number Placeholder 3"/>
          <p:cNvSpPr>
            <a:spLocks noGrp="1"/>
          </p:cNvSpPr>
          <p:nvPr>
            <p:ph type="sldNum" sz="quarter" idx="5"/>
          </p:nvPr>
        </p:nvSpPr>
        <p:spPr/>
        <p:txBody>
          <a:bodyPr/>
          <a:lstStyle/>
          <a:p>
            <a:fld id="{822AF5AC-2C35-4770-8E5B-ECC542A41A27}" type="slidenum">
              <a:rPr lang="en-US" smtClean="0"/>
              <a:t>18</a:t>
            </a:fld>
            <a:endParaRPr lang="en-US"/>
          </a:p>
        </p:txBody>
      </p:sp>
    </p:spTree>
    <p:extLst>
      <p:ext uri="{BB962C8B-B14F-4D97-AF65-F5344CB8AC3E}">
        <p14:creationId xmlns:p14="http://schemas.microsoft.com/office/powerpoint/2010/main" val="2139185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plot demonstrate the grow-contract cycle of each iteration and the convergence of the safe-set for one node in one agent. The other 135 safe-sets had similar convergence results. Notice in the scatter plot, that the x-axis represents the iteration number and the y-axis is a log plot showing how the safe-set collections changed in size. Black indicated they grew while red indicates they shrunk. We notice that, as expected, the safe-sets first grew and then shrunk each iteration until they converged. On the last iteration, the systems converge so there is no change. Since this is a log plot, these 0 values could not be shown which is why there is an odd number of steps shown. </a:t>
            </a:r>
          </a:p>
        </p:txBody>
      </p:sp>
      <p:sp>
        <p:nvSpPr>
          <p:cNvPr id="4" name="Slide Number Placeholder 3"/>
          <p:cNvSpPr>
            <a:spLocks noGrp="1"/>
          </p:cNvSpPr>
          <p:nvPr>
            <p:ph type="sldNum" sz="quarter" idx="5"/>
          </p:nvPr>
        </p:nvSpPr>
        <p:spPr/>
        <p:txBody>
          <a:bodyPr/>
          <a:lstStyle/>
          <a:p>
            <a:fld id="{822AF5AC-2C35-4770-8E5B-ECC542A41A27}" type="slidenum">
              <a:rPr lang="en-US" smtClean="0"/>
              <a:t>19</a:t>
            </a:fld>
            <a:endParaRPr lang="en-US"/>
          </a:p>
        </p:txBody>
      </p:sp>
    </p:spTree>
    <p:extLst>
      <p:ext uri="{BB962C8B-B14F-4D97-AF65-F5344CB8AC3E}">
        <p14:creationId xmlns:p14="http://schemas.microsoft.com/office/powerpoint/2010/main" val="40691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originally motivate while studying the problem of allocating energy within the microgrid context. The internal variations in supply and load suggest a time-varying model for the system. Since a microgrid will contain limited generation and storage resources, it can be difficult to maintain consistent power under these variations.</a:t>
            </a:r>
          </a:p>
        </p:txBody>
      </p:sp>
      <p:sp>
        <p:nvSpPr>
          <p:cNvPr id="4" name="Slide Number Placeholder 3"/>
          <p:cNvSpPr>
            <a:spLocks noGrp="1"/>
          </p:cNvSpPr>
          <p:nvPr>
            <p:ph type="sldNum" sz="quarter" idx="5"/>
          </p:nvPr>
        </p:nvSpPr>
        <p:spPr/>
        <p:txBody>
          <a:bodyPr/>
          <a:lstStyle/>
          <a:p>
            <a:fld id="{822AF5AC-2C35-4770-8E5B-ECC542A41A27}" type="slidenum">
              <a:rPr lang="en-US" smtClean="0"/>
              <a:t>2</a:t>
            </a:fld>
            <a:endParaRPr lang="en-US"/>
          </a:p>
        </p:txBody>
      </p:sp>
    </p:spTree>
    <p:extLst>
      <p:ext uri="{BB962C8B-B14F-4D97-AF65-F5344CB8AC3E}">
        <p14:creationId xmlns:p14="http://schemas.microsoft.com/office/powerpoint/2010/main" val="8307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numerical example and accompanying lemmas establish this work’s effectiveness at meeting the stated objectives of the project. Using this, persistent feasibility in networked, externally switched systems can be established in a numerical tractable manner. </a:t>
            </a:r>
          </a:p>
        </p:txBody>
      </p:sp>
      <p:sp>
        <p:nvSpPr>
          <p:cNvPr id="4" name="Slide Number Placeholder 3"/>
          <p:cNvSpPr>
            <a:spLocks noGrp="1"/>
          </p:cNvSpPr>
          <p:nvPr>
            <p:ph type="sldNum" sz="quarter" idx="5"/>
          </p:nvPr>
        </p:nvSpPr>
        <p:spPr/>
        <p:txBody>
          <a:bodyPr/>
          <a:lstStyle/>
          <a:p>
            <a:fld id="{822AF5AC-2C35-4770-8E5B-ECC542A41A27}" type="slidenum">
              <a:rPr lang="en-US" smtClean="0"/>
              <a:t>20</a:t>
            </a:fld>
            <a:endParaRPr lang="en-US"/>
          </a:p>
        </p:txBody>
      </p:sp>
    </p:spTree>
    <p:extLst>
      <p:ext uri="{BB962C8B-B14F-4D97-AF65-F5344CB8AC3E}">
        <p14:creationId xmlns:p14="http://schemas.microsoft.com/office/powerpoint/2010/main" val="236918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Any questions can be emailed to me at the following address. </a:t>
            </a:r>
          </a:p>
        </p:txBody>
      </p:sp>
      <p:sp>
        <p:nvSpPr>
          <p:cNvPr id="4" name="Slide Number Placeholder 3"/>
          <p:cNvSpPr>
            <a:spLocks noGrp="1"/>
          </p:cNvSpPr>
          <p:nvPr>
            <p:ph type="sldNum" sz="quarter" idx="5"/>
          </p:nvPr>
        </p:nvSpPr>
        <p:spPr/>
        <p:txBody>
          <a:bodyPr/>
          <a:lstStyle/>
          <a:p>
            <a:fld id="{822AF5AC-2C35-4770-8E5B-ECC542A41A27}" type="slidenum">
              <a:rPr lang="en-US" smtClean="0"/>
              <a:t>21</a:t>
            </a:fld>
            <a:endParaRPr lang="en-US"/>
          </a:p>
        </p:txBody>
      </p:sp>
    </p:spTree>
    <p:extLst>
      <p:ext uri="{BB962C8B-B14F-4D97-AF65-F5344CB8AC3E}">
        <p14:creationId xmlns:p14="http://schemas.microsoft.com/office/powerpoint/2010/main" val="241933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solution to this problem is to network multiple microgrids together, allowing them to share resources as needed. However, this leads to additional challenges. Namely, as microgrids are connected, centralized solutions will start to fail as the number of states grows. </a:t>
            </a:r>
          </a:p>
          <a:p>
            <a:r>
              <a:rPr lang="en-US" dirty="0"/>
              <a:t>CLICK </a:t>
            </a:r>
          </a:p>
          <a:p>
            <a:r>
              <a:rPr lang="en-US" dirty="0"/>
              <a:t>We could address this by leaving the controllers distributed and finding parallel solutions.</a:t>
            </a:r>
          </a:p>
          <a:p>
            <a:r>
              <a:rPr lang="en-US" dirty="0"/>
              <a:t>CLICK</a:t>
            </a:r>
          </a:p>
          <a:p>
            <a:r>
              <a:rPr lang="en-US" dirty="0"/>
              <a:t>Our solution to this problem is the focus of this work.</a:t>
            </a:r>
          </a:p>
        </p:txBody>
      </p:sp>
      <p:sp>
        <p:nvSpPr>
          <p:cNvPr id="4" name="Slide Number Placeholder 3"/>
          <p:cNvSpPr>
            <a:spLocks noGrp="1"/>
          </p:cNvSpPr>
          <p:nvPr>
            <p:ph type="sldNum" sz="quarter" idx="5"/>
          </p:nvPr>
        </p:nvSpPr>
        <p:spPr/>
        <p:txBody>
          <a:bodyPr/>
          <a:lstStyle/>
          <a:p>
            <a:fld id="{822AF5AC-2C35-4770-8E5B-ECC542A41A27}" type="slidenum">
              <a:rPr lang="en-US" smtClean="0"/>
              <a:t>3</a:t>
            </a:fld>
            <a:endParaRPr lang="en-US"/>
          </a:p>
        </p:txBody>
      </p:sp>
    </p:spTree>
    <p:extLst>
      <p:ext uri="{BB962C8B-B14F-4D97-AF65-F5344CB8AC3E}">
        <p14:creationId xmlns:p14="http://schemas.microsoft.com/office/powerpoint/2010/main" val="200645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a little more plainly, we are looking at distributed, constraints, externally switched systems with non-cooperative controllers. We will define these terms more precisely going forward but this hopefully provides some idea of where we are going.</a:t>
            </a:r>
          </a:p>
          <a:p>
            <a:r>
              <a:rPr lang="en-US" dirty="0"/>
              <a:t>CLICK</a:t>
            </a:r>
          </a:p>
          <a:p>
            <a:r>
              <a:rPr lang="en-US" dirty="0"/>
              <a:t>Within this context, we are looking for tightened state constraints that will allow the global system to maintain persistent feasibility.</a:t>
            </a:r>
          </a:p>
          <a:p>
            <a:r>
              <a:rPr lang="en-US" dirty="0"/>
              <a:t>CLICK</a:t>
            </a:r>
          </a:p>
          <a:p>
            <a:r>
              <a:rPr lang="en-US" dirty="0"/>
              <a:t>And finally, the solution must be parallelizable to overcome the curse of dimensionality.</a:t>
            </a:r>
          </a:p>
        </p:txBody>
      </p:sp>
      <p:sp>
        <p:nvSpPr>
          <p:cNvPr id="4" name="Slide Number Placeholder 3"/>
          <p:cNvSpPr>
            <a:spLocks noGrp="1"/>
          </p:cNvSpPr>
          <p:nvPr>
            <p:ph type="sldNum" sz="quarter" idx="5"/>
          </p:nvPr>
        </p:nvSpPr>
        <p:spPr/>
        <p:txBody>
          <a:bodyPr/>
          <a:lstStyle/>
          <a:p>
            <a:fld id="{822AF5AC-2C35-4770-8E5B-ECC542A41A27}" type="slidenum">
              <a:rPr lang="en-US" smtClean="0"/>
              <a:t>4</a:t>
            </a:fld>
            <a:endParaRPr lang="en-US"/>
          </a:p>
        </p:txBody>
      </p:sp>
    </p:spTree>
    <p:extLst>
      <p:ext uri="{BB962C8B-B14F-4D97-AF65-F5344CB8AC3E}">
        <p14:creationId xmlns:p14="http://schemas.microsoft.com/office/powerpoint/2010/main" val="388225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turn now to a closer examination of externally switched systems in the centralized context. These are a special class of hybrid systems which are systems with discrete and continuous variables. When we say a system “switches” we mean something about it changes such as its dynamics, constraints, or objective. Here, we consider systems with a finite number of possible modes that are all known before hand. </a:t>
            </a:r>
          </a:p>
          <a:p>
            <a:endParaRPr lang="en-US" dirty="0"/>
          </a:p>
          <a:p>
            <a:r>
              <a:rPr lang="en-US" dirty="0"/>
              <a:t>The trigger that causes the switches can either be state or time based. </a:t>
            </a:r>
          </a:p>
          <a:p>
            <a:r>
              <a:rPr lang="en-US" dirty="0"/>
              <a:t>CLICK</a:t>
            </a:r>
          </a:p>
          <a:p>
            <a:r>
              <a:rPr lang="en-US" dirty="0"/>
              <a:t>Here, we are looking at the time based switching. Therefore, the switching signal, denoted here as the red sigma subscript is an function mapping the current time to one of a finite number of mode indices. This signal is not known before hand so switches are only sensed when they occur. </a:t>
            </a:r>
          </a:p>
          <a:p>
            <a:r>
              <a:rPr lang="en-US" dirty="0"/>
              <a:t>CLICK</a:t>
            </a:r>
          </a:p>
          <a:p>
            <a:r>
              <a:rPr lang="en-US" dirty="0"/>
              <a:t>I will note here that this work assumes the disturbance is known before selecting the input. When we introduce distributed systems, the disturbance term will account for the effects of neighboring agents so previewing the disturbance is equivalent to knowing the state of your neighbors. This slight increase in communication overhead is offset by the ability to select better inputs. </a:t>
            </a:r>
          </a:p>
        </p:txBody>
      </p:sp>
      <p:sp>
        <p:nvSpPr>
          <p:cNvPr id="4" name="Slide Number Placeholder 3"/>
          <p:cNvSpPr>
            <a:spLocks noGrp="1"/>
          </p:cNvSpPr>
          <p:nvPr>
            <p:ph type="sldNum" sz="quarter" idx="5"/>
          </p:nvPr>
        </p:nvSpPr>
        <p:spPr/>
        <p:txBody>
          <a:bodyPr/>
          <a:lstStyle/>
          <a:p>
            <a:fld id="{822AF5AC-2C35-4770-8E5B-ECC542A41A27}" type="slidenum">
              <a:rPr lang="en-US" smtClean="0"/>
              <a:t>5</a:t>
            </a:fld>
            <a:endParaRPr lang="en-US"/>
          </a:p>
        </p:txBody>
      </p:sp>
    </p:spTree>
    <p:extLst>
      <p:ext uri="{BB962C8B-B14F-4D97-AF65-F5344CB8AC3E}">
        <p14:creationId xmlns:p14="http://schemas.microsoft.com/office/powerpoint/2010/main" val="1103776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when discussing the microgrid, our objective is to find state constraints that ensure persistent feasibility even under external switching. This goal is intuitive in the centralized case as demonstrated in the following example. Though the vehicle vehicle could legally drive any speed less than 25m/s, this may create a situation where the car cannot stop fast enough to respect a lowered speed limit. Of course, the solution is to drive slower than required to ensure we never break the speed limit. These tightened state constraints create persistent feasibility in the system.</a:t>
            </a:r>
          </a:p>
        </p:txBody>
      </p:sp>
      <p:sp>
        <p:nvSpPr>
          <p:cNvPr id="4" name="Slide Number Placeholder 3"/>
          <p:cNvSpPr>
            <a:spLocks noGrp="1"/>
          </p:cNvSpPr>
          <p:nvPr>
            <p:ph type="sldNum" sz="quarter" idx="5"/>
          </p:nvPr>
        </p:nvSpPr>
        <p:spPr/>
        <p:txBody>
          <a:bodyPr/>
          <a:lstStyle/>
          <a:p>
            <a:fld id="{822AF5AC-2C35-4770-8E5B-ECC542A41A27}" type="slidenum">
              <a:rPr lang="en-US" smtClean="0"/>
              <a:t>6</a:t>
            </a:fld>
            <a:endParaRPr lang="en-US"/>
          </a:p>
        </p:txBody>
      </p:sp>
    </p:spTree>
    <p:extLst>
      <p:ext uri="{BB962C8B-B14F-4D97-AF65-F5344CB8AC3E}">
        <p14:creationId xmlns:p14="http://schemas.microsoft.com/office/powerpoint/2010/main" val="156240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example motivates some other ideas common in the literature and used in this paper. First, though we may not know when switches can occur exactly, we may be able to find some reasonable bounds. Keeping with the car, you wouldn’t expect the speed to change very rapidly or switch between two values. There is some minimum distance and, therefore, minimum dwell time between switches.</a:t>
            </a:r>
          </a:p>
          <a:p>
            <a:endParaRPr lang="en-US" dirty="0"/>
          </a:p>
          <a:p>
            <a:r>
              <a:rPr lang="en-US" dirty="0"/>
              <a:t>Likewise, we know from experience that speed limits won’t go from highway to neighborhood speeds in a single step. There are limitations on any speed can switch too. This illustrates constraints on which modes can between. So, in summary, we have constraints on when a switch can happen and what a mode can switch into. </a:t>
            </a:r>
          </a:p>
        </p:txBody>
      </p:sp>
      <p:sp>
        <p:nvSpPr>
          <p:cNvPr id="4" name="Slide Number Placeholder 3"/>
          <p:cNvSpPr>
            <a:spLocks noGrp="1"/>
          </p:cNvSpPr>
          <p:nvPr>
            <p:ph type="sldNum" sz="quarter" idx="5"/>
          </p:nvPr>
        </p:nvSpPr>
        <p:spPr/>
        <p:txBody>
          <a:bodyPr/>
          <a:lstStyle/>
          <a:p>
            <a:fld id="{822AF5AC-2C35-4770-8E5B-ECC542A41A27}" type="slidenum">
              <a:rPr lang="en-US" smtClean="0"/>
              <a:t>7</a:t>
            </a:fld>
            <a:endParaRPr lang="en-US"/>
          </a:p>
        </p:txBody>
      </p:sp>
    </p:spTree>
    <p:extLst>
      <p:ext uri="{BB962C8B-B14F-4D97-AF65-F5344CB8AC3E}">
        <p14:creationId xmlns:p14="http://schemas.microsoft.com/office/powerpoint/2010/main" val="50684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constraints can be packed cleanly into directed graph constraints. These graphs have nodes that the switching signal moves between. The label on the node indicates which mode the system is in and the connections describe how the signal can evolve over the graph. For example, the switching signal could start at node a, then go to node b and sit for two steps, then go to node e, f, and c respectively. This would cause the system to be in mode 1 for 3 steps, mode 3 for 2 steps, and end in mode 2. </a:t>
            </a:r>
          </a:p>
        </p:txBody>
      </p:sp>
      <p:sp>
        <p:nvSpPr>
          <p:cNvPr id="4" name="Slide Number Placeholder 3"/>
          <p:cNvSpPr>
            <a:spLocks noGrp="1"/>
          </p:cNvSpPr>
          <p:nvPr>
            <p:ph type="sldNum" sz="quarter" idx="5"/>
          </p:nvPr>
        </p:nvSpPr>
        <p:spPr/>
        <p:txBody>
          <a:bodyPr/>
          <a:lstStyle/>
          <a:p>
            <a:fld id="{822AF5AC-2C35-4770-8E5B-ECC542A41A27}" type="slidenum">
              <a:rPr lang="en-US" smtClean="0"/>
              <a:t>8</a:t>
            </a:fld>
            <a:endParaRPr lang="en-US"/>
          </a:p>
        </p:txBody>
      </p:sp>
    </p:spTree>
    <p:extLst>
      <p:ext uri="{BB962C8B-B14F-4D97-AF65-F5344CB8AC3E}">
        <p14:creationId xmlns:p14="http://schemas.microsoft.com/office/powerpoint/2010/main" val="2039283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after this discussion, we are ready to establish persistent feasibility in the centralized system. We do this by assigning a state constraints, called a safe-set, to every node in the switching signal’s constraint graph. Each of these sets must be subsets of the corresponding state constraints in the same way our new speed limit had to be less than or equal to the posted speed limit. </a:t>
            </a:r>
          </a:p>
          <a:p>
            <a:r>
              <a:rPr lang="en-US" dirty="0"/>
              <a:t>CLICK</a:t>
            </a:r>
          </a:p>
          <a:p>
            <a:r>
              <a:rPr lang="en-US" dirty="0"/>
              <a:t>Furthermore, no matter how the switching signal evolves, the states in these safe-sets must be able to enter the new safe-set in a single time step. If you think about the switching signal moving over the graph for all time, this condition ensure that the sequence of corresponding safe-sets can be traversed by the state using feasible inputs. Since these safe-sets are subsets of the state constraints, we ensure that the system never violates it’s state constraints.</a:t>
            </a:r>
          </a:p>
          <a:p>
            <a:r>
              <a:rPr lang="en-US" dirty="0"/>
              <a:t>CLICK</a:t>
            </a:r>
          </a:p>
          <a:p>
            <a:r>
              <a:rPr lang="en-US" dirty="0"/>
              <a:t>All the safe-sets over the graph make up a safe-set collection. Its formal definition is shown here and the additional notation is defined in the paper. </a:t>
            </a:r>
          </a:p>
        </p:txBody>
      </p:sp>
      <p:sp>
        <p:nvSpPr>
          <p:cNvPr id="4" name="Slide Number Placeholder 3"/>
          <p:cNvSpPr>
            <a:spLocks noGrp="1"/>
          </p:cNvSpPr>
          <p:nvPr>
            <p:ph type="sldNum" sz="quarter" idx="5"/>
          </p:nvPr>
        </p:nvSpPr>
        <p:spPr/>
        <p:txBody>
          <a:bodyPr/>
          <a:lstStyle/>
          <a:p>
            <a:fld id="{822AF5AC-2C35-4770-8E5B-ECC542A41A27}" type="slidenum">
              <a:rPr lang="en-US" smtClean="0"/>
              <a:t>9</a:t>
            </a:fld>
            <a:endParaRPr lang="en-US"/>
          </a:p>
        </p:txBody>
      </p:sp>
    </p:spTree>
    <p:extLst>
      <p:ext uri="{BB962C8B-B14F-4D97-AF65-F5344CB8AC3E}">
        <p14:creationId xmlns:p14="http://schemas.microsoft.com/office/powerpoint/2010/main" val="3005986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DCFAFC-D0EA-44ED-BB22-47B0DEA3DF6D}"/>
              </a:ext>
            </a:extLst>
          </p:cNvPr>
          <p:cNvSpPr>
            <a:spLocks noGrp="1"/>
          </p:cNvSpPr>
          <p:nvPr>
            <p:ph type="subTitle" idx="1"/>
          </p:nvPr>
        </p:nvSpPr>
        <p:spPr>
          <a:xfrm>
            <a:off x="0" y="2787651"/>
            <a:ext cx="12192000" cy="641349"/>
          </a:xfrm>
        </p:spPr>
        <p:txBody>
          <a:bodyPr>
            <a:normAutofit/>
          </a:bodyPr>
          <a:lstStyle>
            <a:lvl1pPr marL="0" indent="0" algn="ctr">
              <a:buNone/>
              <a:defRPr sz="2800" cap="none"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A36CF8A-A11D-4C8B-B0CB-8D000431192D}"/>
              </a:ext>
            </a:extLst>
          </p:cNvPr>
          <p:cNvSpPr>
            <a:spLocks noGrp="1"/>
          </p:cNvSpPr>
          <p:nvPr>
            <p:ph type="dt" sz="half" idx="10"/>
          </p:nvPr>
        </p:nvSpPr>
        <p:spPr/>
        <p:txBody>
          <a:bodyPr/>
          <a:lstStyle/>
          <a:p>
            <a:fld id="{D065C490-ED64-4F52-84B6-D79B8EF71C67}" type="datetime1">
              <a:rPr lang="en-US" smtClean="0"/>
              <a:t>12/1/22</a:t>
            </a:fld>
            <a:endParaRPr lang="en-US" dirty="0"/>
          </a:p>
        </p:txBody>
      </p:sp>
      <p:sp>
        <p:nvSpPr>
          <p:cNvPr id="5" name="Footer Placeholder 4">
            <a:extLst>
              <a:ext uri="{FF2B5EF4-FFF2-40B4-BE49-F238E27FC236}">
                <a16:creationId xmlns:a16="http://schemas.microsoft.com/office/drawing/2014/main" id="{20DB99CA-C3DE-46AE-A8E2-33BA52AFB7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A9EC4F-56B2-44D0-9B0A-00F6377E4664}"/>
              </a:ext>
            </a:extLst>
          </p:cNvPr>
          <p:cNvSpPr>
            <a:spLocks noGrp="1"/>
          </p:cNvSpPr>
          <p:nvPr>
            <p:ph type="sldNum" sz="quarter" idx="12"/>
          </p:nvPr>
        </p:nvSpPr>
        <p:spPr/>
        <p:txBody>
          <a:bodyPr/>
          <a:lstStyle/>
          <a:p>
            <a:fld id="{C59A31C9-46ED-4FFB-8678-0742FAA664B1}" type="slidenum">
              <a:rPr lang="en-US" smtClean="0"/>
              <a:t>‹#›</a:t>
            </a:fld>
            <a:endParaRPr lang="en-US"/>
          </a:p>
        </p:txBody>
      </p:sp>
      <p:pic>
        <p:nvPicPr>
          <p:cNvPr id="10" name="Graphic 9">
            <a:extLst>
              <a:ext uri="{FF2B5EF4-FFF2-40B4-BE49-F238E27FC236}">
                <a16:creationId xmlns:a16="http://schemas.microsoft.com/office/drawing/2014/main" id="{1BB9C9AE-1A71-A933-11E3-49A0AB115F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51114" y="210454"/>
            <a:ext cx="5687837" cy="710981"/>
          </a:xfrm>
          <a:prstGeom prst="rect">
            <a:avLst/>
          </a:prstGeom>
        </p:spPr>
      </p:pic>
      <p:sp>
        <p:nvSpPr>
          <p:cNvPr id="13" name="Text Placeholder 12">
            <a:extLst>
              <a:ext uri="{FF2B5EF4-FFF2-40B4-BE49-F238E27FC236}">
                <a16:creationId xmlns:a16="http://schemas.microsoft.com/office/drawing/2014/main" id="{1C221799-26FE-DAF1-7501-7D99A706E0CB}"/>
              </a:ext>
            </a:extLst>
          </p:cNvPr>
          <p:cNvSpPr>
            <a:spLocks noGrp="1"/>
          </p:cNvSpPr>
          <p:nvPr>
            <p:ph type="body" sz="quarter" idx="13" hasCustomPrompt="1"/>
          </p:nvPr>
        </p:nvSpPr>
        <p:spPr>
          <a:xfrm>
            <a:off x="0" y="4443414"/>
            <a:ext cx="12192000" cy="457200"/>
          </a:xfrm>
        </p:spPr>
        <p:txBody>
          <a:bodyPr/>
          <a:lstStyle>
            <a:lvl1pPr marL="0" indent="0" algn="ctr">
              <a:buNone/>
              <a:defRPr>
                <a:solidFill>
                  <a:schemeClr val="tx2"/>
                </a:solidFill>
              </a:defRPr>
            </a:lvl1pPr>
          </a:lstStyle>
          <a:p>
            <a:pPr lvl="0"/>
            <a:r>
              <a:rPr lang="en-US" dirty="0"/>
              <a:t>Names of Presenters</a:t>
            </a:r>
          </a:p>
        </p:txBody>
      </p:sp>
      <p:sp>
        <p:nvSpPr>
          <p:cNvPr id="16" name="Text Placeholder 12">
            <a:extLst>
              <a:ext uri="{FF2B5EF4-FFF2-40B4-BE49-F238E27FC236}">
                <a16:creationId xmlns:a16="http://schemas.microsoft.com/office/drawing/2014/main" id="{392DC3F4-5755-3190-842B-5D24149804A9}"/>
              </a:ext>
            </a:extLst>
          </p:cNvPr>
          <p:cNvSpPr>
            <a:spLocks noGrp="1"/>
          </p:cNvSpPr>
          <p:nvPr>
            <p:ph type="body" sz="quarter" idx="14" hasCustomPrompt="1"/>
          </p:nvPr>
        </p:nvSpPr>
        <p:spPr>
          <a:xfrm>
            <a:off x="0" y="4900614"/>
            <a:ext cx="12192000" cy="457200"/>
          </a:xfrm>
        </p:spPr>
        <p:txBody>
          <a:bodyPr>
            <a:normAutofit/>
          </a:bodyPr>
          <a:lstStyle>
            <a:lvl1pPr marL="0" indent="0" algn="ctr">
              <a:buNone/>
              <a:defRPr sz="2400">
                <a:solidFill>
                  <a:schemeClr val="tx2"/>
                </a:solidFill>
              </a:defRPr>
            </a:lvl1pPr>
          </a:lstStyle>
          <a:p>
            <a:pPr lvl="0"/>
            <a:r>
              <a:rPr lang="en-US" dirty="0"/>
              <a:t>Occasion</a:t>
            </a:r>
          </a:p>
        </p:txBody>
      </p:sp>
      <p:sp>
        <p:nvSpPr>
          <p:cNvPr id="8" name="Title 7">
            <a:extLst>
              <a:ext uri="{FF2B5EF4-FFF2-40B4-BE49-F238E27FC236}">
                <a16:creationId xmlns:a16="http://schemas.microsoft.com/office/drawing/2014/main" id="{FA3A20DF-4936-736B-B1A4-8E92D2C03E6F}"/>
              </a:ext>
            </a:extLst>
          </p:cNvPr>
          <p:cNvSpPr>
            <a:spLocks noGrp="1"/>
          </p:cNvSpPr>
          <p:nvPr>
            <p:ph type="title"/>
          </p:nvPr>
        </p:nvSpPr>
        <p:spPr>
          <a:xfrm>
            <a:off x="1657815" y="1989932"/>
            <a:ext cx="8876370" cy="681037"/>
          </a:xfrm>
        </p:spPr>
        <p:txBody>
          <a:bodyPr/>
          <a:lstStyle>
            <a:lvl1pPr algn="ctr">
              <a:defRPr/>
            </a:lvl1pPr>
          </a:lstStyle>
          <a:p>
            <a:r>
              <a:rPr lang="en-US" dirty="0"/>
              <a:t>Click to edit Master title style</a:t>
            </a:r>
          </a:p>
        </p:txBody>
      </p:sp>
      <p:pic>
        <p:nvPicPr>
          <p:cNvPr id="9" name="Graphic 8">
            <a:extLst>
              <a:ext uri="{FF2B5EF4-FFF2-40B4-BE49-F238E27FC236}">
                <a16:creationId xmlns:a16="http://schemas.microsoft.com/office/drawing/2014/main" id="{AA3EBB00-80A8-6BD1-7C4A-3384F3F3446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8174301" y="38576"/>
            <a:ext cx="3952723" cy="936942"/>
          </a:xfrm>
          <a:prstGeom prst="rect">
            <a:avLst/>
          </a:prstGeom>
        </p:spPr>
      </p:pic>
    </p:spTree>
    <p:extLst>
      <p:ext uri="{BB962C8B-B14F-4D97-AF65-F5344CB8AC3E}">
        <p14:creationId xmlns:p14="http://schemas.microsoft.com/office/powerpoint/2010/main" val="98075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52D9-CD0E-4DA5-BD1A-D3BCF55FF9F1}"/>
              </a:ext>
            </a:extLst>
          </p:cNvPr>
          <p:cNvSpPr>
            <a:spLocks noGrp="1"/>
          </p:cNvSpPr>
          <p:nvPr>
            <p:ph type="title"/>
          </p:nvPr>
        </p:nvSpPr>
        <p:spPr>
          <a:xfrm>
            <a:off x="178420" y="55980"/>
            <a:ext cx="8876370" cy="677864"/>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27D1A90-2BA0-410F-B331-CDEAA40BBE1B}"/>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6136B2-37DE-43C1-9B72-DB76C7472425}"/>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35CA2B76-D956-4BE3-9929-126125D06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F06FE-6C92-4872-B3BA-4A7021D7C956}"/>
              </a:ext>
            </a:extLst>
          </p:cNvPr>
          <p:cNvSpPr>
            <a:spLocks noGrp="1"/>
          </p:cNvSpPr>
          <p:nvPr>
            <p:ph type="sldNum" sz="quarter" idx="12"/>
          </p:nvPr>
        </p:nvSpPr>
        <p:spPr/>
        <p:txBody>
          <a:bodyPr/>
          <a:lstStyle/>
          <a:p>
            <a:fld id="{C59A31C9-46ED-4FFB-8678-0742FAA664B1}" type="slidenum">
              <a:rPr lang="en-US" smtClean="0"/>
              <a:t>‹#›</a:t>
            </a:fld>
            <a:endParaRPr lang="en-US" dirty="0"/>
          </a:p>
        </p:txBody>
      </p:sp>
      <p:sp>
        <p:nvSpPr>
          <p:cNvPr id="7" name="Text Placeholder 7">
            <a:extLst>
              <a:ext uri="{FF2B5EF4-FFF2-40B4-BE49-F238E27FC236}">
                <a16:creationId xmlns:a16="http://schemas.microsoft.com/office/drawing/2014/main" id="{E2062E40-91B8-D332-9783-953148337984}"/>
              </a:ext>
            </a:extLst>
          </p:cNvPr>
          <p:cNvSpPr>
            <a:spLocks noGrp="1"/>
          </p:cNvSpPr>
          <p:nvPr>
            <p:ph type="body" sz="quarter" idx="13"/>
          </p:nvPr>
        </p:nvSpPr>
        <p:spPr>
          <a:xfrm>
            <a:off x="178419" y="635229"/>
            <a:ext cx="12013581" cy="459604"/>
          </a:xfrm>
        </p:spPr>
        <p:txBody>
          <a:bodyPr lIns="91440" tIns="91440" rIns="91440">
            <a:noAutofit/>
          </a:bodyPr>
          <a:lstStyle>
            <a:lvl1pPr marL="0" indent="0">
              <a:buNone/>
              <a:defRPr sz="2400" baseline="0">
                <a:solidFill>
                  <a:schemeClr val="accent1"/>
                </a:solidFill>
              </a:defRPr>
            </a:lvl1pPr>
          </a:lstStyle>
          <a:p>
            <a:pPr lvl="0"/>
            <a:r>
              <a:rPr lang="en-US" dirty="0"/>
              <a:t>Click to edit Master text styles</a:t>
            </a:r>
          </a:p>
        </p:txBody>
      </p:sp>
      <p:grpSp>
        <p:nvGrpSpPr>
          <p:cNvPr id="11" name="Group 10">
            <a:extLst>
              <a:ext uri="{FF2B5EF4-FFF2-40B4-BE49-F238E27FC236}">
                <a16:creationId xmlns:a16="http://schemas.microsoft.com/office/drawing/2014/main" id="{FAB9578A-F6A8-0FDB-D667-571EDC359675}"/>
              </a:ext>
            </a:extLst>
          </p:cNvPr>
          <p:cNvGrpSpPr/>
          <p:nvPr userDrawn="1"/>
        </p:nvGrpSpPr>
        <p:grpSpPr>
          <a:xfrm>
            <a:off x="9701617" y="79427"/>
            <a:ext cx="2311963" cy="953836"/>
            <a:chOff x="7677164" y="2068975"/>
            <a:chExt cx="2755252" cy="1136722"/>
          </a:xfrm>
        </p:grpSpPr>
        <p:pic>
          <p:nvPicPr>
            <p:cNvPr id="9" name="Graphic 8">
              <a:extLst>
                <a:ext uri="{FF2B5EF4-FFF2-40B4-BE49-F238E27FC236}">
                  <a16:creationId xmlns:a16="http://schemas.microsoft.com/office/drawing/2014/main" id="{6255F12D-EBEE-8F09-5495-2D9BB57F45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7677164" y="2861290"/>
              <a:ext cx="2755252" cy="344407"/>
            </a:xfrm>
            <a:prstGeom prst="rect">
              <a:avLst/>
            </a:prstGeom>
          </p:spPr>
        </p:pic>
        <p:pic>
          <p:nvPicPr>
            <p:cNvPr id="10" name="Graphic 9">
              <a:extLst>
                <a:ext uri="{FF2B5EF4-FFF2-40B4-BE49-F238E27FC236}">
                  <a16:creationId xmlns:a16="http://schemas.microsoft.com/office/drawing/2014/main" id="{0516820F-00B5-8A8B-D15C-38A09E18F8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7677164" y="2068975"/>
              <a:ext cx="2755252" cy="653097"/>
            </a:xfrm>
            <a:prstGeom prst="rect">
              <a:avLst/>
            </a:prstGeom>
          </p:spPr>
        </p:pic>
      </p:grpSp>
    </p:spTree>
    <p:extLst>
      <p:ext uri="{BB962C8B-B14F-4D97-AF65-F5344CB8AC3E}">
        <p14:creationId xmlns:p14="http://schemas.microsoft.com/office/powerpoint/2010/main" val="14820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52D9-CD0E-4DA5-BD1A-D3BCF55FF9F1}"/>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27D1A90-2BA0-410F-B331-CDEAA40BBE1B}"/>
              </a:ext>
            </a:extLst>
          </p:cNvPr>
          <p:cNvSpPr>
            <a:spLocks noGrp="1"/>
          </p:cNvSpPr>
          <p:nvPr>
            <p:ph idx="1"/>
          </p:nvPr>
        </p:nvSpPr>
        <p:spPr>
          <a:xfrm>
            <a:off x="0" y="1603422"/>
            <a:ext cx="12192000" cy="48894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6136B2-37DE-43C1-9B72-DB76C7472425}"/>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35CA2B76-D956-4BE3-9929-126125D06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F06FE-6C92-4872-B3BA-4A7021D7C956}"/>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8" name="Text Placeholder 7">
            <a:extLst>
              <a:ext uri="{FF2B5EF4-FFF2-40B4-BE49-F238E27FC236}">
                <a16:creationId xmlns:a16="http://schemas.microsoft.com/office/drawing/2014/main" id="{563BD192-4551-27C4-DB0D-1FE6AA9FA918}"/>
              </a:ext>
            </a:extLst>
          </p:cNvPr>
          <p:cNvSpPr>
            <a:spLocks noGrp="1"/>
          </p:cNvSpPr>
          <p:nvPr>
            <p:ph type="body" sz="quarter" idx="13"/>
          </p:nvPr>
        </p:nvSpPr>
        <p:spPr>
          <a:xfrm>
            <a:off x="178419" y="681039"/>
            <a:ext cx="12013581" cy="459604"/>
          </a:xfrm>
        </p:spPr>
        <p:txBody>
          <a:bodyPr/>
          <a:lstStyle>
            <a:lvl1pPr marL="0" indent="0">
              <a:buNone/>
              <a:defRPr baseline="0">
                <a:solidFill>
                  <a:schemeClr val="accent1"/>
                </a:solidFill>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52B6AF0E-0123-B75F-A537-4B9A1484057F}"/>
              </a:ext>
            </a:extLst>
          </p:cNvPr>
          <p:cNvSpPr>
            <a:spLocks noGrp="1"/>
          </p:cNvSpPr>
          <p:nvPr>
            <p:ph type="body" sz="quarter" idx="14"/>
          </p:nvPr>
        </p:nvSpPr>
        <p:spPr>
          <a:xfrm>
            <a:off x="0" y="1143818"/>
            <a:ext cx="12192000" cy="459604"/>
          </a:xfrm>
          <a:solidFill>
            <a:schemeClr val="tx2"/>
          </a:solidFill>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49653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BE1E-B95F-436A-84A3-E03E9F1AAFD6}"/>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B7536A-045F-4C90-9BD0-66447D4288AF}"/>
              </a:ext>
            </a:extLst>
          </p:cNvPr>
          <p:cNvSpPr>
            <a:spLocks noGrp="1"/>
          </p:cNvSpPr>
          <p:nvPr>
            <p:ph sz="half" idx="1"/>
          </p:nvPr>
        </p:nvSpPr>
        <p:spPr>
          <a:xfrm>
            <a:off x="0" y="1140643"/>
            <a:ext cx="6096000" cy="5352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D77E5E-CCA9-4932-A84A-2DAB4F0E5C59}"/>
              </a:ext>
            </a:extLst>
          </p:cNvPr>
          <p:cNvSpPr>
            <a:spLocks noGrp="1"/>
          </p:cNvSpPr>
          <p:nvPr>
            <p:ph sz="half" idx="2"/>
          </p:nvPr>
        </p:nvSpPr>
        <p:spPr>
          <a:xfrm>
            <a:off x="6095999" y="1140643"/>
            <a:ext cx="6095999" cy="5352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14FD5-2D3D-4295-87A9-4A49BF9B4587}"/>
              </a:ext>
            </a:extLst>
          </p:cNvPr>
          <p:cNvSpPr>
            <a:spLocks noGrp="1"/>
          </p:cNvSpPr>
          <p:nvPr>
            <p:ph type="dt" sz="half" idx="10"/>
          </p:nvPr>
        </p:nvSpPr>
        <p:spPr/>
        <p:txBody>
          <a:bodyPr/>
          <a:lstStyle/>
          <a:p>
            <a:fld id="{63DF87BD-FEE2-41B5-8DE9-44D4CEE67D9D}" type="datetime1">
              <a:rPr lang="en-US" smtClean="0"/>
              <a:t>12/1/22</a:t>
            </a:fld>
            <a:endParaRPr lang="en-US"/>
          </a:p>
        </p:txBody>
      </p:sp>
      <p:sp>
        <p:nvSpPr>
          <p:cNvPr id="6" name="Footer Placeholder 5">
            <a:extLst>
              <a:ext uri="{FF2B5EF4-FFF2-40B4-BE49-F238E27FC236}">
                <a16:creationId xmlns:a16="http://schemas.microsoft.com/office/drawing/2014/main" id="{D4B5661E-FC07-4814-9525-74154B7550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C2DB56-D556-49FA-9CF2-79320C1D9778}"/>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8" name="Text Placeholder 7">
            <a:extLst>
              <a:ext uri="{FF2B5EF4-FFF2-40B4-BE49-F238E27FC236}">
                <a16:creationId xmlns:a16="http://schemas.microsoft.com/office/drawing/2014/main" id="{CBB06CAC-681D-9207-F919-41DF812E5525}"/>
              </a:ext>
            </a:extLst>
          </p:cNvPr>
          <p:cNvSpPr>
            <a:spLocks noGrp="1"/>
          </p:cNvSpPr>
          <p:nvPr>
            <p:ph type="body" sz="quarter" idx="13"/>
          </p:nvPr>
        </p:nvSpPr>
        <p:spPr>
          <a:xfrm>
            <a:off x="178420"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226125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BE1E-B95F-436A-84A3-E03E9F1AAFD6}"/>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B7536A-045F-4C90-9BD0-66447D4288AF}"/>
              </a:ext>
            </a:extLst>
          </p:cNvPr>
          <p:cNvSpPr>
            <a:spLocks noGrp="1"/>
          </p:cNvSpPr>
          <p:nvPr>
            <p:ph sz="half" idx="1"/>
          </p:nvPr>
        </p:nvSpPr>
        <p:spPr>
          <a:xfrm>
            <a:off x="1" y="1600247"/>
            <a:ext cx="6095994" cy="48926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D77E5E-CCA9-4932-A84A-2DAB4F0E5C59}"/>
              </a:ext>
            </a:extLst>
          </p:cNvPr>
          <p:cNvSpPr>
            <a:spLocks noGrp="1"/>
          </p:cNvSpPr>
          <p:nvPr>
            <p:ph sz="half" idx="2"/>
          </p:nvPr>
        </p:nvSpPr>
        <p:spPr>
          <a:xfrm>
            <a:off x="6095999" y="1597073"/>
            <a:ext cx="6096001" cy="48926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5814FD5-2D3D-4295-87A9-4A49BF9B4587}"/>
              </a:ext>
            </a:extLst>
          </p:cNvPr>
          <p:cNvSpPr>
            <a:spLocks noGrp="1"/>
          </p:cNvSpPr>
          <p:nvPr>
            <p:ph type="dt" sz="half" idx="10"/>
          </p:nvPr>
        </p:nvSpPr>
        <p:spPr/>
        <p:txBody>
          <a:bodyPr/>
          <a:lstStyle/>
          <a:p>
            <a:fld id="{63DF87BD-FEE2-41B5-8DE9-44D4CEE67D9D}" type="datetime1">
              <a:rPr lang="en-US" smtClean="0"/>
              <a:t>12/1/22</a:t>
            </a:fld>
            <a:endParaRPr lang="en-US"/>
          </a:p>
        </p:txBody>
      </p:sp>
      <p:sp>
        <p:nvSpPr>
          <p:cNvPr id="6" name="Footer Placeholder 5">
            <a:extLst>
              <a:ext uri="{FF2B5EF4-FFF2-40B4-BE49-F238E27FC236}">
                <a16:creationId xmlns:a16="http://schemas.microsoft.com/office/drawing/2014/main" id="{D4B5661E-FC07-4814-9525-74154B7550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C2DB56-D556-49FA-9CF2-79320C1D9778}"/>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8" name="Text Placeholder 7">
            <a:extLst>
              <a:ext uri="{FF2B5EF4-FFF2-40B4-BE49-F238E27FC236}">
                <a16:creationId xmlns:a16="http://schemas.microsoft.com/office/drawing/2014/main" id="{CBB06CAC-681D-9207-F919-41DF812E5525}"/>
              </a:ext>
            </a:extLst>
          </p:cNvPr>
          <p:cNvSpPr>
            <a:spLocks noGrp="1"/>
          </p:cNvSpPr>
          <p:nvPr>
            <p:ph type="body" sz="quarter" idx="13"/>
          </p:nvPr>
        </p:nvSpPr>
        <p:spPr>
          <a:xfrm>
            <a:off x="1"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
        <p:nvSpPr>
          <p:cNvPr id="9" name="Text Placeholder 9">
            <a:extLst>
              <a:ext uri="{FF2B5EF4-FFF2-40B4-BE49-F238E27FC236}">
                <a16:creationId xmlns:a16="http://schemas.microsoft.com/office/drawing/2014/main" id="{85C0DAC9-43FF-646D-DB00-CB322EB3AF17}"/>
              </a:ext>
            </a:extLst>
          </p:cNvPr>
          <p:cNvSpPr>
            <a:spLocks noGrp="1"/>
          </p:cNvSpPr>
          <p:nvPr>
            <p:ph type="body" sz="quarter" idx="14"/>
          </p:nvPr>
        </p:nvSpPr>
        <p:spPr>
          <a:xfrm>
            <a:off x="0" y="1140643"/>
            <a:ext cx="6095997"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7A5927E3-FB2C-5923-1BCA-3148B62646D8}"/>
              </a:ext>
            </a:extLst>
          </p:cNvPr>
          <p:cNvSpPr>
            <a:spLocks noGrp="1"/>
          </p:cNvSpPr>
          <p:nvPr>
            <p:ph type="body" sz="quarter" idx="15"/>
          </p:nvPr>
        </p:nvSpPr>
        <p:spPr>
          <a:xfrm>
            <a:off x="6096003" y="1140643"/>
            <a:ext cx="6095997"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44253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BE1E-B95F-436A-84A3-E03E9F1AAFD6}"/>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B7536A-045F-4C90-9BD0-66447D4288AF}"/>
              </a:ext>
            </a:extLst>
          </p:cNvPr>
          <p:cNvSpPr>
            <a:spLocks noGrp="1"/>
          </p:cNvSpPr>
          <p:nvPr>
            <p:ph sz="half" idx="1"/>
          </p:nvPr>
        </p:nvSpPr>
        <p:spPr>
          <a:xfrm>
            <a:off x="-1" y="1669184"/>
            <a:ext cx="4023360" cy="48236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5814FD5-2D3D-4295-87A9-4A49BF9B4587}"/>
              </a:ext>
            </a:extLst>
          </p:cNvPr>
          <p:cNvSpPr>
            <a:spLocks noGrp="1"/>
          </p:cNvSpPr>
          <p:nvPr>
            <p:ph type="dt" sz="half" idx="10"/>
          </p:nvPr>
        </p:nvSpPr>
        <p:spPr/>
        <p:txBody>
          <a:bodyPr/>
          <a:lstStyle/>
          <a:p>
            <a:fld id="{63DF87BD-FEE2-41B5-8DE9-44D4CEE67D9D}" type="datetime1">
              <a:rPr lang="en-US" smtClean="0"/>
              <a:t>12/1/22</a:t>
            </a:fld>
            <a:endParaRPr lang="en-US"/>
          </a:p>
        </p:txBody>
      </p:sp>
      <p:sp>
        <p:nvSpPr>
          <p:cNvPr id="6" name="Footer Placeholder 5">
            <a:extLst>
              <a:ext uri="{FF2B5EF4-FFF2-40B4-BE49-F238E27FC236}">
                <a16:creationId xmlns:a16="http://schemas.microsoft.com/office/drawing/2014/main" id="{D4B5661E-FC07-4814-9525-74154B7550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C2DB56-D556-49FA-9CF2-79320C1D9778}"/>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8" name="Text Placeholder 7">
            <a:extLst>
              <a:ext uri="{FF2B5EF4-FFF2-40B4-BE49-F238E27FC236}">
                <a16:creationId xmlns:a16="http://schemas.microsoft.com/office/drawing/2014/main" id="{CBB06CAC-681D-9207-F919-41DF812E5525}"/>
              </a:ext>
            </a:extLst>
          </p:cNvPr>
          <p:cNvSpPr>
            <a:spLocks noGrp="1"/>
          </p:cNvSpPr>
          <p:nvPr>
            <p:ph type="body" sz="quarter" idx="13"/>
          </p:nvPr>
        </p:nvSpPr>
        <p:spPr>
          <a:xfrm>
            <a:off x="1"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
        <p:nvSpPr>
          <p:cNvPr id="9" name="Text Placeholder 9">
            <a:extLst>
              <a:ext uri="{FF2B5EF4-FFF2-40B4-BE49-F238E27FC236}">
                <a16:creationId xmlns:a16="http://schemas.microsoft.com/office/drawing/2014/main" id="{85C0DAC9-43FF-646D-DB00-CB322EB3AF17}"/>
              </a:ext>
            </a:extLst>
          </p:cNvPr>
          <p:cNvSpPr>
            <a:spLocks noGrp="1"/>
          </p:cNvSpPr>
          <p:nvPr>
            <p:ph type="body" sz="quarter" idx="14"/>
          </p:nvPr>
        </p:nvSpPr>
        <p:spPr>
          <a:xfrm>
            <a:off x="0" y="1140643"/>
            <a:ext cx="4023360"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143559D-5412-BE8D-05A9-37DCF325C35A}"/>
              </a:ext>
            </a:extLst>
          </p:cNvPr>
          <p:cNvSpPr>
            <a:spLocks noGrp="1"/>
          </p:cNvSpPr>
          <p:nvPr>
            <p:ph sz="half" idx="15"/>
          </p:nvPr>
        </p:nvSpPr>
        <p:spPr>
          <a:xfrm>
            <a:off x="8168638" y="1669184"/>
            <a:ext cx="4023360" cy="48236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a:extLst>
              <a:ext uri="{FF2B5EF4-FFF2-40B4-BE49-F238E27FC236}">
                <a16:creationId xmlns:a16="http://schemas.microsoft.com/office/drawing/2014/main" id="{0B137BC8-A1E9-C2A7-9B2F-D5227D1B100B}"/>
              </a:ext>
            </a:extLst>
          </p:cNvPr>
          <p:cNvSpPr>
            <a:spLocks noGrp="1"/>
          </p:cNvSpPr>
          <p:nvPr>
            <p:ph type="body" sz="quarter" idx="16"/>
          </p:nvPr>
        </p:nvSpPr>
        <p:spPr>
          <a:xfrm>
            <a:off x="8168639" y="1140643"/>
            <a:ext cx="4023360"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78D09957-FBD6-7C55-C6CA-7813CEAAEEC6}"/>
              </a:ext>
            </a:extLst>
          </p:cNvPr>
          <p:cNvSpPr>
            <a:spLocks noGrp="1"/>
          </p:cNvSpPr>
          <p:nvPr>
            <p:ph sz="half" idx="17"/>
          </p:nvPr>
        </p:nvSpPr>
        <p:spPr>
          <a:xfrm>
            <a:off x="4081049" y="1669184"/>
            <a:ext cx="4023360" cy="48236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72F45160-E9EF-C617-343D-1BDE174512E4}"/>
              </a:ext>
            </a:extLst>
          </p:cNvPr>
          <p:cNvSpPr>
            <a:spLocks noGrp="1"/>
          </p:cNvSpPr>
          <p:nvPr>
            <p:ph type="body" sz="quarter" idx="18"/>
          </p:nvPr>
        </p:nvSpPr>
        <p:spPr>
          <a:xfrm>
            <a:off x="4023359" y="1140643"/>
            <a:ext cx="4145278" cy="459604"/>
          </a:xfrm>
          <a:solidFill>
            <a:schemeClr val="tx2"/>
          </a:solidFill>
        </p:spPr>
        <p:txBody>
          <a:bodyPr/>
          <a:lstStyle>
            <a:lvl1pPr marL="0" indent="0" algn="ctr">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44719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B43B-F1AE-4417-AA58-3C3B71A06F2A}"/>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32B7C978-00A5-443C-8670-1928B028C47D}"/>
              </a:ext>
            </a:extLst>
          </p:cNvPr>
          <p:cNvSpPr>
            <a:spLocks noGrp="1"/>
          </p:cNvSpPr>
          <p:nvPr>
            <p:ph type="dt" sz="half" idx="10"/>
          </p:nvPr>
        </p:nvSpPr>
        <p:spPr/>
        <p:txBody>
          <a:bodyPr/>
          <a:lstStyle/>
          <a:p>
            <a:fld id="{32388FBA-BAF5-4279-B4A7-3EE78B47B2B7}" type="datetime1">
              <a:rPr lang="en-US" smtClean="0"/>
              <a:t>12/1/22</a:t>
            </a:fld>
            <a:endParaRPr lang="en-US"/>
          </a:p>
        </p:txBody>
      </p:sp>
      <p:sp>
        <p:nvSpPr>
          <p:cNvPr id="4" name="Footer Placeholder 3">
            <a:extLst>
              <a:ext uri="{FF2B5EF4-FFF2-40B4-BE49-F238E27FC236}">
                <a16:creationId xmlns:a16="http://schemas.microsoft.com/office/drawing/2014/main" id="{4EA2EF4C-31A2-4F27-988F-F9066A1F2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B8630-E20C-4E7E-BC2F-7556748EF29E}"/>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6" name="Text Placeholder 7">
            <a:extLst>
              <a:ext uri="{FF2B5EF4-FFF2-40B4-BE49-F238E27FC236}">
                <a16:creationId xmlns:a16="http://schemas.microsoft.com/office/drawing/2014/main" id="{1AD7B841-DC42-75EA-0A41-6FA556C592E0}"/>
              </a:ext>
            </a:extLst>
          </p:cNvPr>
          <p:cNvSpPr>
            <a:spLocks noGrp="1"/>
          </p:cNvSpPr>
          <p:nvPr>
            <p:ph type="body" sz="quarter" idx="13"/>
          </p:nvPr>
        </p:nvSpPr>
        <p:spPr>
          <a:xfrm>
            <a:off x="1"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160976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B43B-F1AE-4417-AA58-3C3B71A06F2A}"/>
              </a:ext>
            </a:extLst>
          </p:cNvPr>
          <p:cNvSpPr>
            <a:spLocks noGrp="1"/>
          </p:cNvSpPr>
          <p:nvPr>
            <p:ph type="title"/>
          </p:nvPr>
        </p:nvSpPr>
        <p:spPr>
          <a:xfrm>
            <a:off x="178420" y="0"/>
            <a:ext cx="8876370" cy="681037"/>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32B7C978-00A5-443C-8670-1928B028C47D}"/>
              </a:ext>
            </a:extLst>
          </p:cNvPr>
          <p:cNvSpPr>
            <a:spLocks noGrp="1"/>
          </p:cNvSpPr>
          <p:nvPr>
            <p:ph type="dt" sz="half" idx="10"/>
          </p:nvPr>
        </p:nvSpPr>
        <p:spPr/>
        <p:txBody>
          <a:bodyPr/>
          <a:lstStyle/>
          <a:p>
            <a:fld id="{32388FBA-BAF5-4279-B4A7-3EE78B47B2B7}" type="datetime1">
              <a:rPr lang="en-US" smtClean="0"/>
              <a:t>12/1/22</a:t>
            </a:fld>
            <a:endParaRPr lang="en-US"/>
          </a:p>
        </p:txBody>
      </p:sp>
      <p:sp>
        <p:nvSpPr>
          <p:cNvPr id="4" name="Footer Placeholder 3">
            <a:extLst>
              <a:ext uri="{FF2B5EF4-FFF2-40B4-BE49-F238E27FC236}">
                <a16:creationId xmlns:a16="http://schemas.microsoft.com/office/drawing/2014/main" id="{4EA2EF4C-31A2-4F27-988F-F9066A1F2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B8630-E20C-4E7E-BC2F-7556748EF29E}"/>
              </a:ext>
            </a:extLst>
          </p:cNvPr>
          <p:cNvSpPr>
            <a:spLocks noGrp="1"/>
          </p:cNvSpPr>
          <p:nvPr>
            <p:ph type="sldNum" sz="quarter" idx="12"/>
          </p:nvPr>
        </p:nvSpPr>
        <p:spPr/>
        <p:txBody>
          <a:bodyPr/>
          <a:lstStyle/>
          <a:p>
            <a:fld id="{C59A31C9-46ED-4FFB-8678-0742FAA664B1}" type="slidenum">
              <a:rPr lang="en-US" smtClean="0"/>
              <a:t>‹#›</a:t>
            </a:fld>
            <a:endParaRPr lang="en-US"/>
          </a:p>
        </p:txBody>
      </p:sp>
      <p:sp>
        <p:nvSpPr>
          <p:cNvPr id="6" name="Text Placeholder 7">
            <a:extLst>
              <a:ext uri="{FF2B5EF4-FFF2-40B4-BE49-F238E27FC236}">
                <a16:creationId xmlns:a16="http://schemas.microsoft.com/office/drawing/2014/main" id="{1AD7B841-DC42-75EA-0A41-6FA556C592E0}"/>
              </a:ext>
            </a:extLst>
          </p:cNvPr>
          <p:cNvSpPr>
            <a:spLocks noGrp="1"/>
          </p:cNvSpPr>
          <p:nvPr>
            <p:ph type="body" sz="quarter" idx="13"/>
          </p:nvPr>
        </p:nvSpPr>
        <p:spPr>
          <a:xfrm>
            <a:off x="1" y="681039"/>
            <a:ext cx="12192000" cy="459604"/>
          </a:xfrm>
        </p:spPr>
        <p:txBody>
          <a:bodyPr/>
          <a:lstStyle>
            <a:lvl1pPr marL="0" indent="0">
              <a:buNone/>
              <a:defRPr baseline="0">
                <a:solidFill>
                  <a:schemeClr val="accent1"/>
                </a:solidFill>
              </a:defRPr>
            </a:lvl1pPr>
          </a:lstStyle>
          <a:p>
            <a:pPr lvl="0"/>
            <a:r>
              <a:rPr lang="en-US" dirty="0"/>
              <a:t>Click to edit Master text styles</a:t>
            </a:r>
          </a:p>
        </p:txBody>
      </p:sp>
      <p:sp>
        <p:nvSpPr>
          <p:cNvPr id="7" name="Text Placeholder 9">
            <a:extLst>
              <a:ext uri="{FF2B5EF4-FFF2-40B4-BE49-F238E27FC236}">
                <a16:creationId xmlns:a16="http://schemas.microsoft.com/office/drawing/2014/main" id="{29B42CFC-A434-982A-FF08-E5AE913C80F3}"/>
              </a:ext>
            </a:extLst>
          </p:cNvPr>
          <p:cNvSpPr>
            <a:spLocks noGrp="1"/>
          </p:cNvSpPr>
          <p:nvPr>
            <p:ph type="body" sz="quarter" idx="14"/>
          </p:nvPr>
        </p:nvSpPr>
        <p:spPr>
          <a:xfrm>
            <a:off x="0" y="1143818"/>
            <a:ext cx="12192000" cy="459604"/>
          </a:xfrm>
          <a:solidFill>
            <a:schemeClr val="tx2"/>
          </a:solidFill>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35264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bk object 16">
            <a:extLst>
              <a:ext uri="{FF2B5EF4-FFF2-40B4-BE49-F238E27FC236}">
                <a16:creationId xmlns:a16="http://schemas.microsoft.com/office/drawing/2014/main" id="{11D968DA-EB18-5100-C98D-09F57C2B01E7}"/>
              </a:ext>
            </a:extLst>
          </p:cNvPr>
          <p:cNvSpPr/>
          <p:nvPr userDrawn="1"/>
        </p:nvSpPr>
        <p:spPr>
          <a:xfrm>
            <a:off x="0" y="6492875"/>
            <a:ext cx="12192000" cy="361950"/>
          </a:xfrm>
          <a:custGeom>
            <a:avLst/>
            <a:gdLst/>
            <a:ahLst/>
            <a:cxnLst/>
            <a:rect l="l" t="t" r="r" b="b"/>
            <a:pathLst>
              <a:path w="4608195" h="485140">
                <a:moveTo>
                  <a:pt x="0" y="484555"/>
                </a:moveTo>
                <a:lnTo>
                  <a:pt x="4608004" y="484555"/>
                </a:lnTo>
                <a:lnTo>
                  <a:pt x="4608004" y="0"/>
                </a:lnTo>
                <a:lnTo>
                  <a:pt x="0" y="0"/>
                </a:lnTo>
                <a:lnTo>
                  <a:pt x="0" y="484555"/>
                </a:lnTo>
                <a:close/>
              </a:path>
            </a:pathLst>
          </a:custGeom>
          <a:solidFill>
            <a:schemeClr val="bg2"/>
          </a:solidFill>
        </p:spPr>
        <p:txBody>
          <a:bodyPr wrap="square" lIns="0" tIns="0" rIns="0" bIns="0" rtlCol="0"/>
          <a:lstStyle/>
          <a:p>
            <a:endParaRPr sz="1800"/>
          </a:p>
        </p:txBody>
      </p:sp>
      <p:sp>
        <p:nvSpPr>
          <p:cNvPr id="11" name="bk object 16">
            <a:extLst>
              <a:ext uri="{FF2B5EF4-FFF2-40B4-BE49-F238E27FC236}">
                <a16:creationId xmlns:a16="http://schemas.microsoft.com/office/drawing/2014/main" id="{862E0273-980E-DAEE-B67A-814B1E7E5DF9}"/>
              </a:ext>
            </a:extLst>
          </p:cNvPr>
          <p:cNvSpPr/>
          <p:nvPr userDrawn="1"/>
        </p:nvSpPr>
        <p:spPr>
          <a:xfrm>
            <a:off x="0" y="-1"/>
            <a:ext cx="12192000" cy="1140643"/>
          </a:xfrm>
          <a:custGeom>
            <a:avLst/>
            <a:gdLst/>
            <a:ahLst/>
            <a:cxnLst/>
            <a:rect l="l" t="t" r="r" b="b"/>
            <a:pathLst>
              <a:path w="4608195" h="485140">
                <a:moveTo>
                  <a:pt x="0" y="484555"/>
                </a:moveTo>
                <a:lnTo>
                  <a:pt x="4608004" y="484555"/>
                </a:lnTo>
                <a:lnTo>
                  <a:pt x="4608004" y="0"/>
                </a:lnTo>
                <a:lnTo>
                  <a:pt x="0" y="0"/>
                </a:lnTo>
                <a:lnTo>
                  <a:pt x="0" y="484555"/>
                </a:lnTo>
                <a:close/>
              </a:path>
            </a:pathLst>
          </a:custGeom>
          <a:solidFill>
            <a:schemeClr val="bg2"/>
          </a:solidFill>
        </p:spPr>
        <p:txBody>
          <a:bodyPr wrap="square" lIns="0" tIns="0" rIns="0" bIns="0" rtlCol="0"/>
          <a:lstStyle/>
          <a:p>
            <a:endParaRPr sz="1800"/>
          </a:p>
        </p:txBody>
      </p:sp>
      <p:sp>
        <p:nvSpPr>
          <p:cNvPr id="3" name="Text Placeholder 2">
            <a:extLst>
              <a:ext uri="{FF2B5EF4-FFF2-40B4-BE49-F238E27FC236}">
                <a16:creationId xmlns:a16="http://schemas.microsoft.com/office/drawing/2014/main" id="{E24B7BA4-861D-4AC9-9E03-85997FDF8DAF}"/>
              </a:ext>
            </a:extLst>
          </p:cNvPr>
          <p:cNvSpPr>
            <a:spLocks noGrp="1"/>
          </p:cNvSpPr>
          <p:nvPr>
            <p:ph type="body" idx="1"/>
          </p:nvPr>
        </p:nvSpPr>
        <p:spPr>
          <a:xfrm>
            <a:off x="0" y="1140642"/>
            <a:ext cx="12192000" cy="5352234"/>
          </a:xfrm>
          <a:prstGeom prst="rect">
            <a:avLst/>
          </a:prstGeom>
        </p:spPr>
        <p:txBody>
          <a:bodyPr vert="horz" lIns="274320" tIns="274320" rIns="2743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9050539-DF7B-406F-A094-82331FD8262C}"/>
              </a:ext>
            </a:extLst>
          </p:cNvPr>
          <p:cNvSpPr>
            <a:spLocks noGrp="1"/>
          </p:cNvSpPr>
          <p:nvPr>
            <p:ph type="dt" sz="half" idx="2"/>
          </p:nvPr>
        </p:nvSpPr>
        <p:spPr>
          <a:xfrm>
            <a:off x="0" y="6492875"/>
            <a:ext cx="838200" cy="365125"/>
          </a:xfrm>
          <a:prstGeom prst="rect">
            <a:avLst/>
          </a:prstGeom>
        </p:spPr>
        <p:txBody>
          <a:bodyPr vert="horz" lIns="91440" tIns="45720" rIns="91440" bIns="45720" rtlCol="0" anchor="ctr"/>
          <a:lstStyle>
            <a:lvl1pPr algn="l">
              <a:defRPr sz="1200" baseline="0">
                <a:solidFill>
                  <a:schemeClr val="accent1"/>
                </a:solidFill>
              </a:defRPr>
            </a:lvl1pPr>
          </a:lstStyle>
          <a:p>
            <a:fld id="{5F5EA0DB-79C0-4BCD-811D-BA869E0CEF5C}" type="datetime1">
              <a:rPr lang="en-US" smtClean="0"/>
              <a:t>12/1/22</a:t>
            </a:fld>
            <a:endParaRPr lang="en-US" dirty="0"/>
          </a:p>
        </p:txBody>
      </p:sp>
      <p:sp>
        <p:nvSpPr>
          <p:cNvPr id="5" name="Footer Placeholder 4">
            <a:extLst>
              <a:ext uri="{FF2B5EF4-FFF2-40B4-BE49-F238E27FC236}">
                <a16:creationId xmlns:a16="http://schemas.microsoft.com/office/drawing/2014/main" id="{8CDA1F0C-EBEE-42A3-9650-1FEF81060BDC}"/>
              </a:ext>
            </a:extLst>
          </p:cNvPr>
          <p:cNvSpPr>
            <a:spLocks noGrp="1"/>
          </p:cNvSpPr>
          <p:nvPr>
            <p:ph type="ftr" sz="quarter" idx="3"/>
          </p:nvPr>
        </p:nvSpPr>
        <p:spPr>
          <a:xfrm>
            <a:off x="838200" y="6489700"/>
            <a:ext cx="10515600" cy="365125"/>
          </a:xfrm>
          <a:prstGeom prst="rect">
            <a:avLst/>
          </a:prstGeom>
        </p:spPr>
        <p:txBody>
          <a:bodyPr vert="horz" lIns="91440" tIns="45720" rIns="91440" bIns="45720" rtlCol="0" anchor="ctr"/>
          <a:lstStyle>
            <a:lvl1pPr algn="ctr">
              <a:defRPr sz="12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11DD72F8-66FD-4788-8935-6407938F13D9}"/>
              </a:ext>
            </a:extLst>
          </p:cNvPr>
          <p:cNvSpPr>
            <a:spLocks noGrp="1"/>
          </p:cNvSpPr>
          <p:nvPr>
            <p:ph type="sldNum" sz="quarter" idx="4"/>
          </p:nvPr>
        </p:nvSpPr>
        <p:spPr>
          <a:xfrm>
            <a:off x="11353800" y="6489700"/>
            <a:ext cx="838200" cy="365125"/>
          </a:xfrm>
          <a:prstGeom prst="rect">
            <a:avLst/>
          </a:prstGeom>
        </p:spPr>
        <p:txBody>
          <a:bodyPr vert="horz" lIns="91440" tIns="45720" rIns="91440" bIns="45720" rtlCol="0" anchor="ctr"/>
          <a:lstStyle>
            <a:lvl1pPr algn="r">
              <a:defRPr sz="1200" baseline="0">
                <a:solidFill>
                  <a:schemeClr val="accent1"/>
                </a:solidFill>
              </a:defRPr>
            </a:lvl1pPr>
          </a:lstStyle>
          <a:p>
            <a:fld id="{C59A31C9-46ED-4FFB-8678-0742FAA664B1}" type="slidenum">
              <a:rPr lang="en-US" smtClean="0"/>
              <a:pPr/>
              <a:t>‹#›</a:t>
            </a:fld>
            <a:endParaRPr lang="en-US" dirty="0"/>
          </a:p>
        </p:txBody>
      </p:sp>
      <p:sp>
        <p:nvSpPr>
          <p:cNvPr id="9" name="Title Placeholder 1">
            <a:extLst>
              <a:ext uri="{FF2B5EF4-FFF2-40B4-BE49-F238E27FC236}">
                <a16:creationId xmlns:a16="http://schemas.microsoft.com/office/drawing/2014/main" id="{DA7F79C0-B407-4168-5E9E-39AAEFD0D11D}"/>
              </a:ext>
            </a:extLst>
          </p:cNvPr>
          <p:cNvSpPr>
            <a:spLocks noGrp="1"/>
          </p:cNvSpPr>
          <p:nvPr>
            <p:ph type="title"/>
          </p:nvPr>
        </p:nvSpPr>
        <p:spPr>
          <a:xfrm>
            <a:off x="178420" y="61550"/>
            <a:ext cx="8876370" cy="68103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733382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2" r:id="rId4"/>
    <p:sldLayoutId id="2147483656" r:id="rId5"/>
    <p:sldLayoutId id="2147483658" r:id="rId6"/>
    <p:sldLayoutId id="2147483654" r:id="rId7"/>
    <p:sldLayoutId id="2147483657" r:id="rId8"/>
  </p:sldLayoutIdLst>
  <p:hf hdr="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4" Type="http://schemas.microsoft.com/office/2018/10/relationships/comments" Target="../comments/modernComment_139_4D376DDF.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37A9-F865-BE23-5823-A35603918E65}"/>
              </a:ext>
            </a:extLst>
          </p:cNvPr>
          <p:cNvSpPr>
            <a:spLocks noGrp="1"/>
          </p:cNvSpPr>
          <p:nvPr>
            <p:ph type="ctrTitle"/>
          </p:nvPr>
        </p:nvSpPr>
        <p:spPr>
          <a:xfrm>
            <a:off x="1224643" y="1801246"/>
            <a:ext cx="9742714" cy="2642168"/>
          </a:xfrm>
        </p:spPr>
        <p:txBody>
          <a:bodyPr>
            <a:normAutofit/>
          </a:bodyPr>
          <a:lstStyle/>
          <a:p>
            <a:r>
              <a:rPr lang="en-US" dirty="0"/>
              <a:t>Parallelized Algorithm for Persistent Feasibility in Linear Systems with Multiple, External Switching Signals</a:t>
            </a:r>
          </a:p>
        </p:txBody>
      </p:sp>
      <p:sp>
        <p:nvSpPr>
          <p:cNvPr id="10" name="Date Placeholder 9">
            <a:extLst>
              <a:ext uri="{FF2B5EF4-FFF2-40B4-BE49-F238E27FC236}">
                <a16:creationId xmlns:a16="http://schemas.microsoft.com/office/drawing/2014/main" id="{47F89F33-C7E2-1851-BA72-C91BFEFBEDD1}"/>
              </a:ext>
            </a:extLst>
          </p:cNvPr>
          <p:cNvSpPr>
            <a:spLocks noGrp="1"/>
          </p:cNvSpPr>
          <p:nvPr>
            <p:ph type="dt" sz="half" idx="10"/>
          </p:nvPr>
        </p:nvSpPr>
        <p:spPr/>
        <p:txBody>
          <a:bodyPr/>
          <a:lstStyle/>
          <a:p>
            <a:fld id="{DA4AA154-76EC-4E04-A35A-E0B7184311BE}" type="datetime1">
              <a:rPr lang="en-US" smtClean="0"/>
              <a:pPr/>
              <a:t>12/1/22</a:t>
            </a:fld>
            <a:endParaRPr lang="en-US" dirty="0"/>
          </a:p>
        </p:txBody>
      </p:sp>
      <p:sp>
        <p:nvSpPr>
          <p:cNvPr id="11" name="Slide Number Placeholder 10">
            <a:extLst>
              <a:ext uri="{FF2B5EF4-FFF2-40B4-BE49-F238E27FC236}">
                <a16:creationId xmlns:a16="http://schemas.microsoft.com/office/drawing/2014/main" id="{05648EBC-CD83-CDAC-A611-E986A9BB4314}"/>
              </a:ext>
            </a:extLst>
          </p:cNvPr>
          <p:cNvSpPr>
            <a:spLocks noGrp="1"/>
          </p:cNvSpPr>
          <p:nvPr>
            <p:ph type="sldNum" sz="quarter" idx="12"/>
          </p:nvPr>
        </p:nvSpPr>
        <p:spPr/>
        <p:txBody>
          <a:bodyPr/>
          <a:lstStyle/>
          <a:p>
            <a:fld id="{C59A31C9-46ED-4FFB-8678-0742FAA664B1}" type="slidenum">
              <a:rPr lang="en-US" smtClean="0"/>
              <a:pPr/>
              <a:t>1</a:t>
            </a:fld>
            <a:endParaRPr lang="en-US"/>
          </a:p>
        </p:txBody>
      </p:sp>
      <p:sp>
        <p:nvSpPr>
          <p:cNvPr id="4" name="Text Placeholder 3">
            <a:extLst>
              <a:ext uri="{FF2B5EF4-FFF2-40B4-BE49-F238E27FC236}">
                <a16:creationId xmlns:a16="http://schemas.microsoft.com/office/drawing/2014/main" id="{901EF537-8452-DAD0-16AC-AF03D507921B}"/>
              </a:ext>
            </a:extLst>
          </p:cNvPr>
          <p:cNvSpPr>
            <a:spLocks noGrp="1"/>
          </p:cNvSpPr>
          <p:nvPr>
            <p:ph type="body" sz="quarter" idx="13"/>
          </p:nvPr>
        </p:nvSpPr>
        <p:spPr>
          <a:xfrm>
            <a:off x="0" y="4672014"/>
            <a:ext cx="12192000" cy="457200"/>
          </a:xfrm>
        </p:spPr>
        <p:txBody>
          <a:bodyPr lIns="0" tIns="0" rIns="0" bIns="0">
            <a:noAutofit/>
          </a:bodyPr>
          <a:lstStyle/>
          <a:p>
            <a:r>
              <a:rPr lang="en-US" dirty="0"/>
              <a:t>Richard Arlen Hall, Dr. Leila Bridgeman</a:t>
            </a:r>
          </a:p>
        </p:txBody>
      </p:sp>
      <p:sp>
        <p:nvSpPr>
          <p:cNvPr id="5" name="Text Placeholder 4">
            <a:extLst>
              <a:ext uri="{FF2B5EF4-FFF2-40B4-BE49-F238E27FC236}">
                <a16:creationId xmlns:a16="http://schemas.microsoft.com/office/drawing/2014/main" id="{BEB1462E-6F7E-B4B3-9F34-9A80A0BE288F}"/>
              </a:ext>
            </a:extLst>
          </p:cNvPr>
          <p:cNvSpPr>
            <a:spLocks noGrp="1"/>
          </p:cNvSpPr>
          <p:nvPr>
            <p:ph type="body" sz="quarter" idx="14"/>
          </p:nvPr>
        </p:nvSpPr>
        <p:spPr>
          <a:xfrm>
            <a:off x="0" y="5129214"/>
            <a:ext cx="12192000" cy="457200"/>
          </a:xfrm>
        </p:spPr>
        <p:txBody>
          <a:bodyPr tIns="0">
            <a:noAutofit/>
          </a:bodyPr>
          <a:lstStyle/>
          <a:p>
            <a:r>
              <a:rPr lang="en-US" dirty="0"/>
              <a:t>2022 – IEEE CDC</a:t>
            </a:r>
          </a:p>
        </p:txBody>
      </p:sp>
    </p:spTree>
    <p:extLst>
      <p:ext uri="{BB962C8B-B14F-4D97-AF65-F5344CB8AC3E}">
        <p14:creationId xmlns:p14="http://schemas.microsoft.com/office/powerpoint/2010/main" val="235475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10</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9" name="Picture 8">
            <a:extLst>
              <a:ext uri="{FF2B5EF4-FFF2-40B4-BE49-F238E27FC236}">
                <a16:creationId xmlns:a16="http://schemas.microsoft.com/office/drawing/2014/main" id="{FF5B9164-3E97-A097-5B4C-F687C08A764B}"/>
              </a:ext>
            </a:extLst>
          </p:cNvPr>
          <p:cNvPicPr>
            <a:picLocks noChangeAspect="1"/>
          </p:cNvPicPr>
          <p:nvPr/>
        </p:nvPicPr>
        <p:blipFill>
          <a:blip/>
          <a:stretch>
            <a:fillRect/>
          </a:stretch>
        </p:blipFill>
        <p:spPr>
          <a:xfrm>
            <a:off x="6300788" y="2305050"/>
            <a:ext cx="5334000" cy="2971800"/>
          </a:xfrm>
          <a:prstGeom prst="rect">
            <a:avLst/>
          </a:prstGeom>
        </p:spPr>
      </p:pic>
      <p:pic>
        <p:nvPicPr>
          <p:cNvPr id="10" name="Picture 9">
            <a:extLst>
              <a:ext uri="{FF2B5EF4-FFF2-40B4-BE49-F238E27FC236}">
                <a16:creationId xmlns:a16="http://schemas.microsoft.com/office/drawing/2014/main" id="{02D6D757-4CD5-C0D9-B671-CCDDC249034D}"/>
              </a:ext>
            </a:extLst>
          </p:cNvPr>
          <p:cNvPicPr>
            <a:picLocks noChangeAspect="1"/>
          </p:cNvPicPr>
          <p:nvPr/>
        </p:nvPicPr>
        <p:blipFill>
          <a:blip/>
          <a:stretch>
            <a:fillRect/>
          </a:stretch>
        </p:blipFill>
        <p:spPr>
          <a:xfrm>
            <a:off x="6561449" y="3500845"/>
            <a:ext cx="4114800" cy="1358900"/>
          </a:xfrm>
          <a:prstGeom prst="rect">
            <a:avLst/>
          </a:prstGeom>
        </p:spPr>
      </p:pic>
      <p:pic>
        <p:nvPicPr>
          <p:cNvPr id="11" name="Picture 10">
            <a:extLst>
              <a:ext uri="{FF2B5EF4-FFF2-40B4-BE49-F238E27FC236}">
                <a16:creationId xmlns:a16="http://schemas.microsoft.com/office/drawing/2014/main" id="{046CE9E3-C1C2-9B08-752B-4BD1B841131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56635" y="1361205"/>
            <a:ext cx="4585614" cy="3498540"/>
          </a:xfrm>
          <a:prstGeom prst="rect">
            <a:avLst/>
          </a:prstGeom>
        </p:spPr>
      </p:pic>
      <p:grpSp>
        <p:nvGrpSpPr>
          <p:cNvPr id="17" name="Group 16">
            <a:extLst>
              <a:ext uri="{FF2B5EF4-FFF2-40B4-BE49-F238E27FC236}">
                <a16:creationId xmlns:a16="http://schemas.microsoft.com/office/drawing/2014/main" id="{A86B949C-3283-E3ED-39CB-3EDF548ABEC9}"/>
              </a:ext>
            </a:extLst>
          </p:cNvPr>
          <p:cNvGrpSpPr/>
          <p:nvPr/>
        </p:nvGrpSpPr>
        <p:grpSpPr>
          <a:xfrm>
            <a:off x="813322" y="2764868"/>
            <a:ext cx="4414460" cy="1278928"/>
            <a:chOff x="813322" y="2764868"/>
            <a:chExt cx="4414460" cy="1278928"/>
          </a:xfrm>
        </p:grpSpPr>
        <p:sp>
          <p:nvSpPr>
            <p:cNvPr id="16" name="Rounded Rectangle 15">
              <a:extLst>
                <a:ext uri="{FF2B5EF4-FFF2-40B4-BE49-F238E27FC236}">
                  <a16:creationId xmlns:a16="http://schemas.microsoft.com/office/drawing/2014/main" id="{EA9B4D8B-CF07-18CA-8E56-46AC27107106}"/>
                </a:ext>
              </a:extLst>
            </p:cNvPr>
            <p:cNvSpPr/>
            <p:nvPr/>
          </p:nvSpPr>
          <p:spPr>
            <a:xfrm>
              <a:off x="813322" y="2764868"/>
              <a:ext cx="4414460" cy="1278928"/>
            </a:xfrm>
            <a:prstGeom prst="roundRect">
              <a:avLst>
                <a:gd name="adj" fmla="val 6009"/>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21DF0E9F-DBDA-BE58-7186-5837E318569E}"/>
                </a:ext>
              </a:extLst>
            </p:cNvPr>
            <p:cNvSpPr/>
            <p:nvPr/>
          </p:nvSpPr>
          <p:spPr>
            <a:xfrm>
              <a:off x="813322" y="2764868"/>
              <a:ext cx="288278" cy="1278928"/>
            </a:xfrm>
            <a:prstGeom prst="roundRect">
              <a:avLst>
                <a:gd name="adj" fmla="val 24669"/>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58E67812-556A-7005-33C3-4B01934FCF8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56635" y="5276850"/>
            <a:ext cx="4471147" cy="544897"/>
          </a:xfrm>
          <a:prstGeom prst="rect">
            <a:avLst/>
          </a:prstGeom>
          <a:ln w="15875">
            <a:noFill/>
          </a:ln>
        </p:spPr>
      </p:pic>
    </p:spTree>
    <p:custDataLst>
      <p:tags r:id="rId1"/>
    </p:custDataLst>
    <p:extLst>
      <p:ext uri="{BB962C8B-B14F-4D97-AF65-F5344CB8AC3E}">
        <p14:creationId xmlns:p14="http://schemas.microsoft.com/office/powerpoint/2010/main" val="231283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933383E-F7BF-B899-B720-67A5DA7BEB2F}"/>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F0B02B56-5D97-A008-D66B-1AE405310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A62CC-5600-6B4B-C557-0EE3B3901D1F}"/>
              </a:ext>
            </a:extLst>
          </p:cNvPr>
          <p:cNvSpPr>
            <a:spLocks noGrp="1"/>
          </p:cNvSpPr>
          <p:nvPr>
            <p:ph type="sldNum" sz="quarter" idx="12"/>
          </p:nvPr>
        </p:nvSpPr>
        <p:spPr/>
        <p:txBody>
          <a:bodyPr/>
          <a:lstStyle/>
          <a:p>
            <a:fld id="{C59A31C9-46ED-4FFB-8678-0742FAA664B1}" type="slidenum">
              <a:rPr lang="en-US" smtClean="0"/>
              <a:t>11</a:t>
            </a:fld>
            <a:endParaRPr lang="en-US" dirty="0"/>
          </a:p>
        </p:txBody>
      </p:sp>
      <p:pic>
        <p:nvPicPr>
          <p:cNvPr id="22" name="Content Placeholder 21">
            <a:extLst>
              <a:ext uri="{FF2B5EF4-FFF2-40B4-BE49-F238E27FC236}">
                <a16:creationId xmlns:a16="http://schemas.microsoft.com/office/drawing/2014/main" id="{636237AC-7597-2907-ED43-178C8033BFAC}"/>
              </a:ext>
            </a:extLst>
          </p:cNvPr>
          <p:cNvPicPr>
            <a:picLocks noGrp="1" noChangeAspect="1"/>
          </p:cNvPicPr>
          <p:nvPr>
            <p:ph idx="1"/>
          </p:nvPr>
        </p:nvPicPr>
        <p:blipFill>
          <a:blip>
            <a:extLst>
              <a:ext uri="{28A0092B-C50C-407E-A947-70E740481C1C}">
                <a14:useLocalDpi xmlns:a14="http://schemas.microsoft.com/office/drawing/2010/main" val="0"/>
              </a:ext>
            </a:extLst>
          </a:blip>
          <a:stretch>
            <a:fillRect/>
          </a:stretch>
        </p:blipFill>
        <p:spPr>
          <a:xfrm>
            <a:off x="2444376" y="4435406"/>
            <a:ext cx="5880100" cy="419100"/>
          </a:xfrm>
        </p:spPr>
      </p:pic>
      <p:pic>
        <p:nvPicPr>
          <p:cNvPr id="26" name="Picture 25">
            <a:extLst>
              <a:ext uri="{FF2B5EF4-FFF2-40B4-BE49-F238E27FC236}">
                <a16:creationId xmlns:a16="http://schemas.microsoft.com/office/drawing/2014/main" id="{90CDA92C-9B34-5836-9E9B-56AE450ED5B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451100" y="4421958"/>
            <a:ext cx="7251700" cy="698500"/>
          </a:xfrm>
          <a:prstGeom prst="rect">
            <a:avLst/>
          </a:prstGeom>
        </p:spPr>
      </p:pic>
      <p:pic>
        <p:nvPicPr>
          <p:cNvPr id="28" name="Picture 27">
            <a:extLst>
              <a:ext uri="{FF2B5EF4-FFF2-40B4-BE49-F238E27FC236}">
                <a16:creationId xmlns:a16="http://schemas.microsoft.com/office/drawing/2014/main" id="{9CF633B5-FFD0-4B6D-A9D8-B31011668AE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451100" y="4421958"/>
            <a:ext cx="7289800" cy="1295400"/>
          </a:xfrm>
          <a:prstGeom prst="rect">
            <a:avLst/>
          </a:prstGeom>
        </p:spPr>
      </p:pic>
      <p:pic>
        <p:nvPicPr>
          <p:cNvPr id="30" name="Picture 29">
            <a:extLst>
              <a:ext uri="{FF2B5EF4-FFF2-40B4-BE49-F238E27FC236}">
                <a16:creationId xmlns:a16="http://schemas.microsoft.com/office/drawing/2014/main" id="{765B272D-BD1E-F145-E684-A7677B8DB19B}"/>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073090" y="5799730"/>
            <a:ext cx="3759200" cy="457200"/>
          </a:xfrm>
          <a:prstGeom prst="rect">
            <a:avLst/>
          </a:prstGeom>
        </p:spPr>
      </p:pic>
      <p:pic>
        <p:nvPicPr>
          <p:cNvPr id="32" name="Picture 31">
            <a:extLst>
              <a:ext uri="{FF2B5EF4-FFF2-40B4-BE49-F238E27FC236}">
                <a16:creationId xmlns:a16="http://schemas.microsoft.com/office/drawing/2014/main" id="{B5F17F93-3873-733D-5B6F-A5FA053778E3}"/>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073090" y="5802905"/>
            <a:ext cx="5981700" cy="457200"/>
          </a:xfrm>
          <a:prstGeom prst="rect">
            <a:avLst/>
          </a:prstGeom>
        </p:spPr>
      </p:pic>
      <p:sp>
        <p:nvSpPr>
          <p:cNvPr id="34" name="Content Placeholder 2">
            <a:extLst>
              <a:ext uri="{FF2B5EF4-FFF2-40B4-BE49-F238E27FC236}">
                <a16:creationId xmlns:a16="http://schemas.microsoft.com/office/drawing/2014/main" id="{A5DAB809-2F49-16C9-F82A-B7D5A83160E6}"/>
              </a:ext>
            </a:extLst>
          </p:cNvPr>
          <p:cNvSpPr txBox="1">
            <a:spLocks/>
          </p:cNvSpPr>
          <p:nvPr/>
        </p:nvSpPr>
        <p:spPr>
          <a:xfrm>
            <a:off x="0" y="1140642"/>
            <a:ext cx="12192000" cy="5352234"/>
          </a:xfrm>
          <a:prstGeom prst="rect">
            <a:avLst/>
          </a:prstGeom>
        </p:spPr>
        <p:txBody>
          <a:bodyPr vert="horz" lIns="274320" tIns="274320" rIns="27432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Challenge:</a:t>
            </a:r>
            <a:r>
              <a:rPr lang="en-US" dirty="0"/>
              <a:t> The central solution </a:t>
            </a:r>
          </a:p>
          <a:p>
            <a:pPr lvl="1"/>
            <a:r>
              <a:rPr lang="en-US" dirty="0"/>
              <a:t>Does not scale well</a:t>
            </a:r>
          </a:p>
          <a:p>
            <a:pPr lvl="1"/>
            <a:r>
              <a:rPr lang="en-US" dirty="0"/>
              <a:t>Only has one switching signal</a:t>
            </a:r>
          </a:p>
        </p:txBody>
      </p:sp>
      <p:pic>
        <p:nvPicPr>
          <p:cNvPr id="3" name="Picture 2">
            <a:extLst>
              <a:ext uri="{FF2B5EF4-FFF2-40B4-BE49-F238E27FC236}">
                <a16:creationId xmlns:a16="http://schemas.microsoft.com/office/drawing/2014/main" id="{BC5D67C2-5EE2-B6AE-76CE-9FC22BAD3220}"/>
              </a:ext>
            </a:extLst>
          </p:cNvPr>
          <p:cNvPicPr>
            <a:picLocks noChangeAspect="1"/>
          </p:cNvPicPr>
          <p:nvPr/>
        </p:nvPicPr>
        <p:blipFill>
          <a:blip/>
          <a:stretch>
            <a:fillRect/>
          </a:stretch>
        </p:blipFill>
        <p:spPr>
          <a:xfrm>
            <a:off x="6598557" y="1399561"/>
            <a:ext cx="3451837" cy="2693672"/>
          </a:xfrm>
          <a:prstGeom prst="rect">
            <a:avLst/>
          </a:prstGeom>
        </p:spPr>
      </p:pic>
      <p:sp>
        <p:nvSpPr>
          <p:cNvPr id="9" name="Title 1">
            <a:extLst>
              <a:ext uri="{FF2B5EF4-FFF2-40B4-BE49-F238E27FC236}">
                <a16:creationId xmlns:a16="http://schemas.microsoft.com/office/drawing/2014/main" id="{C1F11993-972D-F6C3-1934-8458C4FDAE26}"/>
              </a:ext>
            </a:extLst>
          </p:cNvPr>
          <p:cNvSpPr>
            <a:spLocks noGrp="1"/>
          </p:cNvSpPr>
          <p:nvPr>
            <p:ph type="title"/>
          </p:nvPr>
        </p:nvSpPr>
        <p:spPr>
          <a:xfrm>
            <a:off x="178420" y="55980"/>
            <a:ext cx="8876370" cy="677864"/>
          </a:xfrm>
        </p:spPr>
        <p:txBody>
          <a:bodyPr>
            <a:normAutofit fontScale="90000"/>
          </a:bodyPr>
          <a:lstStyle/>
          <a:p>
            <a:r>
              <a:rPr lang="en-US" dirty="0"/>
              <a:t>Externally Switched Systems</a:t>
            </a:r>
          </a:p>
        </p:txBody>
      </p:sp>
      <p:sp>
        <p:nvSpPr>
          <p:cNvPr id="10" name="Text Placeholder 6">
            <a:extLst>
              <a:ext uri="{FF2B5EF4-FFF2-40B4-BE49-F238E27FC236}">
                <a16:creationId xmlns:a16="http://schemas.microsoft.com/office/drawing/2014/main" id="{A7D3353C-DC9C-A275-2695-8D81CEBA69D6}"/>
              </a:ext>
            </a:extLst>
          </p:cNvPr>
          <p:cNvSpPr txBox="1">
            <a:spLocks/>
          </p:cNvSpPr>
          <p:nvPr/>
        </p:nvSpPr>
        <p:spPr>
          <a:xfrm>
            <a:off x="178419" y="635229"/>
            <a:ext cx="12013581" cy="459604"/>
          </a:xfrm>
          <a:prstGeom prst="rect">
            <a:avLst/>
          </a:prstGeom>
        </p:spPr>
        <p:txBody>
          <a:bodyPr vert="horz" lIns="91440" tIns="9144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baseline="0">
                <a:solidFill>
                  <a:schemeClr val="accent1"/>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Parallelized Feasibility</a:t>
            </a:r>
          </a:p>
        </p:txBody>
      </p:sp>
    </p:spTree>
    <p:custDataLst>
      <p:tags r:id="rId1"/>
    </p:custDataLst>
    <p:extLst>
      <p:ext uri="{BB962C8B-B14F-4D97-AF65-F5344CB8AC3E}">
        <p14:creationId xmlns:p14="http://schemas.microsoft.com/office/powerpoint/2010/main" val="129547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4"/>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12</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8" name="Picture 7">
            <a:extLst>
              <a:ext uri="{FF2B5EF4-FFF2-40B4-BE49-F238E27FC236}">
                <a16:creationId xmlns:a16="http://schemas.microsoft.com/office/drawing/2014/main" id="{495558F9-9735-CBCD-9888-E16CDB2E1FDE}"/>
              </a:ext>
            </a:extLst>
          </p:cNvPr>
          <p:cNvPicPr>
            <a:picLocks noChangeAspect="1"/>
          </p:cNvPicPr>
          <p:nvPr/>
        </p:nvPicPr>
        <p:blipFill>
          <a:blip/>
          <a:stretch>
            <a:fillRect/>
          </a:stretch>
        </p:blipFill>
        <p:spPr>
          <a:xfrm>
            <a:off x="419100" y="1450590"/>
            <a:ext cx="2031788" cy="4729162"/>
          </a:xfrm>
          <a:prstGeom prst="rect">
            <a:avLst/>
          </a:prstGeom>
        </p:spPr>
      </p:pic>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591395"/>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2943226" y="1140641"/>
            <a:ext cx="4400550" cy="5352234"/>
          </a:xfrm>
        </p:spPr>
        <p:txBody>
          <a:bodyPr/>
          <a:lstStyle/>
          <a:p>
            <a:r>
              <a:rPr lang="en-US" dirty="0"/>
              <a:t>Start with trivial feasible regions (equilibrium points).</a:t>
            </a:r>
          </a:p>
        </p:txBody>
      </p:sp>
      <p:sp>
        <p:nvSpPr>
          <p:cNvPr id="14" name="Right Arrow 13">
            <a:extLst>
              <a:ext uri="{FF2B5EF4-FFF2-40B4-BE49-F238E27FC236}">
                <a16:creationId xmlns:a16="http://schemas.microsoft.com/office/drawing/2014/main" id="{B816FEE2-69FE-7804-476A-AD054FD9749B}"/>
              </a:ext>
            </a:extLst>
          </p:cNvPr>
          <p:cNvSpPr/>
          <p:nvPr/>
        </p:nvSpPr>
        <p:spPr>
          <a:xfrm>
            <a:off x="7241059" y="3184528"/>
            <a:ext cx="421008"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9A405D9-DA7B-37D1-3896-FE8948A970C4}"/>
              </a:ext>
            </a:extLst>
          </p:cNvPr>
          <p:cNvSpPr/>
          <p:nvPr/>
        </p:nvSpPr>
        <p:spPr>
          <a:xfrm>
            <a:off x="211736" y="1447415"/>
            <a:ext cx="2446515" cy="2153228"/>
          </a:xfrm>
          <a:prstGeom prst="roundRect">
            <a:avLst/>
          </a:prstGeom>
          <a:noFill/>
          <a:ln w="107950">
            <a:solidFill>
              <a:srgbClr val="012169">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9781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13</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8" name="Picture 7">
            <a:extLst>
              <a:ext uri="{FF2B5EF4-FFF2-40B4-BE49-F238E27FC236}">
                <a16:creationId xmlns:a16="http://schemas.microsoft.com/office/drawing/2014/main" id="{495558F9-9735-CBCD-9888-E16CDB2E1FDE}"/>
              </a:ext>
            </a:extLst>
          </p:cNvPr>
          <p:cNvPicPr>
            <a:picLocks noChangeAspect="1"/>
          </p:cNvPicPr>
          <p:nvPr/>
        </p:nvPicPr>
        <p:blipFill>
          <a:blip/>
          <a:stretch>
            <a:fillRect/>
          </a:stretch>
        </p:blipFill>
        <p:spPr>
          <a:xfrm>
            <a:off x="419100" y="1450590"/>
            <a:ext cx="2031788" cy="4729162"/>
          </a:xfrm>
          <a:prstGeom prst="rect">
            <a:avLst/>
          </a:prstGeom>
        </p:spPr>
      </p:pic>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591395"/>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2943225" y="1140641"/>
            <a:ext cx="4467761" cy="5352234"/>
          </a:xfrm>
        </p:spPr>
        <p:txBody>
          <a:bodyPr/>
          <a:lstStyle/>
          <a:p>
            <a:r>
              <a:rPr lang="en-US" dirty="0">
                <a:solidFill>
                  <a:schemeClr val="bg2">
                    <a:lumMod val="90000"/>
                  </a:schemeClr>
                </a:solidFill>
              </a:rPr>
              <a:t>Start with trivial feasible regions (equilibrium points).</a:t>
            </a:r>
          </a:p>
          <a:p>
            <a:r>
              <a:rPr lang="en-US" dirty="0"/>
              <a:t>Compute safe-sets under disturbance bounds.</a:t>
            </a:r>
          </a:p>
        </p:txBody>
      </p:sp>
      <p:sp>
        <p:nvSpPr>
          <p:cNvPr id="13" name="Rounded Rectangle 12">
            <a:extLst>
              <a:ext uri="{FF2B5EF4-FFF2-40B4-BE49-F238E27FC236}">
                <a16:creationId xmlns:a16="http://schemas.microsoft.com/office/drawing/2014/main" id="{B4BA727A-D3A8-D81B-9EF5-A55DAF5A95F6}"/>
              </a:ext>
            </a:extLst>
          </p:cNvPr>
          <p:cNvSpPr/>
          <p:nvPr/>
        </p:nvSpPr>
        <p:spPr>
          <a:xfrm>
            <a:off x="178419" y="3498853"/>
            <a:ext cx="2446515" cy="2153228"/>
          </a:xfrm>
          <a:prstGeom prst="roundRect">
            <a:avLst/>
          </a:prstGeom>
          <a:noFill/>
          <a:ln w="107950">
            <a:solidFill>
              <a:srgbClr val="012169">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B816FEE2-69FE-7804-476A-AD054FD9749B}"/>
              </a:ext>
            </a:extLst>
          </p:cNvPr>
          <p:cNvSpPr/>
          <p:nvPr/>
        </p:nvSpPr>
        <p:spPr>
          <a:xfrm>
            <a:off x="7236941" y="3429000"/>
            <a:ext cx="425126"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69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14</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8" name="Picture 7">
            <a:extLst>
              <a:ext uri="{FF2B5EF4-FFF2-40B4-BE49-F238E27FC236}">
                <a16:creationId xmlns:a16="http://schemas.microsoft.com/office/drawing/2014/main" id="{495558F9-9735-CBCD-9888-E16CDB2E1FDE}"/>
              </a:ext>
            </a:extLst>
          </p:cNvPr>
          <p:cNvPicPr>
            <a:picLocks noChangeAspect="1"/>
          </p:cNvPicPr>
          <p:nvPr/>
        </p:nvPicPr>
        <p:blipFill>
          <a:blip/>
          <a:stretch>
            <a:fillRect/>
          </a:stretch>
        </p:blipFill>
        <p:spPr>
          <a:xfrm>
            <a:off x="419100" y="1450590"/>
            <a:ext cx="2031788" cy="4729162"/>
          </a:xfrm>
          <a:prstGeom prst="rect">
            <a:avLst/>
          </a:prstGeom>
        </p:spPr>
      </p:pic>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591395"/>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2943226" y="1140641"/>
            <a:ext cx="4400550" cy="5352234"/>
          </a:xfrm>
        </p:spPr>
        <p:txBody>
          <a:bodyPr/>
          <a:lstStyle/>
          <a:p>
            <a:r>
              <a:rPr lang="en-US" dirty="0">
                <a:solidFill>
                  <a:schemeClr val="bg2">
                    <a:lumMod val="90000"/>
                  </a:schemeClr>
                </a:solidFill>
              </a:rPr>
              <a:t>Start with trivial feasible regions (equilibrium points).</a:t>
            </a:r>
          </a:p>
          <a:p>
            <a:r>
              <a:rPr lang="en-US" dirty="0">
                <a:solidFill>
                  <a:schemeClr val="bg2">
                    <a:lumMod val="90000"/>
                  </a:schemeClr>
                </a:solidFill>
              </a:rPr>
              <a:t>Compute safe-sets under disturbance bounds.</a:t>
            </a:r>
          </a:p>
          <a:p>
            <a:r>
              <a:rPr lang="en-US" dirty="0"/>
              <a:t>Share convex hull of new, larger safe-sets.</a:t>
            </a:r>
          </a:p>
        </p:txBody>
      </p:sp>
      <p:sp>
        <p:nvSpPr>
          <p:cNvPr id="13" name="Rounded Rectangle 12">
            <a:extLst>
              <a:ext uri="{FF2B5EF4-FFF2-40B4-BE49-F238E27FC236}">
                <a16:creationId xmlns:a16="http://schemas.microsoft.com/office/drawing/2014/main" id="{B4BA727A-D3A8-D81B-9EF5-A55DAF5A95F6}"/>
              </a:ext>
            </a:extLst>
          </p:cNvPr>
          <p:cNvSpPr/>
          <p:nvPr/>
        </p:nvSpPr>
        <p:spPr>
          <a:xfrm>
            <a:off x="211736" y="1447415"/>
            <a:ext cx="2446515" cy="2153228"/>
          </a:xfrm>
          <a:prstGeom prst="roundRect">
            <a:avLst/>
          </a:prstGeom>
          <a:noFill/>
          <a:ln w="107950">
            <a:solidFill>
              <a:srgbClr val="012169">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B816FEE2-69FE-7804-476A-AD054FD9749B}"/>
              </a:ext>
            </a:extLst>
          </p:cNvPr>
          <p:cNvSpPr/>
          <p:nvPr/>
        </p:nvSpPr>
        <p:spPr>
          <a:xfrm>
            <a:off x="7236941" y="3609387"/>
            <a:ext cx="425126"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53AF5DA9-0591-DC81-313D-FBDA450750BD}"/>
              </a:ext>
            </a:extLst>
          </p:cNvPr>
          <p:cNvSpPr/>
          <p:nvPr/>
        </p:nvSpPr>
        <p:spPr>
          <a:xfrm>
            <a:off x="7236941" y="4201445"/>
            <a:ext cx="425126"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39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15</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8" name="Picture 7">
            <a:extLst>
              <a:ext uri="{FF2B5EF4-FFF2-40B4-BE49-F238E27FC236}">
                <a16:creationId xmlns:a16="http://schemas.microsoft.com/office/drawing/2014/main" id="{495558F9-9735-CBCD-9888-E16CDB2E1FDE}"/>
              </a:ext>
            </a:extLst>
          </p:cNvPr>
          <p:cNvPicPr>
            <a:picLocks noChangeAspect="1"/>
          </p:cNvPicPr>
          <p:nvPr/>
        </p:nvPicPr>
        <p:blipFill>
          <a:blip/>
          <a:stretch>
            <a:fillRect/>
          </a:stretch>
        </p:blipFill>
        <p:spPr>
          <a:xfrm>
            <a:off x="419100" y="1450590"/>
            <a:ext cx="2031788" cy="4729162"/>
          </a:xfrm>
          <a:prstGeom prst="rect">
            <a:avLst/>
          </a:prstGeom>
        </p:spPr>
      </p:pic>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602684"/>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2943226" y="1140641"/>
            <a:ext cx="4400550" cy="5352234"/>
          </a:xfrm>
        </p:spPr>
        <p:txBody>
          <a:bodyPr>
            <a:normAutofit/>
          </a:bodyPr>
          <a:lstStyle/>
          <a:p>
            <a:r>
              <a:rPr lang="en-US" dirty="0">
                <a:solidFill>
                  <a:schemeClr val="bg2">
                    <a:lumMod val="90000"/>
                  </a:schemeClr>
                </a:solidFill>
              </a:rPr>
              <a:t>Start with trivial feasible regions (equilibrium points).</a:t>
            </a:r>
          </a:p>
          <a:p>
            <a:r>
              <a:rPr lang="en-US" dirty="0">
                <a:solidFill>
                  <a:schemeClr val="bg2">
                    <a:lumMod val="90000"/>
                  </a:schemeClr>
                </a:solidFill>
              </a:rPr>
              <a:t>Compute safe-sets while assuming neighbors are using equilibrium points.</a:t>
            </a:r>
          </a:p>
          <a:p>
            <a:r>
              <a:rPr lang="en-US" dirty="0">
                <a:solidFill>
                  <a:schemeClr val="bg2">
                    <a:lumMod val="90000"/>
                  </a:schemeClr>
                </a:solidFill>
              </a:rPr>
              <a:t>Share convex hull of new, larger safe-sets.</a:t>
            </a:r>
          </a:p>
          <a:p>
            <a:r>
              <a:rPr lang="en-US" dirty="0"/>
              <a:t>Recompute safe-sets with larger guesses for neighbors.</a:t>
            </a:r>
          </a:p>
        </p:txBody>
      </p:sp>
      <p:sp>
        <p:nvSpPr>
          <p:cNvPr id="13" name="Rounded Rectangle 12">
            <a:extLst>
              <a:ext uri="{FF2B5EF4-FFF2-40B4-BE49-F238E27FC236}">
                <a16:creationId xmlns:a16="http://schemas.microsoft.com/office/drawing/2014/main" id="{B4BA727A-D3A8-D81B-9EF5-A55DAF5A95F6}"/>
              </a:ext>
            </a:extLst>
          </p:cNvPr>
          <p:cNvSpPr/>
          <p:nvPr/>
        </p:nvSpPr>
        <p:spPr>
          <a:xfrm>
            <a:off x="178419" y="3498853"/>
            <a:ext cx="2446515" cy="2153228"/>
          </a:xfrm>
          <a:prstGeom prst="roundRect">
            <a:avLst/>
          </a:prstGeom>
          <a:noFill/>
          <a:ln w="107950">
            <a:solidFill>
              <a:srgbClr val="012169">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B816FEE2-69FE-7804-476A-AD054FD9749B}"/>
              </a:ext>
            </a:extLst>
          </p:cNvPr>
          <p:cNvSpPr/>
          <p:nvPr/>
        </p:nvSpPr>
        <p:spPr>
          <a:xfrm>
            <a:off x="7245177" y="4418304"/>
            <a:ext cx="416889" cy="314325"/>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2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Solution Overview</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16</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Algorithm Design – Parallelized Algorithm</a:t>
            </a:r>
          </a:p>
        </p:txBody>
      </p:sp>
      <p:pic>
        <p:nvPicPr>
          <p:cNvPr id="10" name="Picture 9" descr="Text&#10;&#10;Description automatically generated">
            <a:extLst>
              <a:ext uri="{FF2B5EF4-FFF2-40B4-BE49-F238E27FC236}">
                <a16:creationId xmlns:a16="http://schemas.microsoft.com/office/drawing/2014/main" id="{97F4C7D8-871C-BE60-E2AB-5E5D7202E4F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62067" y="1602684"/>
            <a:ext cx="4110833" cy="4364423"/>
          </a:xfrm>
          <a:prstGeom prst="rect">
            <a:avLst/>
          </a:prstGeom>
        </p:spPr>
      </p:pic>
      <p:sp>
        <p:nvSpPr>
          <p:cNvPr id="12" name="Content Placeholder 11">
            <a:extLst>
              <a:ext uri="{FF2B5EF4-FFF2-40B4-BE49-F238E27FC236}">
                <a16:creationId xmlns:a16="http://schemas.microsoft.com/office/drawing/2014/main" id="{08763DD2-755E-49C5-4AD2-F1FF63464FE3}"/>
              </a:ext>
            </a:extLst>
          </p:cNvPr>
          <p:cNvSpPr>
            <a:spLocks noGrp="1"/>
          </p:cNvSpPr>
          <p:nvPr>
            <p:ph idx="1"/>
          </p:nvPr>
        </p:nvSpPr>
        <p:spPr>
          <a:xfrm>
            <a:off x="419100" y="1140641"/>
            <a:ext cx="6924676" cy="4969410"/>
          </a:xfrm>
        </p:spPr>
        <p:txBody>
          <a:bodyPr anchor="ctr">
            <a:normAutofit/>
          </a:bodyPr>
          <a:lstStyle/>
          <a:p>
            <a:pPr marL="0" indent="0">
              <a:buNone/>
            </a:pPr>
            <a:r>
              <a:rPr lang="en-US" b="1" dirty="0"/>
              <a:t>Lemma 2: </a:t>
            </a:r>
            <a:r>
              <a:rPr lang="en-US" dirty="0"/>
              <a:t>Every iteration of Algorithm 2 produces a valid safe-set collection for every agent in the system (informal).</a:t>
            </a:r>
            <a:endParaRPr lang="en-US" b="1" dirty="0"/>
          </a:p>
        </p:txBody>
      </p:sp>
    </p:spTree>
    <p:extLst>
      <p:ext uri="{BB962C8B-B14F-4D97-AF65-F5344CB8AC3E}">
        <p14:creationId xmlns:p14="http://schemas.microsoft.com/office/powerpoint/2010/main" val="256574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Numerical Example</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dirty="0"/>
              <a:t>Coupled spring-mass-damper system with switching masses.</a:t>
            </a:r>
          </a:p>
          <a:p>
            <a:endParaRPr lang="en-US" dirty="0"/>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17</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Description</a:t>
            </a:r>
          </a:p>
        </p:txBody>
      </p:sp>
      <p:pic>
        <p:nvPicPr>
          <p:cNvPr id="8" name="Picture 7">
            <a:extLst>
              <a:ext uri="{FF2B5EF4-FFF2-40B4-BE49-F238E27FC236}">
                <a16:creationId xmlns:a16="http://schemas.microsoft.com/office/drawing/2014/main" id="{0884A09F-D9CA-03C4-005D-FAF52F973337}"/>
              </a:ext>
            </a:extLst>
          </p:cNvPr>
          <p:cNvPicPr>
            <a:picLocks noChangeAspect="1"/>
          </p:cNvPicPr>
          <p:nvPr/>
        </p:nvPicPr>
        <p:blipFill>
          <a:blip/>
          <a:stretch>
            <a:fillRect/>
          </a:stretch>
        </p:blipFill>
        <p:spPr>
          <a:xfrm>
            <a:off x="1361849" y="2074692"/>
            <a:ext cx="3781651" cy="3830636"/>
          </a:xfrm>
          <a:prstGeom prst="rect">
            <a:avLst/>
          </a:prstGeom>
        </p:spPr>
      </p:pic>
      <p:pic>
        <p:nvPicPr>
          <p:cNvPr id="9" name="Picture 8">
            <a:extLst>
              <a:ext uri="{FF2B5EF4-FFF2-40B4-BE49-F238E27FC236}">
                <a16:creationId xmlns:a16="http://schemas.microsoft.com/office/drawing/2014/main" id="{51CFBCA0-2CCC-33D9-43B3-8EC48603AF6D}"/>
              </a:ext>
            </a:extLst>
          </p:cNvPr>
          <p:cNvPicPr>
            <a:picLocks noChangeAspect="1"/>
          </p:cNvPicPr>
          <p:nvPr/>
        </p:nvPicPr>
        <p:blipFill>
          <a:blip/>
          <a:stretch>
            <a:fillRect/>
          </a:stretch>
        </p:blipFill>
        <p:spPr>
          <a:xfrm>
            <a:off x="6858000" y="2157821"/>
            <a:ext cx="3619500" cy="3314700"/>
          </a:xfrm>
          <a:prstGeom prst="rect">
            <a:avLst/>
          </a:prstGeom>
        </p:spPr>
      </p:pic>
    </p:spTree>
    <p:extLst>
      <p:ext uri="{BB962C8B-B14F-4D97-AF65-F5344CB8AC3E}">
        <p14:creationId xmlns:p14="http://schemas.microsoft.com/office/powerpoint/2010/main" val="33651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Numerical Example</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dirty="0"/>
              <a:t>Storage analysis</a:t>
            </a:r>
          </a:p>
          <a:p>
            <a:endParaRPr lang="en-US" dirty="0"/>
          </a:p>
          <a:p>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18</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Complexity</a:t>
            </a:r>
          </a:p>
        </p:txBody>
      </p:sp>
      <mc:AlternateContent xmlns:mc="http://schemas.openxmlformats.org/markup-compatibility/2006" xmlns:a14="http://schemas.microsoft.com/office/drawing/2010/main">
        <mc:Choice Requires="a14">
          <p:graphicFrame>
            <p:nvGraphicFramePr>
              <p:cNvPr id="11" name="Table 11">
                <a:extLst>
                  <a:ext uri="{FF2B5EF4-FFF2-40B4-BE49-F238E27FC236}">
                    <a16:creationId xmlns:a16="http://schemas.microsoft.com/office/drawing/2014/main" id="{D2D7BD83-A4F9-92E4-AC9F-2E06D7507410}"/>
                  </a:ext>
                </a:extLst>
              </p:cNvPr>
              <p:cNvGraphicFramePr>
                <a:graphicFrameLocks noGrp="1"/>
              </p:cNvGraphicFramePr>
              <p:nvPr>
                <p:extLst>
                  <p:ext uri="{D42A27DB-BD31-4B8C-83A1-F6EECF244321}">
                    <p14:modId xmlns:p14="http://schemas.microsoft.com/office/powerpoint/2010/main" val="2781217705"/>
                  </p:ext>
                </p:extLst>
              </p:nvPr>
            </p:nvGraphicFramePr>
            <p:xfrm>
              <a:off x="552604" y="1892482"/>
              <a:ext cx="11076480" cy="111252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169704358"/>
                        </a:ext>
                      </a:extLst>
                    </a:gridCol>
                    <a:gridCol w="1737360">
                      <a:extLst>
                        <a:ext uri="{9D8B030D-6E8A-4147-A177-3AD203B41FA5}">
                          <a16:colId xmlns:a16="http://schemas.microsoft.com/office/drawing/2014/main" val="3152497991"/>
                        </a:ext>
                      </a:extLst>
                    </a:gridCol>
                    <a:gridCol w="1737360">
                      <a:extLst>
                        <a:ext uri="{9D8B030D-6E8A-4147-A177-3AD203B41FA5}">
                          <a16:colId xmlns:a16="http://schemas.microsoft.com/office/drawing/2014/main" val="726155833"/>
                        </a:ext>
                      </a:extLst>
                    </a:gridCol>
                    <a:gridCol w="1737360">
                      <a:extLst>
                        <a:ext uri="{9D8B030D-6E8A-4147-A177-3AD203B41FA5}">
                          <a16:colId xmlns:a16="http://schemas.microsoft.com/office/drawing/2014/main" val="1737631543"/>
                        </a:ext>
                      </a:extLst>
                    </a:gridCol>
                    <a:gridCol w="1737360">
                      <a:extLst>
                        <a:ext uri="{9D8B030D-6E8A-4147-A177-3AD203B41FA5}">
                          <a16:colId xmlns:a16="http://schemas.microsoft.com/office/drawing/2014/main" val="954102121"/>
                        </a:ext>
                      </a:extLst>
                    </a:gridCol>
                    <a:gridCol w="2389680">
                      <a:extLst>
                        <a:ext uri="{9D8B030D-6E8A-4147-A177-3AD203B41FA5}">
                          <a16:colId xmlns:a16="http://schemas.microsoft.com/office/drawing/2014/main" val="1630038402"/>
                        </a:ext>
                      </a:extLst>
                    </a:gridCol>
                  </a:tblGrid>
                  <a:tr h="370840">
                    <a:tc>
                      <a:txBody>
                        <a:bodyPr/>
                        <a:lstStyle/>
                        <a:p>
                          <a:pPr algn="ctr"/>
                          <a:r>
                            <a:rPr lang="en-US" dirty="0"/>
                            <a:t>Approach </a:t>
                          </a:r>
                        </a:p>
                      </a:txBody>
                      <a:tcPr/>
                    </a:tc>
                    <a:tc>
                      <a:txBody>
                        <a:bodyPr/>
                        <a:lstStyle/>
                        <a:p>
                          <a:pPr algn="ctr"/>
                          <a:r>
                            <a:rPr lang="en-US" dirty="0"/>
                            <a:t># Safe-Sets</a:t>
                          </a:r>
                        </a:p>
                      </a:txBody>
                      <a:tcPr/>
                    </a:tc>
                    <a:tc>
                      <a:txBody>
                        <a:bodyPr/>
                        <a:lstStyle/>
                        <a:p>
                          <a:pPr algn="ctr"/>
                          <a:r>
                            <a:rPr lang="en-US" dirty="0"/>
                            <a:t>Vertex/Safe-Set</a:t>
                          </a:r>
                        </a:p>
                      </a:txBody>
                      <a:tcPr/>
                    </a:tc>
                    <a:tc>
                      <a:txBody>
                        <a:bodyPr/>
                        <a:lstStyle/>
                        <a:p>
                          <a:pPr algn="ctr"/>
                          <a:r>
                            <a:rPr lang="en-US" dirty="0"/>
                            <a:t>Dim/Vertex</a:t>
                          </a:r>
                        </a:p>
                      </a:txBody>
                      <a:tcPr/>
                    </a:tc>
                    <a:tc>
                      <a:txBody>
                        <a:bodyPr/>
                        <a:lstStyle/>
                        <a:p>
                          <a:pPr algn="ctr"/>
                          <a:r>
                            <a:rPr lang="en-US" dirty="0"/>
                            <a:t>Bits/Dim</a:t>
                          </a:r>
                        </a:p>
                      </a:txBody>
                      <a:tcPr/>
                    </a:tc>
                    <a:tc>
                      <a:txBody>
                        <a:bodyPr/>
                        <a:lstStyle/>
                        <a:p>
                          <a:pPr algn="ctr"/>
                          <a:r>
                            <a:rPr lang="en-US" dirty="0"/>
                            <a:t>Storage Required</a:t>
                          </a:r>
                        </a:p>
                      </a:txBody>
                      <a:tcPr/>
                    </a:tc>
                    <a:extLst>
                      <a:ext uri="{0D108BD9-81ED-4DB2-BD59-A6C34878D82A}">
                        <a16:rowId xmlns:a16="http://schemas.microsoft.com/office/drawing/2014/main" val="2621254485"/>
                      </a:ext>
                    </a:extLst>
                  </a:tr>
                  <a:tr h="370840">
                    <a:tc>
                      <a:txBody>
                        <a:bodyPr/>
                        <a:lstStyle/>
                        <a:p>
                          <a:pPr algn="ctr"/>
                          <a:r>
                            <a:rPr lang="en-US" dirty="0">
                              <a:latin typeface="Times New Roman" panose="02020603050405020304" pitchFamily="18" charset="0"/>
                              <a:cs typeface="Times New Roman" panose="02020603050405020304" pitchFamily="18" charset="0"/>
                            </a:rPr>
                            <a:t>Centralized</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15</m:t>
                                    </m:r>
                                  </m:e>
                                  <m:sup>
                                    <m:r>
                                      <a:rPr lang="en-US" b="0" i="1" smtClean="0">
                                        <a:latin typeface="Cambria Math" panose="02040503050406030204" pitchFamily="18" charset="0"/>
                                        <a:cs typeface="Times New Roman" panose="02020603050405020304" pitchFamily="18" charset="0"/>
                                      </a:rPr>
                                      <m:t>9</m:t>
                                    </m:r>
                                  </m:sup>
                                </m:sSup>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19</m:t>
                                </m:r>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18</m:t>
                                </m:r>
                              </m:oMath>
                            </m:oMathPara>
                          </a14:m>
                          <a:endParaRPr lang="en-US" b="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32</m:t>
                                </m:r>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52.59 TB</a:t>
                          </a:r>
                        </a:p>
                      </a:txBody>
                      <a:tcPr/>
                    </a:tc>
                    <a:extLst>
                      <a:ext uri="{0D108BD9-81ED-4DB2-BD59-A6C34878D82A}">
                        <a16:rowId xmlns:a16="http://schemas.microsoft.com/office/drawing/2014/main" val="1252639498"/>
                      </a:ext>
                    </a:extLst>
                  </a:tr>
                  <a:tr h="370840">
                    <a:tc>
                      <a:txBody>
                        <a:bodyPr/>
                        <a:lstStyle/>
                        <a:p>
                          <a:pPr algn="ctr"/>
                          <a:r>
                            <a:rPr lang="en-US" dirty="0">
                              <a:latin typeface="Times New Roman" panose="02020603050405020304" pitchFamily="18" charset="0"/>
                              <a:cs typeface="Times New Roman" panose="02020603050405020304" pitchFamily="18" charset="0"/>
                            </a:rPr>
                            <a:t>Parallelized</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15 ⋅9</m:t>
                                </m:r>
                              </m:oMath>
                            </m:oMathPara>
                          </a14:m>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3</m:t>
                                </m:r>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2</m:t>
                                </m:r>
                              </m:oMath>
                            </m:oMathPara>
                          </a14:m>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32</m:t>
                                </m:r>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latin typeface="Times New Roman" panose="02020603050405020304" pitchFamily="18" charset="0"/>
                              <a:cs typeface="Times New Roman" panose="02020603050405020304" pitchFamily="18" charset="0"/>
                            </a:rPr>
                            <a:t>3.24 KB</a:t>
                          </a:r>
                        </a:p>
                      </a:txBody>
                      <a:tcPr/>
                    </a:tc>
                    <a:extLst>
                      <a:ext uri="{0D108BD9-81ED-4DB2-BD59-A6C34878D82A}">
                        <a16:rowId xmlns:a16="http://schemas.microsoft.com/office/drawing/2014/main" val="1229926561"/>
                      </a:ext>
                    </a:extLst>
                  </a:tr>
                </a:tbl>
              </a:graphicData>
            </a:graphic>
          </p:graphicFrame>
        </mc:Choice>
        <mc:Fallback xmlns="">
          <p:graphicFrame>
            <p:nvGraphicFramePr>
              <p:cNvPr id="11" name="Table 11">
                <a:extLst>
                  <a:ext uri="{FF2B5EF4-FFF2-40B4-BE49-F238E27FC236}">
                    <a16:creationId xmlns:a16="http://schemas.microsoft.com/office/drawing/2014/main" id="{D2D7BD83-A4F9-92E4-AC9F-2E06D7507410}"/>
                  </a:ext>
                </a:extLst>
              </p:cNvPr>
              <p:cNvGraphicFramePr>
                <a:graphicFrameLocks noGrp="1"/>
              </p:cNvGraphicFramePr>
              <p:nvPr>
                <p:extLst>
                  <p:ext uri="{D42A27DB-BD31-4B8C-83A1-F6EECF244321}">
                    <p14:modId xmlns:p14="http://schemas.microsoft.com/office/powerpoint/2010/main" val="2781217705"/>
                  </p:ext>
                </p:extLst>
              </p:nvPr>
            </p:nvGraphicFramePr>
            <p:xfrm>
              <a:off x="552604" y="1892482"/>
              <a:ext cx="11076480" cy="1140905"/>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169704358"/>
                        </a:ext>
                      </a:extLst>
                    </a:gridCol>
                    <a:gridCol w="1737360">
                      <a:extLst>
                        <a:ext uri="{9D8B030D-6E8A-4147-A177-3AD203B41FA5}">
                          <a16:colId xmlns:a16="http://schemas.microsoft.com/office/drawing/2014/main" val="3152497991"/>
                        </a:ext>
                      </a:extLst>
                    </a:gridCol>
                    <a:gridCol w="1737360">
                      <a:extLst>
                        <a:ext uri="{9D8B030D-6E8A-4147-A177-3AD203B41FA5}">
                          <a16:colId xmlns:a16="http://schemas.microsoft.com/office/drawing/2014/main" val="726155833"/>
                        </a:ext>
                      </a:extLst>
                    </a:gridCol>
                    <a:gridCol w="1737360">
                      <a:extLst>
                        <a:ext uri="{9D8B030D-6E8A-4147-A177-3AD203B41FA5}">
                          <a16:colId xmlns:a16="http://schemas.microsoft.com/office/drawing/2014/main" val="1737631543"/>
                        </a:ext>
                      </a:extLst>
                    </a:gridCol>
                    <a:gridCol w="1737360">
                      <a:extLst>
                        <a:ext uri="{9D8B030D-6E8A-4147-A177-3AD203B41FA5}">
                          <a16:colId xmlns:a16="http://schemas.microsoft.com/office/drawing/2014/main" val="954102121"/>
                        </a:ext>
                      </a:extLst>
                    </a:gridCol>
                    <a:gridCol w="2389680">
                      <a:extLst>
                        <a:ext uri="{9D8B030D-6E8A-4147-A177-3AD203B41FA5}">
                          <a16:colId xmlns:a16="http://schemas.microsoft.com/office/drawing/2014/main" val="1630038402"/>
                        </a:ext>
                      </a:extLst>
                    </a:gridCol>
                  </a:tblGrid>
                  <a:tr h="370840">
                    <a:tc>
                      <a:txBody>
                        <a:bodyPr/>
                        <a:lstStyle/>
                        <a:p>
                          <a:pPr algn="ctr"/>
                          <a:r>
                            <a:rPr lang="en-US" dirty="0"/>
                            <a:t>Approach </a:t>
                          </a:r>
                        </a:p>
                      </a:txBody>
                      <a:tcPr/>
                    </a:tc>
                    <a:tc>
                      <a:txBody>
                        <a:bodyPr/>
                        <a:lstStyle/>
                        <a:p>
                          <a:pPr algn="ctr"/>
                          <a:r>
                            <a:rPr lang="en-US" dirty="0"/>
                            <a:t># Safe-Sets</a:t>
                          </a:r>
                        </a:p>
                      </a:txBody>
                      <a:tcPr/>
                    </a:tc>
                    <a:tc>
                      <a:txBody>
                        <a:bodyPr/>
                        <a:lstStyle/>
                        <a:p>
                          <a:pPr algn="ctr"/>
                          <a:r>
                            <a:rPr lang="en-US" dirty="0"/>
                            <a:t>Vertex/Safe-Set</a:t>
                          </a:r>
                        </a:p>
                      </a:txBody>
                      <a:tcPr/>
                    </a:tc>
                    <a:tc>
                      <a:txBody>
                        <a:bodyPr/>
                        <a:lstStyle/>
                        <a:p>
                          <a:pPr algn="ctr"/>
                          <a:r>
                            <a:rPr lang="en-US" dirty="0"/>
                            <a:t>Dim/Vertex</a:t>
                          </a:r>
                        </a:p>
                      </a:txBody>
                      <a:tcPr/>
                    </a:tc>
                    <a:tc>
                      <a:txBody>
                        <a:bodyPr/>
                        <a:lstStyle/>
                        <a:p>
                          <a:pPr algn="ctr"/>
                          <a:r>
                            <a:rPr lang="en-US" dirty="0"/>
                            <a:t>Bits/Dim</a:t>
                          </a:r>
                        </a:p>
                      </a:txBody>
                      <a:tcPr/>
                    </a:tc>
                    <a:tc>
                      <a:txBody>
                        <a:bodyPr/>
                        <a:lstStyle/>
                        <a:p>
                          <a:pPr algn="ctr"/>
                          <a:r>
                            <a:rPr lang="en-US" dirty="0"/>
                            <a:t>Storage Required</a:t>
                          </a:r>
                        </a:p>
                      </a:txBody>
                      <a:tcPr/>
                    </a:tc>
                    <a:extLst>
                      <a:ext uri="{0D108BD9-81ED-4DB2-BD59-A6C34878D82A}">
                        <a16:rowId xmlns:a16="http://schemas.microsoft.com/office/drawing/2014/main" val="2621254485"/>
                      </a:ext>
                    </a:extLst>
                  </a:tr>
                  <a:tr h="370840">
                    <a:tc>
                      <a:txBody>
                        <a:bodyPr/>
                        <a:lstStyle/>
                        <a:p>
                          <a:pPr algn="ctr"/>
                          <a:r>
                            <a:rPr lang="en-US" dirty="0">
                              <a:latin typeface="Times New Roman" panose="02020603050405020304" pitchFamily="18" charset="0"/>
                              <a:cs typeface="Times New Roman" panose="02020603050405020304" pitchFamily="18" charset="0"/>
                            </a:rPr>
                            <a:t>Centralized</a:t>
                          </a:r>
                        </a:p>
                      </a:txBody>
                      <a:tcPr/>
                    </a:tc>
                    <a:tc>
                      <a:txBody>
                        <a:bodyPr/>
                        <a:lstStyle/>
                        <a:p>
                          <a:endParaRPr lang="en-US"/>
                        </a:p>
                      </a:txBody>
                      <a:tcPr>
                        <a:blipFill>
                          <a:blip r:embed="rId5"/>
                          <a:stretch>
                            <a:fillRect l="-100730" t="-106667" r="-438686" b="-130000"/>
                          </a:stretch>
                        </a:blipFill>
                      </a:tcPr>
                    </a:tc>
                    <a:tc>
                      <a:txBody>
                        <a:bodyPr/>
                        <a:lstStyle/>
                        <a:p>
                          <a:endParaRPr lang="en-US"/>
                        </a:p>
                      </a:txBody>
                      <a:tcPr>
                        <a:blipFill>
                          <a:blip r:embed="rId5"/>
                          <a:stretch>
                            <a:fillRect l="-200730" t="-106667" r="-338686" b="-130000"/>
                          </a:stretch>
                        </a:blipFill>
                      </a:tcPr>
                    </a:tc>
                    <a:tc>
                      <a:txBody>
                        <a:bodyPr/>
                        <a:lstStyle/>
                        <a:p>
                          <a:endParaRPr lang="en-US"/>
                        </a:p>
                      </a:txBody>
                      <a:tcPr>
                        <a:blipFill>
                          <a:blip r:embed="rId5"/>
                          <a:stretch>
                            <a:fillRect l="-300730" t="-106667" r="-238686" b="-130000"/>
                          </a:stretch>
                        </a:blipFill>
                      </a:tcPr>
                    </a:tc>
                    <a:tc>
                      <a:txBody>
                        <a:bodyPr/>
                        <a:lstStyle/>
                        <a:p>
                          <a:endParaRPr lang="en-US"/>
                        </a:p>
                      </a:txBody>
                      <a:tcPr>
                        <a:blipFill>
                          <a:blip r:embed="rId5"/>
                          <a:stretch>
                            <a:fillRect l="-400730" t="-106667" r="-138686" b="-130000"/>
                          </a:stretch>
                        </a:blipFill>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52.59 TB</a:t>
                          </a:r>
                        </a:p>
                      </a:txBody>
                      <a:tcPr/>
                    </a:tc>
                    <a:extLst>
                      <a:ext uri="{0D108BD9-81ED-4DB2-BD59-A6C34878D82A}">
                        <a16:rowId xmlns:a16="http://schemas.microsoft.com/office/drawing/2014/main" val="1252639498"/>
                      </a:ext>
                    </a:extLst>
                  </a:tr>
                  <a:tr h="399225">
                    <a:tc>
                      <a:txBody>
                        <a:bodyPr/>
                        <a:lstStyle/>
                        <a:p>
                          <a:pPr algn="ctr"/>
                          <a:r>
                            <a:rPr lang="en-US" dirty="0">
                              <a:latin typeface="Times New Roman" panose="02020603050405020304" pitchFamily="18" charset="0"/>
                              <a:cs typeface="Times New Roman" panose="02020603050405020304" pitchFamily="18" charset="0"/>
                            </a:rPr>
                            <a:t>Parallelized</a:t>
                          </a:r>
                        </a:p>
                      </a:txBody>
                      <a:tcPr/>
                    </a:tc>
                    <a:tc>
                      <a:txBody>
                        <a:bodyPr/>
                        <a:lstStyle/>
                        <a:p>
                          <a:endParaRPr lang="en-US"/>
                        </a:p>
                      </a:txBody>
                      <a:tcPr>
                        <a:blipFill>
                          <a:blip r:embed="rId5"/>
                          <a:stretch>
                            <a:fillRect l="-100730" t="-200000" r="-438686" b="-25806"/>
                          </a:stretch>
                        </a:blipFill>
                      </a:tcPr>
                    </a:tc>
                    <a:tc>
                      <a:txBody>
                        <a:bodyPr/>
                        <a:lstStyle/>
                        <a:p>
                          <a:endParaRPr lang="en-US"/>
                        </a:p>
                      </a:txBody>
                      <a:tcPr>
                        <a:blipFill>
                          <a:blip r:embed="rId5"/>
                          <a:stretch>
                            <a:fillRect l="-200730" t="-200000" r="-338686" b="-25806"/>
                          </a:stretch>
                        </a:blipFill>
                      </a:tcPr>
                    </a:tc>
                    <a:tc>
                      <a:txBody>
                        <a:bodyPr/>
                        <a:lstStyle/>
                        <a:p>
                          <a:endParaRPr lang="en-US"/>
                        </a:p>
                      </a:txBody>
                      <a:tcPr>
                        <a:blipFill>
                          <a:blip r:embed="rId5"/>
                          <a:stretch>
                            <a:fillRect l="-300730" t="-200000" r="-238686" b="-25806"/>
                          </a:stretch>
                        </a:blipFill>
                      </a:tcPr>
                    </a:tc>
                    <a:tc>
                      <a:txBody>
                        <a:bodyPr/>
                        <a:lstStyle/>
                        <a:p>
                          <a:endParaRPr lang="en-US"/>
                        </a:p>
                      </a:txBody>
                      <a:tcPr>
                        <a:blipFill>
                          <a:blip r:embed="rId5"/>
                          <a:stretch>
                            <a:fillRect l="-400730" t="-200000" r="-138686" b="-2580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latin typeface="Times New Roman" panose="02020603050405020304" pitchFamily="18" charset="0"/>
                              <a:cs typeface="Times New Roman" panose="02020603050405020304" pitchFamily="18" charset="0"/>
                            </a:rPr>
                            <a:t>3.24 KB</a:t>
                          </a:r>
                        </a:p>
                      </a:txBody>
                      <a:tcPr/>
                    </a:tc>
                    <a:extLst>
                      <a:ext uri="{0D108BD9-81ED-4DB2-BD59-A6C34878D82A}">
                        <a16:rowId xmlns:a16="http://schemas.microsoft.com/office/drawing/2014/main" val="1229926561"/>
                      </a:ext>
                    </a:extLst>
                  </a:tr>
                </a:tbl>
              </a:graphicData>
            </a:graphic>
          </p:graphicFrame>
        </mc:Fallback>
      </mc:AlternateContent>
      <p:pic>
        <p:nvPicPr>
          <p:cNvPr id="9" name="Picture 8">
            <a:extLst>
              <a:ext uri="{FF2B5EF4-FFF2-40B4-BE49-F238E27FC236}">
                <a16:creationId xmlns:a16="http://schemas.microsoft.com/office/drawing/2014/main" id="{805D2868-708B-61CF-F6E0-9C85B646F4E8}"/>
              </a:ext>
            </a:extLst>
          </p:cNvPr>
          <p:cNvPicPr>
            <a:picLocks noChangeAspect="1"/>
          </p:cNvPicPr>
          <p:nvPr/>
        </p:nvPicPr>
        <p:blipFill>
          <a:blip/>
          <a:stretch>
            <a:fillRect/>
          </a:stretch>
        </p:blipFill>
        <p:spPr>
          <a:xfrm>
            <a:off x="2987130" y="3429000"/>
            <a:ext cx="6217740" cy="2569693"/>
          </a:xfrm>
          <a:prstGeom prst="rect">
            <a:avLst/>
          </a:prstGeom>
        </p:spPr>
      </p:pic>
    </p:spTree>
    <p:extLst>
      <p:ext uri="{BB962C8B-B14F-4D97-AF65-F5344CB8AC3E}">
        <p14:creationId xmlns:p14="http://schemas.microsoft.com/office/powerpoint/2010/main" val="82727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Numerical Example</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dirty="0"/>
              <a:t>Computed using consumer PC</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19</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Results</a:t>
            </a:r>
          </a:p>
        </p:txBody>
      </p:sp>
      <p:pic>
        <p:nvPicPr>
          <p:cNvPr id="8" name="Picture 7">
            <a:extLst>
              <a:ext uri="{FF2B5EF4-FFF2-40B4-BE49-F238E27FC236}">
                <a16:creationId xmlns:a16="http://schemas.microsoft.com/office/drawing/2014/main" id="{338BABC6-7749-C181-5B11-F9A55975DEEC}"/>
              </a:ext>
            </a:extLst>
          </p:cNvPr>
          <p:cNvPicPr>
            <a:picLocks noChangeAspect="1"/>
          </p:cNvPicPr>
          <p:nvPr/>
        </p:nvPicPr>
        <p:blipFill>
          <a:blip/>
          <a:stretch>
            <a:fillRect/>
          </a:stretch>
        </p:blipFill>
        <p:spPr>
          <a:xfrm>
            <a:off x="7058439" y="2664909"/>
            <a:ext cx="4869775" cy="2647804"/>
          </a:xfrm>
          <a:prstGeom prst="rect">
            <a:avLst/>
          </a:prstGeom>
        </p:spPr>
      </p:pic>
      <p:pic>
        <p:nvPicPr>
          <p:cNvPr id="10" name="Picture 9">
            <a:extLst>
              <a:ext uri="{FF2B5EF4-FFF2-40B4-BE49-F238E27FC236}">
                <a16:creationId xmlns:a16="http://schemas.microsoft.com/office/drawing/2014/main" id="{731DC307-CF1A-8B47-765C-3856936E9BD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19100" y="2664910"/>
            <a:ext cx="6220239" cy="2647804"/>
          </a:xfrm>
          <a:prstGeom prst="rect">
            <a:avLst/>
          </a:prstGeom>
        </p:spPr>
      </p:pic>
    </p:spTree>
    <p:extLst>
      <p:ext uri="{BB962C8B-B14F-4D97-AF65-F5344CB8AC3E}">
        <p14:creationId xmlns:p14="http://schemas.microsoft.com/office/powerpoint/2010/main" val="342256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820D-60E3-FE1B-9E00-37922B77B226}"/>
              </a:ext>
            </a:extLst>
          </p:cNvPr>
          <p:cNvSpPr>
            <a:spLocks noGrp="1"/>
          </p:cNvSpPr>
          <p:nvPr>
            <p:ph type="title"/>
          </p:nvPr>
        </p:nvSpPr>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826EA500-BBED-8F9F-AB0F-B78F78472F56}"/>
              </a:ext>
            </a:extLst>
          </p:cNvPr>
          <p:cNvSpPr>
            <a:spLocks noGrp="1"/>
          </p:cNvSpPr>
          <p:nvPr>
            <p:ph idx="1"/>
          </p:nvPr>
        </p:nvSpPr>
        <p:spPr>
          <a:xfrm>
            <a:off x="0" y="1140642"/>
            <a:ext cx="6096000" cy="5352234"/>
          </a:xfrm>
        </p:spPr>
        <p:txBody>
          <a:bodyPr/>
          <a:lstStyle/>
          <a:p>
            <a:r>
              <a:rPr lang="en-US" b="1" dirty="0"/>
              <a:t>Objective</a:t>
            </a:r>
            <a:r>
              <a:rPr lang="en-US" dirty="0"/>
              <a:t>: Regulate power storage, generation, and usage in microgrid.</a:t>
            </a:r>
          </a:p>
          <a:p>
            <a:r>
              <a:rPr lang="en-US" b="1" dirty="0">
                <a:solidFill>
                  <a:schemeClr val="accent4"/>
                </a:solidFill>
              </a:rPr>
              <a:t>Challenge</a:t>
            </a:r>
            <a:r>
              <a:rPr lang="en-US" b="1" dirty="0"/>
              <a:t>:</a:t>
            </a:r>
            <a:r>
              <a:rPr lang="en-US" dirty="0"/>
              <a:t> Limited resources could lead to loss of power.</a:t>
            </a:r>
            <a:endParaRPr lang="en-US" dirty="0">
              <a:solidFill>
                <a:schemeClr val="tx1">
                  <a:lumMod val="75000"/>
                  <a:lumOff val="25000"/>
                </a:schemeClr>
              </a:solidFill>
            </a:endParaRPr>
          </a:p>
          <a:p>
            <a:endParaRPr lang="en-US" dirty="0">
              <a:solidFill>
                <a:schemeClr val="tx1">
                  <a:lumMod val="75000"/>
                  <a:lumOff val="25000"/>
                </a:schemeClr>
              </a:solidFill>
            </a:endParaRPr>
          </a:p>
          <a:p>
            <a:endParaRPr lang="en-US" dirty="0"/>
          </a:p>
        </p:txBody>
      </p:sp>
      <p:sp>
        <p:nvSpPr>
          <p:cNvPr id="4" name="Date Placeholder 3">
            <a:extLst>
              <a:ext uri="{FF2B5EF4-FFF2-40B4-BE49-F238E27FC236}">
                <a16:creationId xmlns:a16="http://schemas.microsoft.com/office/drawing/2014/main" id="{6933383E-F7BF-B899-B720-67A5DA7BEB2F}"/>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F0B02B56-5D97-A008-D66B-1AE405310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A62CC-5600-6B4B-C557-0EE3B3901D1F}"/>
              </a:ext>
            </a:extLst>
          </p:cNvPr>
          <p:cNvSpPr>
            <a:spLocks noGrp="1"/>
          </p:cNvSpPr>
          <p:nvPr>
            <p:ph type="sldNum" sz="quarter" idx="12"/>
          </p:nvPr>
        </p:nvSpPr>
        <p:spPr/>
        <p:txBody>
          <a:bodyPr/>
          <a:lstStyle/>
          <a:p>
            <a:fld id="{C59A31C9-46ED-4FFB-8678-0742FAA664B1}" type="slidenum">
              <a:rPr lang="en-US" smtClean="0"/>
              <a:t>2</a:t>
            </a:fld>
            <a:endParaRPr lang="en-US" dirty="0"/>
          </a:p>
        </p:txBody>
      </p:sp>
      <p:sp>
        <p:nvSpPr>
          <p:cNvPr id="7" name="Text Placeholder 6">
            <a:extLst>
              <a:ext uri="{FF2B5EF4-FFF2-40B4-BE49-F238E27FC236}">
                <a16:creationId xmlns:a16="http://schemas.microsoft.com/office/drawing/2014/main" id="{26C08A6B-9940-9242-C295-1A710C2CCC82}"/>
              </a:ext>
            </a:extLst>
          </p:cNvPr>
          <p:cNvSpPr>
            <a:spLocks noGrp="1"/>
          </p:cNvSpPr>
          <p:nvPr>
            <p:ph type="body" sz="quarter" idx="13"/>
          </p:nvPr>
        </p:nvSpPr>
        <p:spPr/>
        <p:txBody>
          <a:bodyPr/>
          <a:lstStyle/>
          <a:p>
            <a:r>
              <a:rPr lang="en-US" dirty="0"/>
              <a:t>Example: Microgrids</a:t>
            </a:r>
          </a:p>
        </p:txBody>
      </p:sp>
      <p:pic>
        <p:nvPicPr>
          <p:cNvPr id="10" name="Picture 9">
            <a:extLst>
              <a:ext uri="{FF2B5EF4-FFF2-40B4-BE49-F238E27FC236}">
                <a16:creationId xmlns:a16="http://schemas.microsoft.com/office/drawing/2014/main" id="{84E58B3A-D551-8A33-79C0-A07D045975AD}"/>
              </a:ext>
            </a:extLst>
          </p:cNvPr>
          <p:cNvPicPr>
            <a:picLocks noChangeAspect="1"/>
          </p:cNvPicPr>
          <p:nvPr/>
        </p:nvPicPr>
        <p:blipFill>
          <a:blip/>
          <a:stretch>
            <a:fillRect/>
          </a:stretch>
        </p:blipFill>
        <p:spPr>
          <a:xfrm>
            <a:off x="6096000" y="1424033"/>
            <a:ext cx="5733974" cy="4602889"/>
          </a:xfrm>
          <a:prstGeom prst="rect">
            <a:avLst/>
          </a:prstGeom>
        </p:spPr>
      </p:pic>
    </p:spTree>
    <p:extLst>
      <p:ext uri="{BB962C8B-B14F-4D97-AF65-F5344CB8AC3E}">
        <p14:creationId xmlns:p14="http://schemas.microsoft.com/office/powerpoint/2010/main" val="3563080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Conclusion</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20</a:t>
            </a:fld>
            <a:endParaRPr lang="en-US"/>
          </a:p>
        </p:txBody>
      </p:sp>
      <p:sp>
        <p:nvSpPr>
          <p:cNvPr id="11" name="Content Placeholder 2">
            <a:extLst>
              <a:ext uri="{FF2B5EF4-FFF2-40B4-BE49-F238E27FC236}">
                <a16:creationId xmlns:a16="http://schemas.microsoft.com/office/drawing/2014/main" id="{6496F290-DA9B-3397-4E70-2FF9AC3DBA99}"/>
              </a:ext>
            </a:extLst>
          </p:cNvPr>
          <p:cNvSpPr txBox="1">
            <a:spLocks/>
          </p:cNvSpPr>
          <p:nvPr/>
        </p:nvSpPr>
        <p:spPr>
          <a:xfrm>
            <a:off x="0" y="1140642"/>
            <a:ext cx="5791200" cy="5352234"/>
          </a:xfrm>
          <a:prstGeom prst="rect">
            <a:avLst/>
          </a:prstGeom>
        </p:spPr>
        <p:txBody>
          <a:bodyPr vert="horz" lIns="274320" tIns="274320" rIns="27432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Context:</a:t>
            </a:r>
            <a:r>
              <a:rPr lang="en-US" dirty="0"/>
              <a:t> Distributed, constrained, externally switched systems with non-cooperative controllers.</a:t>
            </a:r>
          </a:p>
          <a:p>
            <a:r>
              <a:rPr lang="en-US" b="1" dirty="0"/>
              <a:t>Objective:</a:t>
            </a:r>
            <a:r>
              <a:rPr lang="en-US" dirty="0"/>
              <a:t> Compute state constraints that ensure global constraint satisfaction for all time.</a:t>
            </a:r>
          </a:p>
          <a:p>
            <a:r>
              <a:rPr lang="en-US" b="1" dirty="0"/>
              <a:t>Constraints:</a:t>
            </a:r>
            <a:r>
              <a:rPr lang="en-US" dirty="0"/>
              <a:t> Parallelize results.</a:t>
            </a:r>
            <a:endParaRPr lang="en-US" b="1" dirty="0"/>
          </a:p>
        </p:txBody>
      </p:sp>
      <p:pic>
        <p:nvPicPr>
          <p:cNvPr id="12" name="Picture 11" descr="Text&#10;&#10;Description automatically generated">
            <a:extLst>
              <a:ext uri="{FF2B5EF4-FFF2-40B4-BE49-F238E27FC236}">
                <a16:creationId xmlns:a16="http://schemas.microsoft.com/office/drawing/2014/main" id="{D8D18D19-C87C-D849-D061-D052B12294E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581307" y="1283309"/>
            <a:ext cx="4772493" cy="5066900"/>
          </a:xfrm>
          <a:prstGeom prst="rect">
            <a:avLst/>
          </a:prstGeom>
        </p:spPr>
      </p:pic>
    </p:spTree>
    <p:extLst>
      <p:ext uri="{BB962C8B-B14F-4D97-AF65-F5344CB8AC3E}">
        <p14:creationId xmlns:p14="http://schemas.microsoft.com/office/powerpoint/2010/main" val="67868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58BCCBC-AD1B-B8B3-0A0C-D830FC0665AA}"/>
              </a:ext>
            </a:extLst>
          </p:cNvPr>
          <p:cNvSpPr>
            <a:spLocks noGrp="1"/>
          </p:cNvSpPr>
          <p:nvPr>
            <p:ph type="subTitle" idx="1"/>
          </p:nvPr>
        </p:nvSpPr>
        <p:spPr>
          <a:xfrm>
            <a:off x="0" y="5124602"/>
            <a:ext cx="12192000" cy="530041"/>
          </a:xfrm>
        </p:spPr>
        <p:txBody>
          <a:bodyPr lIns="0" tIns="0" rIns="0" bIns="0">
            <a:noAutofit/>
          </a:bodyPr>
          <a:lstStyle/>
          <a:p>
            <a:r>
              <a:rPr lang="en-US" sz="2000" dirty="0"/>
              <a:t>Email: </a:t>
            </a:r>
            <a:r>
              <a:rPr lang="en-US" sz="2000" dirty="0" err="1"/>
              <a:t>Richard.A.Hall@duke.edu</a:t>
            </a:r>
            <a:endParaRPr lang="en-US" sz="2000" dirty="0"/>
          </a:p>
        </p:txBody>
      </p:sp>
      <p:sp>
        <p:nvSpPr>
          <p:cNvPr id="5" name="Slide Number Placeholder 4">
            <a:extLst>
              <a:ext uri="{FF2B5EF4-FFF2-40B4-BE49-F238E27FC236}">
                <a16:creationId xmlns:a16="http://schemas.microsoft.com/office/drawing/2014/main" id="{CD6DB6A1-B4CD-9667-FC7C-5B63D606E0EB}"/>
              </a:ext>
            </a:extLst>
          </p:cNvPr>
          <p:cNvSpPr>
            <a:spLocks noGrp="1"/>
          </p:cNvSpPr>
          <p:nvPr>
            <p:ph type="sldNum" sz="quarter" idx="12"/>
          </p:nvPr>
        </p:nvSpPr>
        <p:spPr/>
        <p:txBody>
          <a:bodyPr/>
          <a:lstStyle/>
          <a:p>
            <a:fld id="{C59A31C9-46ED-4FFB-8678-0742FAA664B1}" type="slidenum">
              <a:rPr lang="en-US" smtClean="0"/>
              <a:t>21</a:t>
            </a:fld>
            <a:endParaRPr lang="en-US"/>
          </a:p>
        </p:txBody>
      </p:sp>
      <p:sp>
        <p:nvSpPr>
          <p:cNvPr id="8" name="Title 7">
            <a:extLst>
              <a:ext uri="{FF2B5EF4-FFF2-40B4-BE49-F238E27FC236}">
                <a16:creationId xmlns:a16="http://schemas.microsoft.com/office/drawing/2014/main" id="{7F48E03A-CC43-CA5C-B3FE-2E8C49C4C316}"/>
              </a:ext>
            </a:extLst>
          </p:cNvPr>
          <p:cNvSpPr>
            <a:spLocks noGrp="1"/>
          </p:cNvSpPr>
          <p:nvPr>
            <p:ph type="title"/>
          </p:nvPr>
        </p:nvSpPr>
        <p:spPr>
          <a:xfrm>
            <a:off x="1657815" y="4358093"/>
            <a:ext cx="8876370" cy="562841"/>
          </a:xfrm>
        </p:spPr>
        <p:txBody>
          <a:bodyPr>
            <a:normAutofit fontScale="90000"/>
          </a:bodyPr>
          <a:lstStyle/>
          <a:p>
            <a:r>
              <a:rPr lang="en-US" dirty="0"/>
              <a:t>Questions?</a:t>
            </a:r>
          </a:p>
        </p:txBody>
      </p:sp>
      <p:sp>
        <p:nvSpPr>
          <p:cNvPr id="7" name="Title 7">
            <a:extLst>
              <a:ext uri="{FF2B5EF4-FFF2-40B4-BE49-F238E27FC236}">
                <a16:creationId xmlns:a16="http://schemas.microsoft.com/office/drawing/2014/main" id="{F075B374-4E90-CA1E-2808-B6F2F21612A4}"/>
              </a:ext>
            </a:extLst>
          </p:cNvPr>
          <p:cNvSpPr txBox="1">
            <a:spLocks/>
          </p:cNvSpPr>
          <p:nvPr/>
        </p:nvSpPr>
        <p:spPr>
          <a:xfrm>
            <a:off x="1657815" y="1682656"/>
            <a:ext cx="8876370" cy="562841"/>
          </a:xfrm>
          <a:prstGeom prst="rect">
            <a:avLst/>
          </a:prstGeom>
        </p:spPr>
        <p:txBody>
          <a:bodyPr vert="horz" lIns="91440" tIns="45720" rIns="91440" bIns="45720" rtlCol="0" anchor="ctr">
            <a:normAutofit fontScale="90000" lnSpcReduction="20000"/>
          </a:bodyPr>
          <a:lstStyle>
            <a:lvl1pPr algn="ctr"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a:t>Acknowledgements</a:t>
            </a:r>
          </a:p>
        </p:txBody>
      </p:sp>
      <p:grpSp>
        <p:nvGrpSpPr>
          <p:cNvPr id="10" name="Group 9">
            <a:extLst>
              <a:ext uri="{FF2B5EF4-FFF2-40B4-BE49-F238E27FC236}">
                <a16:creationId xmlns:a16="http://schemas.microsoft.com/office/drawing/2014/main" id="{19835536-A6C4-7A88-1682-E2E8E895300A}"/>
              </a:ext>
            </a:extLst>
          </p:cNvPr>
          <p:cNvGrpSpPr/>
          <p:nvPr/>
        </p:nvGrpSpPr>
        <p:grpSpPr>
          <a:xfrm>
            <a:off x="3684516" y="2245497"/>
            <a:ext cx="4822967" cy="1088811"/>
            <a:chOff x="3347639" y="2318584"/>
            <a:chExt cx="4822967" cy="1088811"/>
          </a:xfrm>
        </p:grpSpPr>
        <p:pic>
          <p:nvPicPr>
            <p:cNvPr id="6" name="Picture 5" descr="Logo&#10;&#10;Description automatically generated">
              <a:extLst>
                <a:ext uri="{FF2B5EF4-FFF2-40B4-BE49-F238E27FC236}">
                  <a16:creationId xmlns:a16="http://schemas.microsoft.com/office/drawing/2014/main" id="{0FCE9436-D3B1-823B-A1D9-B13C6BC7CAA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347639" y="2476931"/>
              <a:ext cx="1691640" cy="772118"/>
            </a:xfrm>
            <a:prstGeom prst="rect">
              <a:avLst/>
            </a:prstGeom>
          </p:spPr>
        </p:pic>
        <p:sp>
          <p:nvSpPr>
            <p:cNvPr id="9" name="Subtitle 1">
              <a:extLst>
                <a:ext uri="{FF2B5EF4-FFF2-40B4-BE49-F238E27FC236}">
                  <a16:creationId xmlns:a16="http://schemas.microsoft.com/office/drawing/2014/main" id="{9D013B75-C4D3-B615-E30C-A2F086135E61}"/>
                </a:ext>
              </a:extLst>
            </p:cNvPr>
            <p:cNvSpPr txBox="1">
              <a:spLocks/>
            </p:cNvSpPr>
            <p:nvPr/>
          </p:nvSpPr>
          <p:spPr>
            <a:xfrm>
              <a:off x="5254974" y="2318584"/>
              <a:ext cx="2915632" cy="1088811"/>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cap="none" baseline="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dirty="0"/>
                <a:t>Partially funded by ONR-YIP</a:t>
              </a:r>
            </a:p>
            <a:p>
              <a:pPr algn="l">
                <a:lnSpc>
                  <a:spcPct val="100000"/>
                </a:lnSpc>
                <a:spcBef>
                  <a:spcPts val="0"/>
                </a:spcBef>
              </a:pPr>
              <a:r>
                <a:rPr lang="en-US" sz="2000" dirty="0"/>
                <a:t>Code: N00014-23-1-2043</a:t>
              </a:r>
            </a:p>
          </p:txBody>
        </p:sp>
      </p:grpSp>
    </p:spTree>
    <p:extLst>
      <p:ext uri="{BB962C8B-B14F-4D97-AF65-F5344CB8AC3E}">
        <p14:creationId xmlns:p14="http://schemas.microsoft.com/office/powerpoint/2010/main" val="163716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16818-2389-6C89-68C1-6BCAB22356EB}"/>
              </a:ext>
            </a:extLst>
          </p:cNvPr>
          <p:cNvPicPr>
            <a:picLocks noChangeAspect="1"/>
          </p:cNvPicPr>
          <p:nvPr/>
        </p:nvPicPr>
        <p:blipFill>
          <a:blip/>
          <a:stretch>
            <a:fillRect/>
          </a:stretch>
        </p:blipFill>
        <p:spPr>
          <a:xfrm>
            <a:off x="5666082" y="1480792"/>
            <a:ext cx="6312196" cy="4925779"/>
          </a:xfrm>
          <a:prstGeom prst="rect">
            <a:avLst/>
          </a:prstGeom>
        </p:spPr>
      </p:pic>
      <p:sp>
        <p:nvSpPr>
          <p:cNvPr id="3" name="Content Placeholder 2">
            <a:extLst>
              <a:ext uri="{FF2B5EF4-FFF2-40B4-BE49-F238E27FC236}">
                <a16:creationId xmlns:a16="http://schemas.microsoft.com/office/drawing/2014/main" id="{826EA500-BBED-8F9F-AB0F-B78F78472F56}"/>
              </a:ext>
            </a:extLst>
          </p:cNvPr>
          <p:cNvSpPr>
            <a:spLocks noGrp="1"/>
          </p:cNvSpPr>
          <p:nvPr>
            <p:ph idx="1"/>
          </p:nvPr>
        </p:nvSpPr>
        <p:spPr>
          <a:xfrm>
            <a:off x="0" y="1140642"/>
            <a:ext cx="5964865" cy="5352234"/>
          </a:xfrm>
        </p:spPr>
        <p:txBody>
          <a:bodyPr/>
          <a:lstStyle/>
          <a:p>
            <a:r>
              <a:rPr lang="en-US" b="1" dirty="0"/>
              <a:t>Objective</a:t>
            </a:r>
            <a:r>
              <a:rPr lang="en-US" dirty="0"/>
              <a:t>: Regulate power storage, generation, and usage in microgrid.</a:t>
            </a:r>
          </a:p>
          <a:p>
            <a:r>
              <a:rPr lang="en-US" b="1" dirty="0">
                <a:solidFill>
                  <a:schemeClr val="accent4"/>
                </a:solidFill>
              </a:rPr>
              <a:t>Challenge:</a:t>
            </a:r>
            <a:r>
              <a:rPr lang="en-US" dirty="0"/>
              <a:t> Limited resources could lead to loss of power.</a:t>
            </a:r>
          </a:p>
          <a:p>
            <a:pPr lvl="1"/>
            <a:r>
              <a:rPr lang="en-US" b="1" dirty="0">
                <a:solidFill>
                  <a:schemeClr val="accent6"/>
                </a:solidFill>
              </a:rPr>
              <a:t>Solution:</a:t>
            </a:r>
            <a:r>
              <a:rPr lang="en-US" dirty="0">
                <a:solidFill>
                  <a:schemeClr val="accent6"/>
                </a:solidFill>
              </a:rPr>
              <a:t> </a:t>
            </a:r>
            <a:r>
              <a:rPr lang="en-US" dirty="0"/>
              <a:t>Connect multiple microgrids together.</a:t>
            </a:r>
          </a:p>
          <a:p>
            <a:r>
              <a:rPr lang="en-US" b="1" dirty="0">
                <a:solidFill>
                  <a:schemeClr val="accent4"/>
                </a:solidFill>
              </a:rPr>
              <a:t>Challenge: </a:t>
            </a:r>
            <a:r>
              <a:rPr lang="en-US" dirty="0"/>
              <a:t>Curse of dimensionality.</a:t>
            </a:r>
          </a:p>
        </p:txBody>
      </p:sp>
      <p:sp>
        <p:nvSpPr>
          <p:cNvPr id="4" name="Date Placeholder 3">
            <a:extLst>
              <a:ext uri="{FF2B5EF4-FFF2-40B4-BE49-F238E27FC236}">
                <a16:creationId xmlns:a16="http://schemas.microsoft.com/office/drawing/2014/main" id="{6933383E-F7BF-B899-B720-67A5DA7BEB2F}"/>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F0B02B56-5D97-A008-D66B-1AE405310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A62CC-5600-6B4B-C557-0EE3B3901D1F}"/>
              </a:ext>
            </a:extLst>
          </p:cNvPr>
          <p:cNvSpPr>
            <a:spLocks noGrp="1"/>
          </p:cNvSpPr>
          <p:nvPr>
            <p:ph type="sldNum" sz="quarter" idx="12"/>
          </p:nvPr>
        </p:nvSpPr>
        <p:spPr/>
        <p:txBody>
          <a:bodyPr/>
          <a:lstStyle/>
          <a:p>
            <a:fld id="{C59A31C9-46ED-4FFB-8678-0742FAA664B1}" type="slidenum">
              <a:rPr lang="en-US" smtClean="0"/>
              <a:t>3</a:t>
            </a:fld>
            <a:endParaRPr lang="en-US" dirty="0"/>
          </a:p>
        </p:txBody>
      </p:sp>
      <p:sp>
        <p:nvSpPr>
          <p:cNvPr id="7" name="Text Placeholder 6">
            <a:extLst>
              <a:ext uri="{FF2B5EF4-FFF2-40B4-BE49-F238E27FC236}">
                <a16:creationId xmlns:a16="http://schemas.microsoft.com/office/drawing/2014/main" id="{26C08A6B-9940-9242-C295-1A710C2CCC82}"/>
              </a:ext>
            </a:extLst>
          </p:cNvPr>
          <p:cNvSpPr>
            <a:spLocks noGrp="1"/>
          </p:cNvSpPr>
          <p:nvPr>
            <p:ph type="body" sz="quarter" idx="13"/>
          </p:nvPr>
        </p:nvSpPr>
        <p:spPr/>
        <p:txBody>
          <a:bodyPr/>
          <a:lstStyle/>
          <a:p>
            <a:r>
              <a:rPr lang="en-US" dirty="0"/>
              <a:t>Example: Microgrids</a:t>
            </a:r>
          </a:p>
        </p:txBody>
      </p:sp>
      <p:sp>
        <p:nvSpPr>
          <p:cNvPr id="12" name="TextBox 11">
            <a:extLst>
              <a:ext uri="{FF2B5EF4-FFF2-40B4-BE49-F238E27FC236}">
                <a16:creationId xmlns:a16="http://schemas.microsoft.com/office/drawing/2014/main" id="{9096DA28-B036-E433-45E2-EA50B4979C75}"/>
              </a:ext>
            </a:extLst>
          </p:cNvPr>
          <p:cNvSpPr txBox="1"/>
          <p:nvPr/>
        </p:nvSpPr>
        <p:spPr>
          <a:xfrm>
            <a:off x="8236923" y="2909709"/>
            <a:ext cx="1170513" cy="2062103"/>
          </a:xfrm>
          <a:prstGeom prst="rect">
            <a:avLst/>
          </a:prstGeom>
          <a:noFill/>
        </p:spPr>
        <p:txBody>
          <a:bodyPr wrap="none" rtlCol="0">
            <a:spAutoFit/>
          </a:bodyPr>
          <a:lstStyle/>
          <a:p>
            <a:r>
              <a:rPr lang="en-US" sz="12800" b="1" dirty="0">
                <a:latin typeface="Andale Mono" panose="020B0509000000000004" pitchFamily="49" charset="0"/>
                <a:cs typeface="AL BAYAN PLAIN" pitchFamily="2" charset="-78"/>
              </a:rPr>
              <a:t>?</a:t>
            </a:r>
          </a:p>
        </p:txBody>
      </p:sp>
      <p:pic>
        <p:nvPicPr>
          <p:cNvPr id="16" name="Picture 15">
            <a:extLst>
              <a:ext uri="{FF2B5EF4-FFF2-40B4-BE49-F238E27FC236}">
                <a16:creationId xmlns:a16="http://schemas.microsoft.com/office/drawing/2014/main" id="{4B8AA91D-51D9-8398-E7E4-FB29BF38740A}"/>
              </a:ext>
            </a:extLst>
          </p:cNvPr>
          <p:cNvPicPr>
            <a:picLocks noChangeAspect="1"/>
          </p:cNvPicPr>
          <p:nvPr/>
        </p:nvPicPr>
        <p:blipFill>
          <a:blip/>
          <a:stretch>
            <a:fillRect/>
          </a:stretch>
        </p:blipFill>
        <p:spPr>
          <a:xfrm>
            <a:off x="2033188" y="4555959"/>
            <a:ext cx="1900534" cy="1764624"/>
          </a:xfrm>
          <a:prstGeom prst="rect">
            <a:avLst/>
          </a:prstGeom>
        </p:spPr>
      </p:pic>
      <p:sp>
        <p:nvSpPr>
          <p:cNvPr id="14" name="Title 1">
            <a:extLst>
              <a:ext uri="{FF2B5EF4-FFF2-40B4-BE49-F238E27FC236}">
                <a16:creationId xmlns:a16="http://schemas.microsoft.com/office/drawing/2014/main" id="{F071FC3D-E09C-D579-3E2B-50AEE4DE9DDB}"/>
              </a:ext>
            </a:extLst>
          </p:cNvPr>
          <p:cNvSpPr>
            <a:spLocks noGrp="1"/>
          </p:cNvSpPr>
          <p:nvPr>
            <p:ph type="title"/>
          </p:nvPr>
        </p:nvSpPr>
        <p:spPr>
          <a:xfrm>
            <a:off x="178420" y="55980"/>
            <a:ext cx="8876370" cy="677864"/>
          </a:xfrm>
        </p:spPr>
        <p:txBody>
          <a:bodyPr>
            <a:normAutofit fontScale="90000"/>
          </a:bodyPr>
          <a:lstStyle/>
          <a:p>
            <a:r>
              <a:rPr lang="en-US" dirty="0"/>
              <a:t>Introduction</a:t>
            </a:r>
          </a:p>
        </p:txBody>
      </p:sp>
    </p:spTree>
    <p:custDataLst>
      <p:tags r:id="rId1"/>
    </p:custDataLst>
    <p:extLst>
      <p:ext uri="{BB962C8B-B14F-4D97-AF65-F5344CB8AC3E}">
        <p14:creationId xmlns:p14="http://schemas.microsoft.com/office/powerpoint/2010/main" val="386554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16818-2389-6C89-68C1-6BCAB22356EB}"/>
              </a:ext>
            </a:extLst>
          </p:cNvPr>
          <p:cNvPicPr>
            <a:picLocks noChangeAspect="1"/>
          </p:cNvPicPr>
          <p:nvPr/>
        </p:nvPicPr>
        <p:blipFill>
          <a:blip/>
          <a:stretch>
            <a:fillRect/>
          </a:stretch>
        </p:blipFill>
        <p:spPr>
          <a:xfrm>
            <a:off x="5666082" y="1480792"/>
            <a:ext cx="6312196" cy="4925779"/>
          </a:xfrm>
          <a:prstGeom prst="rect">
            <a:avLst/>
          </a:prstGeom>
        </p:spPr>
      </p:pic>
      <p:sp>
        <p:nvSpPr>
          <p:cNvPr id="3" name="Content Placeholder 2">
            <a:extLst>
              <a:ext uri="{FF2B5EF4-FFF2-40B4-BE49-F238E27FC236}">
                <a16:creationId xmlns:a16="http://schemas.microsoft.com/office/drawing/2014/main" id="{826EA500-BBED-8F9F-AB0F-B78F78472F56}"/>
              </a:ext>
            </a:extLst>
          </p:cNvPr>
          <p:cNvSpPr>
            <a:spLocks noGrp="1"/>
          </p:cNvSpPr>
          <p:nvPr>
            <p:ph idx="1"/>
          </p:nvPr>
        </p:nvSpPr>
        <p:spPr>
          <a:xfrm>
            <a:off x="0" y="1140642"/>
            <a:ext cx="5791200" cy="5352234"/>
          </a:xfrm>
        </p:spPr>
        <p:txBody>
          <a:bodyPr/>
          <a:lstStyle/>
          <a:p>
            <a:r>
              <a:rPr lang="en-US" b="1" dirty="0"/>
              <a:t>Context:</a:t>
            </a:r>
            <a:r>
              <a:rPr lang="en-US" dirty="0"/>
              <a:t> Distributed, constrained, externally switched systems with non-cooperative controllers.</a:t>
            </a:r>
          </a:p>
          <a:p>
            <a:r>
              <a:rPr lang="en-US" b="1" dirty="0"/>
              <a:t>Objective:</a:t>
            </a:r>
            <a:r>
              <a:rPr lang="en-US" dirty="0"/>
              <a:t> Compute state constraints that ensure global constraint satisfaction for all time.</a:t>
            </a:r>
          </a:p>
          <a:p>
            <a:r>
              <a:rPr lang="en-US" b="1" dirty="0"/>
              <a:t>Constraints:</a:t>
            </a:r>
            <a:r>
              <a:rPr lang="en-US" dirty="0"/>
              <a:t> Parallelize results.</a:t>
            </a:r>
            <a:endParaRPr lang="en-US" b="1" dirty="0"/>
          </a:p>
        </p:txBody>
      </p:sp>
      <p:sp>
        <p:nvSpPr>
          <p:cNvPr id="4" name="Date Placeholder 3">
            <a:extLst>
              <a:ext uri="{FF2B5EF4-FFF2-40B4-BE49-F238E27FC236}">
                <a16:creationId xmlns:a16="http://schemas.microsoft.com/office/drawing/2014/main" id="{6933383E-F7BF-B899-B720-67A5DA7BEB2F}"/>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F0B02B56-5D97-A008-D66B-1AE405310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A62CC-5600-6B4B-C557-0EE3B3901D1F}"/>
              </a:ext>
            </a:extLst>
          </p:cNvPr>
          <p:cNvSpPr>
            <a:spLocks noGrp="1"/>
          </p:cNvSpPr>
          <p:nvPr>
            <p:ph type="sldNum" sz="quarter" idx="12"/>
          </p:nvPr>
        </p:nvSpPr>
        <p:spPr/>
        <p:txBody>
          <a:bodyPr/>
          <a:lstStyle/>
          <a:p>
            <a:fld id="{C59A31C9-46ED-4FFB-8678-0742FAA664B1}" type="slidenum">
              <a:rPr lang="en-US" smtClean="0"/>
              <a:t>4</a:t>
            </a:fld>
            <a:endParaRPr lang="en-US" dirty="0"/>
          </a:p>
        </p:txBody>
      </p:sp>
      <p:sp>
        <p:nvSpPr>
          <p:cNvPr id="7" name="Text Placeholder 6">
            <a:extLst>
              <a:ext uri="{FF2B5EF4-FFF2-40B4-BE49-F238E27FC236}">
                <a16:creationId xmlns:a16="http://schemas.microsoft.com/office/drawing/2014/main" id="{26C08A6B-9940-9242-C295-1A710C2CCC82}"/>
              </a:ext>
            </a:extLst>
          </p:cNvPr>
          <p:cNvSpPr>
            <a:spLocks noGrp="1"/>
          </p:cNvSpPr>
          <p:nvPr>
            <p:ph type="body" sz="quarter" idx="13"/>
          </p:nvPr>
        </p:nvSpPr>
        <p:spPr/>
        <p:txBody>
          <a:bodyPr/>
          <a:lstStyle/>
          <a:p>
            <a:r>
              <a:rPr lang="en-US" dirty="0"/>
              <a:t>Research Objectives</a:t>
            </a:r>
          </a:p>
        </p:txBody>
      </p:sp>
      <p:sp>
        <p:nvSpPr>
          <p:cNvPr id="12" name="TextBox 11">
            <a:extLst>
              <a:ext uri="{FF2B5EF4-FFF2-40B4-BE49-F238E27FC236}">
                <a16:creationId xmlns:a16="http://schemas.microsoft.com/office/drawing/2014/main" id="{9096DA28-B036-E433-45E2-EA50B4979C75}"/>
              </a:ext>
            </a:extLst>
          </p:cNvPr>
          <p:cNvSpPr txBox="1"/>
          <p:nvPr/>
        </p:nvSpPr>
        <p:spPr>
          <a:xfrm>
            <a:off x="8236923" y="2909709"/>
            <a:ext cx="1170513" cy="2062103"/>
          </a:xfrm>
          <a:prstGeom prst="rect">
            <a:avLst/>
          </a:prstGeom>
          <a:noFill/>
        </p:spPr>
        <p:txBody>
          <a:bodyPr wrap="none" rtlCol="0">
            <a:spAutoFit/>
          </a:bodyPr>
          <a:lstStyle/>
          <a:p>
            <a:r>
              <a:rPr lang="en-US" sz="12800" b="1" dirty="0">
                <a:latin typeface="Andale Mono" panose="020B0509000000000004" pitchFamily="49" charset="0"/>
                <a:cs typeface="AL BAYAN PLAIN" pitchFamily="2" charset="-78"/>
              </a:rPr>
              <a:t>?</a:t>
            </a:r>
          </a:p>
        </p:txBody>
      </p:sp>
      <p:pic>
        <p:nvPicPr>
          <p:cNvPr id="8" name="Picture 7">
            <a:extLst>
              <a:ext uri="{FF2B5EF4-FFF2-40B4-BE49-F238E27FC236}">
                <a16:creationId xmlns:a16="http://schemas.microsoft.com/office/drawing/2014/main" id="{BF24AFFE-FE14-20FA-EFED-F9EE4F670279}"/>
              </a:ext>
            </a:extLst>
          </p:cNvPr>
          <p:cNvPicPr>
            <a:picLocks noChangeAspect="1"/>
          </p:cNvPicPr>
          <p:nvPr/>
        </p:nvPicPr>
        <p:blipFill>
          <a:blip/>
          <a:stretch>
            <a:fillRect/>
          </a:stretch>
        </p:blipFill>
        <p:spPr>
          <a:xfrm>
            <a:off x="2033188" y="4555959"/>
            <a:ext cx="1900534" cy="1764624"/>
          </a:xfrm>
          <a:prstGeom prst="rect">
            <a:avLst/>
          </a:prstGeom>
        </p:spPr>
      </p:pic>
      <p:sp>
        <p:nvSpPr>
          <p:cNvPr id="9" name="&quot;No&quot; Symbol 8">
            <a:extLst>
              <a:ext uri="{FF2B5EF4-FFF2-40B4-BE49-F238E27FC236}">
                <a16:creationId xmlns:a16="http://schemas.microsoft.com/office/drawing/2014/main" id="{67C84966-7680-BA7F-A513-429243833E16}"/>
              </a:ext>
            </a:extLst>
          </p:cNvPr>
          <p:cNvSpPr/>
          <p:nvPr/>
        </p:nvSpPr>
        <p:spPr>
          <a:xfrm>
            <a:off x="2015834" y="4461325"/>
            <a:ext cx="1917888" cy="1919230"/>
          </a:xfrm>
          <a:prstGeom prst="noSmoking">
            <a:avLst>
              <a:gd name="adj" fmla="val 4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itle 1">
            <a:extLst>
              <a:ext uri="{FF2B5EF4-FFF2-40B4-BE49-F238E27FC236}">
                <a16:creationId xmlns:a16="http://schemas.microsoft.com/office/drawing/2014/main" id="{ACA07C5C-8647-7F01-691C-4B95B09A0F3F}"/>
              </a:ext>
            </a:extLst>
          </p:cNvPr>
          <p:cNvSpPr>
            <a:spLocks noGrp="1"/>
          </p:cNvSpPr>
          <p:nvPr>
            <p:ph type="title"/>
          </p:nvPr>
        </p:nvSpPr>
        <p:spPr>
          <a:xfrm>
            <a:off x="178420" y="55980"/>
            <a:ext cx="8876370" cy="677864"/>
          </a:xfrm>
        </p:spPr>
        <p:txBody>
          <a:bodyPr>
            <a:normAutofit fontScale="90000"/>
          </a:bodyPr>
          <a:lstStyle/>
          <a:p>
            <a:r>
              <a:rPr lang="en-US" dirty="0"/>
              <a:t>Introduction</a:t>
            </a:r>
          </a:p>
        </p:txBody>
      </p:sp>
    </p:spTree>
    <p:custDataLst>
      <p:tags r:id="rId1"/>
    </p:custDataLst>
    <p:extLst>
      <p:ext uri="{BB962C8B-B14F-4D97-AF65-F5344CB8AC3E}">
        <p14:creationId xmlns:p14="http://schemas.microsoft.com/office/powerpoint/2010/main" val="39145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76DB-A417-06C0-C922-02B33F556833}"/>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323315C7-161F-8943-B182-669EC00686C4}"/>
              </a:ext>
            </a:extLst>
          </p:cNvPr>
          <p:cNvSpPr>
            <a:spLocks noGrp="1"/>
          </p:cNvSpPr>
          <p:nvPr>
            <p:ph idx="1"/>
          </p:nvPr>
        </p:nvSpPr>
        <p:spPr/>
        <p:txBody>
          <a:bodyPr>
            <a:normAutofit/>
          </a:bodyPr>
          <a:lstStyle/>
          <a:p>
            <a:r>
              <a:rPr lang="en-US" dirty="0"/>
              <a:t>The single microgrid is an example of an </a:t>
            </a:r>
            <a:r>
              <a:rPr lang="en-US" i="1" dirty="0"/>
              <a:t>Externally Switched System</a:t>
            </a:r>
            <a:r>
              <a:rPr lang="en-US" dirty="0"/>
              <a:t>.</a:t>
            </a:r>
          </a:p>
          <a:p>
            <a:r>
              <a:rPr lang="en-US" dirty="0"/>
              <a:t>Special class of hybrid systems:</a:t>
            </a:r>
          </a:p>
          <a:p>
            <a:pPr lvl="1">
              <a:lnSpc>
                <a:spcPct val="150000"/>
              </a:lnSpc>
            </a:pPr>
            <a:r>
              <a:rPr lang="en-US" dirty="0"/>
              <a:t>State-based: </a:t>
            </a:r>
          </a:p>
          <a:p>
            <a:pPr lvl="1">
              <a:lnSpc>
                <a:spcPct val="100000"/>
              </a:lnSpc>
            </a:pPr>
            <a:r>
              <a:rPr lang="en-US" dirty="0"/>
              <a:t>Time-based:</a:t>
            </a:r>
          </a:p>
          <a:p>
            <a:pPr lvl="1">
              <a:lnSpc>
                <a:spcPct val="150000"/>
              </a:lnSpc>
            </a:pPr>
            <a:endParaRPr lang="en-US" dirty="0"/>
          </a:p>
          <a:p>
            <a:pPr lvl="1">
              <a:lnSpc>
                <a:spcPct val="150000"/>
              </a:lnSpc>
            </a:pPr>
            <a:endParaRPr lang="en-US" dirty="0"/>
          </a:p>
          <a:p>
            <a:pPr marL="0" indent="0" algn="ctr">
              <a:lnSpc>
                <a:spcPct val="200000"/>
              </a:lnSpc>
              <a:buNone/>
            </a:pPr>
            <a:endParaRPr lang="en-US" sz="3200" dirty="0"/>
          </a:p>
          <a:p>
            <a:pPr marL="0" indent="0" algn="ctr">
              <a:lnSpc>
                <a:spcPct val="110000"/>
              </a:lnSpc>
              <a:buNone/>
            </a:pPr>
            <a:r>
              <a:rPr lang="en-US" sz="2400" i="1" dirty="0"/>
              <a:t>Note: We assume disturbance is available before selecting input.</a:t>
            </a:r>
          </a:p>
          <a:p>
            <a:endParaRPr lang="en-US" dirty="0"/>
          </a:p>
        </p:txBody>
      </p:sp>
      <p:sp>
        <p:nvSpPr>
          <p:cNvPr id="4" name="Date Placeholder 3">
            <a:extLst>
              <a:ext uri="{FF2B5EF4-FFF2-40B4-BE49-F238E27FC236}">
                <a16:creationId xmlns:a16="http://schemas.microsoft.com/office/drawing/2014/main" id="{EFF6229C-E6D5-5FED-D55F-8611AA48B2C1}"/>
              </a:ext>
            </a:extLst>
          </p:cNvPr>
          <p:cNvSpPr>
            <a:spLocks noGrp="1"/>
          </p:cNvSpPr>
          <p:nvPr>
            <p:ph type="dt" sz="half" idx="10"/>
          </p:nvPr>
        </p:nvSpPr>
        <p:spPr/>
        <p:txBody>
          <a:bodyPr/>
          <a:lstStyle/>
          <a:p>
            <a:fld id="{E18C9FDD-5BCB-4F6C-B805-857ECD80B884}" type="datetime1">
              <a:rPr lang="en-US" smtClean="0"/>
              <a:t>12/1/22</a:t>
            </a:fld>
            <a:endParaRPr lang="en-US"/>
          </a:p>
        </p:txBody>
      </p:sp>
      <p:sp>
        <p:nvSpPr>
          <p:cNvPr id="5" name="Footer Placeholder 4">
            <a:extLst>
              <a:ext uri="{FF2B5EF4-FFF2-40B4-BE49-F238E27FC236}">
                <a16:creationId xmlns:a16="http://schemas.microsoft.com/office/drawing/2014/main" id="{7D4F11CF-4CB9-5FA7-C7A7-23A8D4182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5938A-8DBE-D9F1-0879-4451B9BAACE1}"/>
              </a:ext>
            </a:extLst>
          </p:cNvPr>
          <p:cNvSpPr>
            <a:spLocks noGrp="1"/>
          </p:cNvSpPr>
          <p:nvPr>
            <p:ph type="sldNum" sz="quarter" idx="12"/>
          </p:nvPr>
        </p:nvSpPr>
        <p:spPr/>
        <p:txBody>
          <a:bodyPr/>
          <a:lstStyle/>
          <a:p>
            <a:fld id="{C59A31C9-46ED-4FFB-8678-0742FAA664B1}" type="slidenum">
              <a:rPr lang="en-US" smtClean="0"/>
              <a:t>5</a:t>
            </a:fld>
            <a:endParaRPr lang="en-US"/>
          </a:p>
        </p:txBody>
      </p:sp>
      <p:sp>
        <p:nvSpPr>
          <p:cNvPr id="7" name="Text Placeholder 6">
            <a:extLst>
              <a:ext uri="{FF2B5EF4-FFF2-40B4-BE49-F238E27FC236}">
                <a16:creationId xmlns:a16="http://schemas.microsoft.com/office/drawing/2014/main" id="{C700F0C0-CD0C-8465-AA6A-02EB0190EDFC}"/>
              </a:ext>
            </a:extLst>
          </p:cNvPr>
          <p:cNvSpPr>
            <a:spLocks noGrp="1"/>
          </p:cNvSpPr>
          <p:nvPr>
            <p:ph type="body" sz="quarter" idx="13"/>
          </p:nvPr>
        </p:nvSpPr>
        <p:spPr/>
        <p:txBody>
          <a:bodyPr/>
          <a:lstStyle/>
          <a:p>
            <a:r>
              <a:rPr lang="en-US" dirty="0"/>
              <a:t>Introduction</a:t>
            </a:r>
          </a:p>
        </p:txBody>
      </p:sp>
      <p:grpSp>
        <p:nvGrpSpPr>
          <p:cNvPr id="22" name="Group 21">
            <a:extLst>
              <a:ext uri="{FF2B5EF4-FFF2-40B4-BE49-F238E27FC236}">
                <a16:creationId xmlns:a16="http://schemas.microsoft.com/office/drawing/2014/main" id="{54A3B821-6C39-4852-D500-5C100FC370B2}"/>
              </a:ext>
            </a:extLst>
          </p:cNvPr>
          <p:cNvGrpSpPr/>
          <p:nvPr/>
        </p:nvGrpSpPr>
        <p:grpSpPr>
          <a:xfrm>
            <a:off x="435634" y="3677639"/>
            <a:ext cx="11320732" cy="2093402"/>
            <a:chOff x="153679" y="3534213"/>
            <a:chExt cx="11320732" cy="2093402"/>
          </a:xfrm>
        </p:grpSpPr>
        <p:pic>
          <p:nvPicPr>
            <p:cNvPr id="15" name="Picture 14">
              <a:extLst>
                <a:ext uri="{FF2B5EF4-FFF2-40B4-BE49-F238E27FC236}">
                  <a16:creationId xmlns:a16="http://schemas.microsoft.com/office/drawing/2014/main" id="{5A8AFAD4-8D4A-C03A-06B3-DB1B69A1ECC5}"/>
                </a:ext>
              </a:extLst>
            </p:cNvPr>
            <p:cNvPicPr>
              <a:picLocks noChangeAspect="1"/>
            </p:cNvPicPr>
            <p:nvPr/>
          </p:nvPicPr>
          <p:blipFill rotWithShape="1">
            <a:blip/>
            <a:srcRect b="9596"/>
            <a:stretch/>
          </p:blipFill>
          <p:spPr>
            <a:xfrm>
              <a:off x="4496477" y="3549129"/>
              <a:ext cx="2635135" cy="1590172"/>
            </a:xfrm>
            <a:prstGeom prst="rect">
              <a:avLst/>
            </a:prstGeom>
          </p:spPr>
        </p:pic>
        <p:sp>
          <p:nvSpPr>
            <p:cNvPr id="17" name="TextBox 16">
              <a:extLst>
                <a:ext uri="{FF2B5EF4-FFF2-40B4-BE49-F238E27FC236}">
                  <a16:creationId xmlns:a16="http://schemas.microsoft.com/office/drawing/2014/main" id="{F2F23589-DBDE-6D29-B6EB-9E81DBF349FB}"/>
                </a:ext>
              </a:extLst>
            </p:cNvPr>
            <p:cNvSpPr txBox="1"/>
            <p:nvPr/>
          </p:nvSpPr>
          <p:spPr>
            <a:xfrm>
              <a:off x="153679" y="5165950"/>
              <a:ext cx="3557587" cy="461665"/>
            </a:xfrm>
            <a:prstGeom prst="rect">
              <a:avLst/>
            </a:prstGeom>
            <a:noFill/>
          </p:spPr>
          <p:txBody>
            <a:bodyPr wrap="square" rtlCol="0">
              <a:spAutoFit/>
            </a:bodyPr>
            <a:lstStyle/>
            <a:p>
              <a:pPr algn="ctr"/>
              <a:r>
                <a:rPr lang="en-US" sz="2400" dirty="0">
                  <a:solidFill>
                    <a:schemeClr val="tx1">
                      <a:lumMod val="50000"/>
                      <a:lumOff val="50000"/>
                    </a:schemeClr>
                  </a:solidFill>
                </a:rPr>
                <a:t>Switch in dynamics</a:t>
              </a:r>
            </a:p>
          </p:txBody>
        </p:sp>
        <p:sp>
          <p:nvSpPr>
            <p:cNvPr id="18" name="TextBox 17">
              <a:extLst>
                <a:ext uri="{FF2B5EF4-FFF2-40B4-BE49-F238E27FC236}">
                  <a16:creationId xmlns:a16="http://schemas.microsoft.com/office/drawing/2014/main" id="{14F207AA-27BF-F017-3C89-2740332BE5FC}"/>
                </a:ext>
              </a:extLst>
            </p:cNvPr>
            <p:cNvSpPr txBox="1"/>
            <p:nvPr/>
          </p:nvSpPr>
          <p:spPr>
            <a:xfrm>
              <a:off x="4035251" y="5152213"/>
              <a:ext cx="3557587" cy="461665"/>
            </a:xfrm>
            <a:prstGeom prst="rect">
              <a:avLst/>
            </a:prstGeom>
            <a:noFill/>
          </p:spPr>
          <p:txBody>
            <a:bodyPr wrap="square" rtlCol="0">
              <a:spAutoFit/>
            </a:bodyPr>
            <a:lstStyle/>
            <a:p>
              <a:pPr algn="ctr"/>
              <a:r>
                <a:rPr lang="en-US" sz="2400" dirty="0">
                  <a:solidFill>
                    <a:schemeClr val="tx1">
                      <a:lumMod val="50000"/>
                      <a:lumOff val="50000"/>
                    </a:schemeClr>
                  </a:solidFill>
                </a:rPr>
                <a:t>Switch in constraints</a:t>
              </a:r>
            </a:p>
          </p:txBody>
        </p:sp>
        <p:pic>
          <p:nvPicPr>
            <p:cNvPr id="14" name="Picture 13">
              <a:extLst>
                <a:ext uri="{FF2B5EF4-FFF2-40B4-BE49-F238E27FC236}">
                  <a16:creationId xmlns:a16="http://schemas.microsoft.com/office/drawing/2014/main" id="{F655D9B7-FB86-1B17-5D06-F4D1D2B9799E}"/>
                </a:ext>
              </a:extLst>
            </p:cNvPr>
            <p:cNvPicPr>
              <a:picLocks noChangeAspect="1"/>
            </p:cNvPicPr>
            <p:nvPr/>
          </p:nvPicPr>
          <p:blipFill rotWithShape="1">
            <a:blip/>
            <a:srcRect r="6786"/>
            <a:stretch/>
          </p:blipFill>
          <p:spPr>
            <a:xfrm>
              <a:off x="614906" y="3574665"/>
              <a:ext cx="2635135" cy="1590172"/>
            </a:xfrm>
            <a:prstGeom prst="rect">
              <a:avLst/>
            </a:prstGeom>
          </p:spPr>
        </p:pic>
        <p:pic>
          <p:nvPicPr>
            <p:cNvPr id="19" name="Picture 18">
              <a:extLst>
                <a:ext uri="{FF2B5EF4-FFF2-40B4-BE49-F238E27FC236}">
                  <a16:creationId xmlns:a16="http://schemas.microsoft.com/office/drawing/2014/main" id="{7006F16E-FAC0-81EA-F171-8C4AC49A7EC1}"/>
                </a:ext>
              </a:extLst>
            </p:cNvPr>
            <p:cNvPicPr>
              <a:picLocks noChangeAspect="1"/>
            </p:cNvPicPr>
            <p:nvPr/>
          </p:nvPicPr>
          <p:blipFill rotWithShape="1">
            <a:blip/>
            <a:srcRect t="12821" b="5553"/>
            <a:stretch/>
          </p:blipFill>
          <p:spPr>
            <a:xfrm>
              <a:off x="8378051" y="3534213"/>
              <a:ext cx="2635135" cy="1540412"/>
            </a:xfrm>
            <a:prstGeom prst="rect">
              <a:avLst/>
            </a:prstGeom>
            <a:ln w="15875">
              <a:solidFill>
                <a:schemeClr val="accent1"/>
              </a:solidFill>
            </a:ln>
          </p:spPr>
        </p:pic>
        <p:sp>
          <p:nvSpPr>
            <p:cNvPr id="20" name="TextBox 19">
              <a:extLst>
                <a:ext uri="{FF2B5EF4-FFF2-40B4-BE49-F238E27FC236}">
                  <a16:creationId xmlns:a16="http://schemas.microsoft.com/office/drawing/2014/main" id="{3BF919D6-BF2C-0CBD-576C-18C0ED241D71}"/>
                </a:ext>
              </a:extLst>
            </p:cNvPr>
            <p:cNvSpPr txBox="1"/>
            <p:nvPr/>
          </p:nvSpPr>
          <p:spPr>
            <a:xfrm>
              <a:off x="7916824" y="5111361"/>
              <a:ext cx="3557587" cy="461665"/>
            </a:xfrm>
            <a:prstGeom prst="rect">
              <a:avLst/>
            </a:prstGeom>
            <a:noFill/>
          </p:spPr>
          <p:txBody>
            <a:bodyPr wrap="square" rtlCol="0">
              <a:spAutoFit/>
            </a:bodyPr>
            <a:lstStyle/>
            <a:p>
              <a:pPr algn="ctr"/>
              <a:r>
                <a:rPr lang="en-US" sz="2400" dirty="0">
                  <a:solidFill>
                    <a:schemeClr val="tx1">
                      <a:lumMod val="50000"/>
                      <a:lumOff val="50000"/>
                    </a:schemeClr>
                  </a:solidFill>
                </a:rPr>
                <a:t>Switch in objectives</a:t>
              </a:r>
            </a:p>
          </p:txBody>
        </p:sp>
      </p:grpSp>
      <p:pic>
        <p:nvPicPr>
          <p:cNvPr id="9" name="Picture 8">
            <a:extLst>
              <a:ext uri="{FF2B5EF4-FFF2-40B4-BE49-F238E27FC236}">
                <a16:creationId xmlns:a16="http://schemas.microsoft.com/office/drawing/2014/main" id="{FEF102BE-3324-8135-E164-21608EB6A70E}"/>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357967" y="2575126"/>
            <a:ext cx="9070867" cy="283464"/>
          </a:xfrm>
          <a:prstGeom prst="rect">
            <a:avLst/>
          </a:prstGeom>
        </p:spPr>
      </p:pic>
      <p:pic>
        <p:nvPicPr>
          <p:cNvPr id="13" name="Picture 12">
            <a:extLst>
              <a:ext uri="{FF2B5EF4-FFF2-40B4-BE49-F238E27FC236}">
                <a16:creationId xmlns:a16="http://schemas.microsoft.com/office/drawing/2014/main" id="{26A281B6-6F09-3F47-B3DB-049F9968B92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357967" y="3061568"/>
            <a:ext cx="7772400" cy="285516"/>
          </a:xfrm>
          <a:prstGeom prst="rect">
            <a:avLst/>
          </a:prstGeom>
        </p:spPr>
      </p:pic>
      <p:sp>
        <p:nvSpPr>
          <p:cNvPr id="23" name="Rectangle 22">
            <a:extLst>
              <a:ext uri="{FF2B5EF4-FFF2-40B4-BE49-F238E27FC236}">
                <a16:creationId xmlns:a16="http://schemas.microsoft.com/office/drawing/2014/main" id="{6706D519-3BB5-1A5E-A535-AC8F37133DA8}"/>
              </a:ext>
            </a:extLst>
          </p:cNvPr>
          <p:cNvSpPr/>
          <p:nvPr/>
        </p:nvSpPr>
        <p:spPr>
          <a:xfrm>
            <a:off x="318978" y="2494105"/>
            <a:ext cx="11109856" cy="391128"/>
          </a:xfrm>
          <a:prstGeom prst="rect">
            <a:avLst/>
          </a:prstGeom>
          <a:solidFill>
            <a:srgbClr val="FFFFF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b="1" dirty="0"/>
              <a:t>Objective</a:t>
            </a:r>
            <a:r>
              <a:rPr lang="en-US" dirty="0"/>
              <a:t>: Find states that</a:t>
            </a:r>
          </a:p>
          <a:p>
            <a:pPr marL="685800" lvl="1" indent="-457200">
              <a:buFont typeface="+mj-lt"/>
              <a:buAutoNum type="arabicPeriod"/>
            </a:pPr>
            <a:r>
              <a:rPr lang="en-US" dirty="0"/>
              <a:t>Respect state constraints for current mode, and</a:t>
            </a:r>
          </a:p>
          <a:p>
            <a:pPr marL="685800" lvl="1" indent="-457200">
              <a:buFont typeface="+mj-lt"/>
              <a:buAutoNum type="arabicPeriod"/>
            </a:pPr>
            <a:r>
              <a:rPr lang="en-US" dirty="0"/>
              <a:t>Can respect state constraints for any possible new mode.</a:t>
            </a:r>
          </a:p>
          <a:p>
            <a:r>
              <a:rPr lang="en-US" b="1" dirty="0"/>
              <a:t>Example</a:t>
            </a:r>
            <a:r>
              <a:rPr lang="en-US" dirty="0"/>
              <a:t>: How fast can the car travel without violating switching speed limits?</a:t>
            </a:r>
          </a:p>
          <a:p>
            <a:pPr lvl="1"/>
            <a:r>
              <a:rPr lang="en-US" dirty="0"/>
              <a:t>Naive state constraints: 0 &lt;= v &lt;= 25 m/s</a:t>
            </a:r>
          </a:p>
          <a:p>
            <a:pPr lvl="1"/>
            <a:r>
              <a:rPr lang="en-US" dirty="0"/>
              <a:t>Safe-set state constraints: 0 &lt;= v &lt;= 22.5 m/s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6</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9" name="Picture 8">
            <a:extLst>
              <a:ext uri="{FF2B5EF4-FFF2-40B4-BE49-F238E27FC236}">
                <a16:creationId xmlns:a16="http://schemas.microsoft.com/office/drawing/2014/main" id="{EF681657-BA44-A498-E42C-1319D4801DF4}"/>
              </a:ext>
            </a:extLst>
          </p:cNvPr>
          <p:cNvPicPr>
            <a:picLocks noChangeAspect="1"/>
          </p:cNvPicPr>
          <p:nvPr/>
        </p:nvPicPr>
        <p:blipFill>
          <a:blip/>
          <a:stretch>
            <a:fillRect/>
          </a:stretch>
        </p:blipFill>
        <p:spPr>
          <a:xfrm>
            <a:off x="1166480" y="3940737"/>
            <a:ext cx="9859040" cy="2284498"/>
          </a:xfrm>
          <a:prstGeom prst="rect">
            <a:avLst/>
          </a:prstGeom>
        </p:spPr>
      </p:pic>
    </p:spTree>
    <p:extLst>
      <p:ext uri="{BB962C8B-B14F-4D97-AF65-F5344CB8AC3E}">
        <p14:creationId xmlns:p14="http://schemas.microsoft.com/office/powerpoint/2010/main" val="170253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p:txBody>
          <a:bodyPr/>
          <a:lstStyle/>
          <a:p>
            <a:r>
              <a:rPr lang="en-US" b="1" dirty="0"/>
              <a:t>Objective</a:t>
            </a:r>
            <a:r>
              <a:rPr lang="en-US" dirty="0"/>
              <a:t>: Find states that</a:t>
            </a:r>
          </a:p>
          <a:p>
            <a:pPr marL="685800" lvl="1" indent="-457200">
              <a:buFont typeface="+mj-lt"/>
              <a:buAutoNum type="arabicPeriod"/>
            </a:pPr>
            <a:r>
              <a:rPr lang="en-US" dirty="0"/>
              <a:t>Respect state constraints for current mode, and</a:t>
            </a:r>
          </a:p>
          <a:p>
            <a:pPr marL="685800" lvl="1" indent="-457200">
              <a:buFont typeface="+mj-lt"/>
              <a:buAutoNum type="arabicPeriod"/>
            </a:pPr>
            <a:r>
              <a:rPr lang="en-US" dirty="0"/>
              <a:t>Can respect state constraints for any possible new mode.</a:t>
            </a:r>
          </a:p>
          <a:p>
            <a:r>
              <a:rPr lang="en-US" dirty="0"/>
              <a:t>Consider constraints on the switching signals.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7</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9" name="Picture 8">
            <a:extLst>
              <a:ext uri="{FF2B5EF4-FFF2-40B4-BE49-F238E27FC236}">
                <a16:creationId xmlns:a16="http://schemas.microsoft.com/office/drawing/2014/main" id="{08370385-6EE3-19CB-99E5-2921AD3F86BA}"/>
              </a:ext>
            </a:extLst>
          </p:cNvPr>
          <p:cNvPicPr>
            <a:picLocks noChangeAspect="1"/>
          </p:cNvPicPr>
          <p:nvPr/>
        </p:nvPicPr>
        <p:blipFill>
          <a:blip/>
          <a:stretch>
            <a:fillRect/>
          </a:stretch>
        </p:blipFill>
        <p:spPr>
          <a:xfrm>
            <a:off x="2765125" y="3429000"/>
            <a:ext cx="1568349" cy="1557823"/>
          </a:xfrm>
          <a:prstGeom prst="rect">
            <a:avLst/>
          </a:prstGeom>
        </p:spPr>
      </p:pic>
      <p:pic>
        <p:nvPicPr>
          <p:cNvPr id="10" name="Picture 9">
            <a:extLst>
              <a:ext uri="{FF2B5EF4-FFF2-40B4-BE49-F238E27FC236}">
                <a16:creationId xmlns:a16="http://schemas.microsoft.com/office/drawing/2014/main" id="{A927D3E2-7718-AB70-EDEF-DD827210692D}"/>
              </a:ext>
            </a:extLst>
          </p:cNvPr>
          <p:cNvPicPr>
            <a:picLocks noChangeAspect="1"/>
          </p:cNvPicPr>
          <p:nvPr/>
        </p:nvPicPr>
        <p:blipFill>
          <a:blip/>
          <a:stretch>
            <a:fillRect/>
          </a:stretch>
        </p:blipFill>
        <p:spPr>
          <a:xfrm>
            <a:off x="7507023" y="3496955"/>
            <a:ext cx="1919852" cy="1557823"/>
          </a:xfrm>
          <a:prstGeom prst="rect">
            <a:avLst/>
          </a:prstGeom>
        </p:spPr>
      </p:pic>
      <p:sp>
        <p:nvSpPr>
          <p:cNvPr id="11" name="TextBox 10">
            <a:extLst>
              <a:ext uri="{FF2B5EF4-FFF2-40B4-BE49-F238E27FC236}">
                <a16:creationId xmlns:a16="http://schemas.microsoft.com/office/drawing/2014/main" id="{F897C047-0B0C-CF43-B564-27B63EADC302}"/>
              </a:ext>
            </a:extLst>
          </p:cNvPr>
          <p:cNvSpPr txBox="1"/>
          <p:nvPr/>
        </p:nvSpPr>
        <p:spPr>
          <a:xfrm>
            <a:off x="1770505" y="5066604"/>
            <a:ext cx="3557587" cy="830997"/>
          </a:xfrm>
          <a:prstGeom prst="rect">
            <a:avLst/>
          </a:prstGeom>
          <a:noFill/>
        </p:spPr>
        <p:txBody>
          <a:bodyPr wrap="square" rtlCol="0">
            <a:spAutoFit/>
          </a:bodyPr>
          <a:lstStyle/>
          <a:p>
            <a:pPr algn="ctr"/>
            <a:r>
              <a:rPr lang="en-US" sz="2400" dirty="0">
                <a:solidFill>
                  <a:schemeClr val="tx1">
                    <a:lumMod val="50000"/>
                    <a:lumOff val="50000"/>
                  </a:schemeClr>
                </a:solidFill>
              </a:rPr>
              <a:t>When can the</a:t>
            </a:r>
          </a:p>
          <a:p>
            <a:pPr algn="ctr"/>
            <a:r>
              <a:rPr lang="en-US" sz="2400" dirty="0">
                <a:solidFill>
                  <a:schemeClr val="tx1">
                    <a:lumMod val="50000"/>
                    <a:lumOff val="50000"/>
                  </a:schemeClr>
                </a:solidFill>
              </a:rPr>
              <a:t>system switch?</a:t>
            </a:r>
          </a:p>
        </p:txBody>
      </p:sp>
      <p:sp>
        <p:nvSpPr>
          <p:cNvPr id="12" name="TextBox 11">
            <a:extLst>
              <a:ext uri="{FF2B5EF4-FFF2-40B4-BE49-F238E27FC236}">
                <a16:creationId xmlns:a16="http://schemas.microsoft.com/office/drawing/2014/main" id="{E8AB4A7D-7B0B-D9C2-C36A-A0C116D618DD}"/>
              </a:ext>
            </a:extLst>
          </p:cNvPr>
          <p:cNvSpPr txBox="1"/>
          <p:nvPr/>
        </p:nvSpPr>
        <p:spPr>
          <a:xfrm>
            <a:off x="6688155" y="5054778"/>
            <a:ext cx="3557587" cy="830997"/>
          </a:xfrm>
          <a:prstGeom prst="rect">
            <a:avLst/>
          </a:prstGeom>
          <a:noFill/>
        </p:spPr>
        <p:txBody>
          <a:bodyPr wrap="square" rtlCol="0">
            <a:spAutoFit/>
          </a:bodyPr>
          <a:lstStyle/>
          <a:p>
            <a:pPr algn="ctr"/>
            <a:r>
              <a:rPr lang="en-US" sz="2400" dirty="0">
                <a:solidFill>
                  <a:schemeClr val="tx1">
                    <a:lumMod val="50000"/>
                    <a:lumOff val="50000"/>
                  </a:schemeClr>
                </a:solidFill>
              </a:rPr>
              <a:t>Which modes can be switched between?</a:t>
            </a:r>
          </a:p>
        </p:txBody>
      </p:sp>
    </p:spTree>
    <p:extLst>
      <p:ext uri="{BB962C8B-B14F-4D97-AF65-F5344CB8AC3E}">
        <p14:creationId xmlns:p14="http://schemas.microsoft.com/office/powerpoint/2010/main" val="128403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a:xfrm>
            <a:off x="0" y="1140642"/>
            <a:ext cx="12192000" cy="5352234"/>
          </a:xfrm>
        </p:spPr>
        <p:txBody>
          <a:bodyPr/>
          <a:lstStyle/>
          <a:p>
            <a:r>
              <a:rPr lang="en-US" b="1" dirty="0"/>
              <a:t>Objective</a:t>
            </a:r>
            <a:r>
              <a:rPr lang="en-US" dirty="0"/>
              <a:t>: Find states that</a:t>
            </a:r>
          </a:p>
          <a:p>
            <a:pPr marL="685800" lvl="1" indent="-457200">
              <a:buFont typeface="+mj-lt"/>
              <a:buAutoNum type="arabicPeriod"/>
            </a:pPr>
            <a:r>
              <a:rPr lang="en-US" dirty="0"/>
              <a:t>Respect state constraints for current mode, and</a:t>
            </a:r>
          </a:p>
          <a:p>
            <a:pPr marL="685800" lvl="1" indent="-457200">
              <a:buFont typeface="+mj-lt"/>
              <a:buAutoNum type="arabicPeriod"/>
            </a:pPr>
            <a:r>
              <a:rPr lang="en-US" dirty="0"/>
              <a:t>Can respect state constraints for any possible new mode.</a:t>
            </a:r>
          </a:p>
          <a:p>
            <a:r>
              <a:rPr lang="en-US" dirty="0"/>
              <a:t>Consider constraints on the switching signals </a:t>
            </a:r>
            <a:r>
              <a:rPr lang="en-US" b="1" i="1" dirty="0">
                <a:solidFill>
                  <a:srgbClr val="012169"/>
                </a:solidFill>
              </a:rPr>
              <a:t>described as directed graphs</a:t>
            </a:r>
            <a:r>
              <a:rPr lang="en-US" i="1" dirty="0">
                <a:solidFill>
                  <a:srgbClr val="012169"/>
                </a:solidFill>
              </a:rPr>
              <a:t>.</a:t>
            </a:r>
          </a:p>
          <a:p>
            <a:endParaRPr lang="en-US" i="1" dirty="0">
              <a:solidFill>
                <a:srgbClr val="012169"/>
              </a:solidFill>
            </a:endParaRPr>
          </a:p>
          <a:p>
            <a:pPr marL="0" indent="0">
              <a:buNone/>
            </a:pPr>
            <a:endParaRPr lang="en-US" i="1" dirty="0">
              <a:solidFill>
                <a:srgbClr val="012169"/>
              </a:solidFill>
            </a:endParaRPr>
          </a:p>
          <a:p>
            <a:pPr marL="0" indent="0">
              <a:buNone/>
            </a:pPr>
            <a:endParaRPr lang="en-US" i="1" dirty="0">
              <a:solidFill>
                <a:srgbClr val="012169"/>
              </a:solidFill>
            </a:endParaRPr>
          </a:p>
          <a:p>
            <a:r>
              <a:rPr lang="en-US" b="1" dirty="0">
                <a:solidFill>
                  <a:schemeClr val="tx1">
                    <a:lumMod val="65000"/>
                    <a:lumOff val="35000"/>
                  </a:schemeClr>
                </a:solidFill>
              </a:rPr>
              <a:t>Example: </a:t>
            </a:r>
            <a:r>
              <a:rPr lang="en-US" dirty="0">
                <a:solidFill>
                  <a:schemeClr val="tx1">
                    <a:lumMod val="65000"/>
                    <a:lumOff val="35000"/>
                  </a:schemeClr>
                </a:solidFill>
              </a:rPr>
              <a:t>mode sequence from node a:</a:t>
            </a:r>
          </a:p>
          <a:p>
            <a:pPr marL="228600" lvl="1" indent="0">
              <a:buNone/>
            </a:pPr>
            <a:r>
              <a:rPr lang="en-US" dirty="0">
                <a:solidFill>
                  <a:schemeClr val="tx1">
                    <a:lumMod val="65000"/>
                    <a:lumOff val="35000"/>
                  </a:schemeClr>
                </a:solidFill>
              </a:rPr>
              <a:t>		     </a:t>
            </a:r>
            <a:r>
              <a:rPr lang="en-US" b="1" dirty="0">
                <a:solidFill>
                  <a:schemeClr val="tx1">
                    <a:lumMod val="65000"/>
                    <a:lumOff val="35000"/>
                  </a:schemeClr>
                </a:solidFill>
              </a:rPr>
              <a:t>1-1-1-3-3-2</a:t>
            </a:r>
          </a:p>
          <a:p>
            <a:r>
              <a:rPr lang="en-US" dirty="0">
                <a:solidFill>
                  <a:schemeClr val="tx1">
                    <a:lumMod val="65000"/>
                    <a:lumOff val="35000"/>
                  </a:schemeClr>
                </a:solidFill>
              </a:rPr>
              <a:t>Valid since path on graph exists!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8</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8" name="Picture 7">
            <a:extLst>
              <a:ext uri="{FF2B5EF4-FFF2-40B4-BE49-F238E27FC236}">
                <a16:creationId xmlns:a16="http://schemas.microsoft.com/office/drawing/2014/main" id="{93C3B8AF-A199-24DC-08BF-254DCF2EC529}"/>
              </a:ext>
            </a:extLst>
          </p:cNvPr>
          <p:cNvPicPr>
            <a:picLocks noChangeAspect="1"/>
          </p:cNvPicPr>
          <p:nvPr/>
        </p:nvPicPr>
        <p:blipFill>
          <a:blip/>
          <a:stretch>
            <a:fillRect/>
          </a:stretch>
        </p:blipFill>
        <p:spPr>
          <a:xfrm>
            <a:off x="6577260" y="3170461"/>
            <a:ext cx="5133379" cy="2954115"/>
          </a:xfrm>
          <a:prstGeom prst="rect">
            <a:avLst/>
          </a:prstGeom>
        </p:spPr>
      </p:pic>
      <p:cxnSp>
        <p:nvCxnSpPr>
          <p:cNvPr id="14" name="Straight Arrow Connector 13">
            <a:extLst>
              <a:ext uri="{FF2B5EF4-FFF2-40B4-BE49-F238E27FC236}">
                <a16:creationId xmlns:a16="http://schemas.microsoft.com/office/drawing/2014/main" id="{A900773F-E535-831A-D95E-C3B55BBCF8B0}"/>
              </a:ext>
            </a:extLst>
          </p:cNvPr>
          <p:cNvCxnSpPr>
            <a:cxnSpLocks/>
          </p:cNvCxnSpPr>
          <p:nvPr/>
        </p:nvCxnSpPr>
        <p:spPr>
          <a:xfrm flipV="1">
            <a:off x="7110715" y="4563799"/>
            <a:ext cx="0" cy="770884"/>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0A258FDA-B469-42F9-A762-F1490593B5E9}"/>
              </a:ext>
            </a:extLst>
          </p:cNvPr>
          <p:cNvSpPr/>
          <p:nvPr/>
        </p:nvSpPr>
        <p:spPr>
          <a:xfrm>
            <a:off x="6571118" y="4103738"/>
            <a:ext cx="362038" cy="478493"/>
          </a:xfrm>
          <a:custGeom>
            <a:avLst/>
            <a:gdLst>
              <a:gd name="connsiteX0" fmla="*/ 0 w 397743"/>
              <a:gd name="connsiteY0" fmla="*/ 205023 h 410045"/>
              <a:gd name="connsiteX1" fmla="*/ 198872 w 397743"/>
              <a:gd name="connsiteY1" fmla="*/ 0 h 410045"/>
              <a:gd name="connsiteX2" fmla="*/ 397744 w 397743"/>
              <a:gd name="connsiteY2" fmla="*/ 205023 h 410045"/>
              <a:gd name="connsiteX3" fmla="*/ 198872 w 397743"/>
              <a:gd name="connsiteY3" fmla="*/ 410046 h 410045"/>
              <a:gd name="connsiteX4" fmla="*/ 0 w 397743"/>
              <a:gd name="connsiteY4" fmla="*/ 205023 h 410045"/>
              <a:gd name="connsiteX0" fmla="*/ 0 w 451050"/>
              <a:gd name="connsiteY0" fmla="*/ 205917 h 413106"/>
              <a:gd name="connsiteX1" fmla="*/ 198872 w 451050"/>
              <a:gd name="connsiteY1" fmla="*/ 894 h 413106"/>
              <a:gd name="connsiteX2" fmla="*/ 451050 w 451050"/>
              <a:gd name="connsiteY2" fmla="*/ 275624 h 413106"/>
              <a:gd name="connsiteX3" fmla="*/ 198872 w 451050"/>
              <a:gd name="connsiteY3" fmla="*/ 410940 h 413106"/>
              <a:gd name="connsiteX4" fmla="*/ 0 w 451050"/>
              <a:gd name="connsiteY4" fmla="*/ 205917 h 413106"/>
              <a:gd name="connsiteX0" fmla="*/ 5766 w 474721"/>
              <a:gd name="connsiteY0" fmla="*/ 29153 h 236342"/>
              <a:gd name="connsiteX1" fmla="*/ 434263 w 474721"/>
              <a:gd name="connsiteY1" fmla="*/ 8650 h 236342"/>
              <a:gd name="connsiteX2" fmla="*/ 456816 w 474721"/>
              <a:gd name="connsiteY2" fmla="*/ 98860 h 236342"/>
              <a:gd name="connsiteX3" fmla="*/ 204638 w 474721"/>
              <a:gd name="connsiteY3" fmla="*/ 234176 h 236342"/>
              <a:gd name="connsiteX4" fmla="*/ 5766 w 474721"/>
              <a:gd name="connsiteY4" fmla="*/ 29153 h 236342"/>
              <a:gd name="connsiteX0" fmla="*/ 5766 w 456816"/>
              <a:gd name="connsiteY0" fmla="*/ 63422 h 270611"/>
              <a:gd name="connsiteX1" fmla="*/ 434263 w 456816"/>
              <a:gd name="connsiteY1" fmla="*/ 42919 h 270611"/>
              <a:gd name="connsiteX2" fmla="*/ 456816 w 456816"/>
              <a:gd name="connsiteY2" fmla="*/ 133129 h 270611"/>
              <a:gd name="connsiteX3" fmla="*/ 204638 w 456816"/>
              <a:gd name="connsiteY3" fmla="*/ 268445 h 270611"/>
              <a:gd name="connsiteX4" fmla="*/ 5766 w 456816"/>
              <a:gd name="connsiteY4" fmla="*/ 63422 h 270611"/>
              <a:gd name="connsiteX0" fmla="*/ 272713 w 283262"/>
              <a:gd name="connsiteY0" fmla="*/ 6669 h 374376"/>
              <a:gd name="connsiteX1" fmla="*/ 229659 w 283262"/>
              <a:gd name="connsiteY1" fmla="*/ 137882 h 374376"/>
              <a:gd name="connsiteX2" fmla="*/ 252212 w 283262"/>
              <a:gd name="connsiteY2" fmla="*/ 228092 h 374376"/>
              <a:gd name="connsiteX3" fmla="*/ 34 w 283262"/>
              <a:gd name="connsiteY3" fmla="*/ 363408 h 374376"/>
              <a:gd name="connsiteX4" fmla="*/ 272713 w 283262"/>
              <a:gd name="connsiteY4" fmla="*/ 6669 h 374376"/>
              <a:gd name="connsiteX0" fmla="*/ 272713 w 298187"/>
              <a:gd name="connsiteY0" fmla="*/ 21762 h 389469"/>
              <a:gd name="connsiteX1" fmla="*/ 229659 w 298187"/>
              <a:gd name="connsiteY1" fmla="*/ 152975 h 389469"/>
              <a:gd name="connsiteX2" fmla="*/ 252212 w 298187"/>
              <a:gd name="connsiteY2" fmla="*/ 243185 h 389469"/>
              <a:gd name="connsiteX3" fmla="*/ 34 w 298187"/>
              <a:gd name="connsiteY3" fmla="*/ 378501 h 389469"/>
              <a:gd name="connsiteX4" fmla="*/ 272713 w 298187"/>
              <a:gd name="connsiteY4" fmla="*/ 21762 h 389469"/>
              <a:gd name="connsiteX0" fmla="*/ 420316 w 440674"/>
              <a:gd name="connsiteY0" fmla="*/ 16 h 259091"/>
              <a:gd name="connsiteX1" fmla="*/ 377262 w 440674"/>
              <a:gd name="connsiteY1" fmla="*/ 131229 h 259091"/>
              <a:gd name="connsiteX2" fmla="*/ 399815 w 440674"/>
              <a:gd name="connsiteY2" fmla="*/ 221439 h 259091"/>
              <a:gd name="connsiteX3" fmla="*/ 21 w 440674"/>
              <a:gd name="connsiteY3" fmla="*/ 123029 h 259091"/>
              <a:gd name="connsiteX4" fmla="*/ 420316 w 440674"/>
              <a:gd name="connsiteY4" fmla="*/ 16 h 259091"/>
              <a:gd name="connsiteX0" fmla="*/ 420453 w 440811"/>
              <a:gd name="connsiteY0" fmla="*/ 103322 h 478493"/>
              <a:gd name="connsiteX1" fmla="*/ 377399 w 440811"/>
              <a:gd name="connsiteY1" fmla="*/ 234535 h 478493"/>
              <a:gd name="connsiteX2" fmla="*/ 399952 w 440811"/>
              <a:gd name="connsiteY2" fmla="*/ 324745 h 478493"/>
              <a:gd name="connsiteX3" fmla="*/ 158 w 440811"/>
              <a:gd name="connsiteY3" fmla="*/ 226335 h 478493"/>
              <a:gd name="connsiteX4" fmla="*/ 420453 w 440811"/>
              <a:gd name="connsiteY4" fmla="*/ 103322 h 478493"/>
              <a:gd name="connsiteX0" fmla="*/ 346678 w 362038"/>
              <a:gd name="connsiteY0" fmla="*/ 103322 h 478493"/>
              <a:gd name="connsiteX1" fmla="*/ 303624 w 362038"/>
              <a:gd name="connsiteY1" fmla="*/ 234535 h 478493"/>
              <a:gd name="connsiteX2" fmla="*/ 326177 w 362038"/>
              <a:gd name="connsiteY2" fmla="*/ 324745 h 478493"/>
              <a:gd name="connsiteX3" fmla="*/ 191 w 362038"/>
              <a:gd name="connsiteY3" fmla="*/ 226335 h 478493"/>
              <a:gd name="connsiteX4" fmla="*/ 346678 w 362038"/>
              <a:gd name="connsiteY4" fmla="*/ 103322 h 478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038" h="478493">
                <a:moveTo>
                  <a:pt x="346678" y="103322"/>
                </a:moveTo>
                <a:cubicBezTo>
                  <a:pt x="397250" y="104689"/>
                  <a:pt x="307041" y="197631"/>
                  <a:pt x="303624" y="234535"/>
                </a:cubicBezTo>
                <a:cubicBezTo>
                  <a:pt x="300207" y="271439"/>
                  <a:pt x="326177" y="211514"/>
                  <a:pt x="326177" y="324745"/>
                </a:cubicBezTo>
                <a:cubicBezTo>
                  <a:pt x="326177" y="437976"/>
                  <a:pt x="9075" y="648681"/>
                  <a:pt x="191" y="226335"/>
                </a:cubicBezTo>
                <a:cubicBezTo>
                  <a:pt x="-8693" y="-196011"/>
                  <a:pt x="296106" y="101955"/>
                  <a:pt x="346678" y="10332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D1E51D28-62B9-F1C3-CDC3-58D915E9005C}"/>
              </a:ext>
            </a:extLst>
          </p:cNvPr>
          <p:cNvSpPr/>
          <p:nvPr/>
        </p:nvSpPr>
        <p:spPr>
          <a:xfrm rot="18001433">
            <a:off x="6377447" y="4015389"/>
            <a:ext cx="591047" cy="576845"/>
          </a:xfrm>
          <a:prstGeom prst="arc">
            <a:avLst>
              <a:gd name="adj1" fmla="val 5550814"/>
              <a:gd name="adj2" fmla="val 2448288"/>
            </a:avLst>
          </a:prstGeom>
          <a:ln w="3175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45E2F895-8AF7-2A5A-946D-FC17209BA241}"/>
              </a:ext>
            </a:extLst>
          </p:cNvPr>
          <p:cNvSpPr/>
          <p:nvPr/>
        </p:nvSpPr>
        <p:spPr>
          <a:xfrm rot="18001433">
            <a:off x="6574815" y="4164877"/>
            <a:ext cx="354643" cy="369823"/>
          </a:xfrm>
          <a:prstGeom prst="arc">
            <a:avLst>
              <a:gd name="adj1" fmla="val 5550814"/>
              <a:gd name="adj2" fmla="val 2448288"/>
            </a:avLst>
          </a:prstGeom>
          <a:ln w="3175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a:extLst>
              <a:ext uri="{FF2B5EF4-FFF2-40B4-BE49-F238E27FC236}">
                <a16:creationId xmlns:a16="http://schemas.microsoft.com/office/drawing/2014/main" id="{146874E3-4348-CCF3-A90D-B511AB0DA896}"/>
              </a:ext>
            </a:extLst>
          </p:cNvPr>
          <p:cNvSpPr/>
          <p:nvPr/>
        </p:nvSpPr>
        <p:spPr>
          <a:xfrm>
            <a:off x="7197603" y="3399272"/>
            <a:ext cx="2570982" cy="733980"/>
          </a:xfrm>
          <a:custGeom>
            <a:avLst/>
            <a:gdLst>
              <a:gd name="connsiteX0" fmla="*/ 0 w 2558680"/>
              <a:gd name="connsiteY0" fmla="*/ 725779 h 725779"/>
              <a:gd name="connsiteX1" fmla="*/ 2558680 w 2558680"/>
              <a:gd name="connsiteY1" fmla="*/ 0 h 725779"/>
              <a:gd name="connsiteX0" fmla="*/ 0 w 2599684"/>
              <a:gd name="connsiteY0" fmla="*/ 463350 h 463350"/>
              <a:gd name="connsiteX1" fmla="*/ 2599684 w 2599684"/>
              <a:gd name="connsiteY1" fmla="*/ 0 h 463350"/>
              <a:gd name="connsiteX0" fmla="*/ 0 w 2599684"/>
              <a:gd name="connsiteY0" fmla="*/ 463350 h 463350"/>
              <a:gd name="connsiteX1" fmla="*/ 2599684 w 2599684"/>
              <a:gd name="connsiteY1" fmla="*/ 0 h 463350"/>
              <a:gd name="connsiteX0" fmla="*/ 0 w 2546379"/>
              <a:gd name="connsiteY0" fmla="*/ 717578 h 717578"/>
              <a:gd name="connsiteX1" fmla="*/ 2546379 w 2546379"/>
              <a:gd name="connsiteY1" fmla="*/ 0 h 717578"/>
              <a:gd name="connsiteX0" fmla="*/ 0 w 2456169"/>
              <a:gd name="connsiteY0" fmla="*/ 787286 h 787286"/>
              <a:gd name="connsiteX1" fmla="*/ 2456169 w 2456169"/>
              <a:gd name="connsiteY1" fmla="*/ 0 h 787286"/>
              <a:gd name="connsiteX0" fmla="*/ 0 w 2456169"/>
              <a:gd name="connsiteY0" fmla="*/ 792983 h 792983"/>
              <a:gd name="connsiteX1" fmla="*/ 2456169 w 2456169"/>
              <a:gd name="connsiteY1" fmla="*/ 5697 h 792983"/>
              <a:gd name="connsiteX0" fmla="*/ 0 w 2554579"/>
              <a:gd name="connsiteY0" fmla="*/ 729247 h 729247"/>
              <a:gd name="connsiteX1" fmla="*/ 2554579 w 2554579"/>
              <a:gd name="connsiteY1" fmla="*/ 7569 h 729247"/>
              <a:gd name="connsiteX0" fmla="*/ 0 w 2554579"/>
              <a:gd name="connsiteY0" fmla="*/ 722895 h 722895"/>
              <a:gd name="connsiteX1" fmla="*/ 2554579 w 2554579"/>
              <a:gd name="connsiteY1" fmla="*/ 1217 h 722895"/>
              <a:gd name="connsiteX0" fmla="*/ 0 w 2554579"/>
              <a:gd name="connsiteY0" fmla="*/ 722554 h 722554"/>
              <a:gd name="connsiteX1" fmla="*/ 2554579 w 2554579"/>
              <a:gd name="connsiteY1" fmla="*/ 876 h 722554"/>
            </a:gdLst>
            <a:ahLst/>
            <a:cxnLst>
              <a:cxn ang="0">
                <a:pos x="connsiteX0" y="connsiteY0"/>
              </a:cxn>
              <a:cxn ang="0">
                <a:pos x="connsiteX1" y="connsiteY1"/>
              </a:cxn>
            </a:cxnLst>
            <a:rect l="l" t="t" r="r" b="b"/>
            <a:pathLst>
              <a:path w="2554579" h="722554">
                <a:moveTo>
                  <a:pt x="0" y="722554"/>
                </a:moveTo>
                <a:cubicBezTo>
                  <a:pt x="848109" y="129355"/>
                  <a:pt x="1806930" y="-12792"/>
                  <a:pt x="2554579" y="876"/>
                </a:cubicBez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CCDBAA6C-176E-5415-6679-05F5833DCC6E}"/>
              </a:ext>
            </a:extLst>
          </p:cNvPr>
          <p:cNvCxnSpPr>
            <a:cxnSpLocks/>
          </p:cNvCxnSpPr>
          <p:nvPr/>
        </p:nvCxnSpPr>
        <p:spPr>
          <a:xfrm>
            <a:off x="9947402" y="3719790"/>
            <a:ext cx="0" cy="454467"/>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C4929A2-320B-712B-FBE1-1BE64E7D2169}"/>
              </a:ext>
            </a:extLst>
          </p:cNvPr>
          <p:cNvCxnSpPr>
            <a:cxnSpLocks/>
          </p:cNvCxnSpPr>
          <p:nvPr/>
        </p:nvCxnSpPr>
        <p:spPr>
          <a:xfrm flipH="1">
            <a:off x="8689248" y="4367663"/>
            <a:ext cx="1030132"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9771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5"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98ED-45C5-9B4F-F2AF-F01A3A7E8EF1}"/>
              </a:ext>
            </a:extLst>
          </p:cNvPr>
          <p:cNvSpPr>
            <a:spLocks noGrp="1"/>
          </p:cNvSpPr>
          <p:nvPr>
            <p:ph type="title"/>
          </p:nvPr>
        </p:nvSpPr>
        <p:spPr/>
        <p:txBody>
          <a:bodyPr>
            <a:normAutofit fontScale="90000"/>
          </a:bodyPr>
          <a:lstStyle/>
          <a:p>
            <a:r>
              <a:rPr lang="en-US" dirty="0"/>
              <a:t>Externally Switched Systems</a:t>
            </a:r>
          </a:p>
        </p:txBody>
      </p:sp>
      <p:sp>
        <p:nvSpPr>
          <p:cNvPr id="3" name="Content Placeholder 2">
            <a:extLst>
              <a:ext uri="{FF2B5EF4-FFF2-40B4-BE49-F238E27FC236}">
                <a16:creationId xmlns:a16="http://schemas.microsoft.com/office/drawing/2014/main" id="{4652E163-B0B4-AC62-339E-329D8DB7CEEC}"/>
              </a:ext>
            </a:extLst>
          </p:cNvPr>
          <p:cNvSpPr>
            <a:spLocks noGrp="1"/>
          </p:cNvSpPr>
          <p:nvPr>
            <p:ph idx="1"/>
          </p:nvPr>
        </p:nvSpPr>
        <p:spPr>
          <a:xfrm>
            <a:off x="0" y="1140642"/>
            <a:ext cx="6300788" cy="5352234"/>
          </a:xfrm>
          <a:ln>
            <a:noFill/>
          </a:ln>
        </p:spPr>
        <p:txBody>
          <a:bodyPr/>
          <a:lstStyle/>
          <a:p>
            <a:r>
              <a:rPr lang="en-US" dirty="0"/>
              <a:t>Assign state constraints to each node.</a:t>
            </a:r>
          </a:p>
          <a:p>
            <a:r>
              <a:rPr lang="en-US" dirty="0"/>
              <a:t>Let inputs exist for every               that will move the state into one of the successor sets depending on how the switching signal evolves.</a:t>
            </a:r>
          </a:p>
        </p:txBody>
      </p:sp>
      <p:sp>
        <p:nvSpPr>
          <p:cNvPr id="4" name="Date Placeholder 3">
            <a:extLst>
              <a:ext uri="{FF2B5EF4-FFF2-40B4-BE49-F238E27FC236}">
                <a16:creationId xmlns:a16="http://schemas.microsoft.com/office/drawing/2014/main" id="{EE5B89D4-8549-6E7A-F8A8-3E94331066CD}"/>
              </a:ext>
            </a:extLst>
          </p:cNvPr>
          <p:cNvSpPr>
            <a:spLocks noGrp="1"/>
          </p:cNvSpPr>
          <p:nvPr>
            <p:ph type="dt" sz="half" idx="10"/>
          </p:nvPr>
        </p:nvSpPr>
        <p:spPr/>
        <p:txBody>
          <a:bodyPr/>
          <a:lstStyle/>
          <a:p>
            <a:fld id="{E18C9FDD-5BCB-4F6C-B805-857ECD80B884}" type="datetime1">
              <a:rPr lang="en-US" smtClean="0"/>
              <a:pPr/>
              <a:t>12/1/22</a:t>
            </a:fld>
            <a:endParaRPr lang="en-US"/>
          </a:p>
        </p:txBody>
      </p:sp>
      <p:sp>
        <p:nvSpPr>
          <p:cNvPr id="5" name="Footer Placeholder 4">
            <a:extLst>
              <a:ext uri="{FF2B5EF4-FFF2-40B4-BE49-F238E27FC236}">
                <a16:creationId xmlns:a16="http://schemas.microsoft.com/office/drawing/2014/main" id="{DEA97CE8-BA5B-F44F-9EFF-1180A3FA4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AF079-FA3E-EA95-575B-4B675FC0B997}"/>
              </a:ext>
            </a:extLst>
          </p:cNvPr>
          <p:cNvSpPr>
            <a:spLocks noGrp="1"/>
          </p:cNvSpPr>
          <p:nvPr>
            <p:ph type="sldNum" sz="quarter" idx="12"/>
          </p:nvPr>
        </p:nvSpPr>
        <p:spPr/>
        <p:txBody>
          <a:bodyPr/>
          <a:lstStyle/>
          <a:p>
            <a:fld id="{C59A31C9-46ED-4FFB-8678-0742FAA664B1}" type="slidenum">
              <a:rPr lang="en-US" smtClean="0"/>
              <a:pPr/>
              <a:t>9</a:t>
            </a:fld>
            <a:endParaRPr lang="en-US"/>
          </a:p>
        </p:txBody>
      </p:sp>
      <p:sp>
        <p:nvSpPr>
          <p:cNvPr id="7" name="Text Placeholder 6">
            <a:extLst>
              <a:ext uri="{FF2B5EF4-FFF2-40B4-BE49-F238E27FC236}">
                <a16:creationId xmlns:a16="http://schemas.microsoft.com/office/drawing/2014/main" id="{B44BF00E-74DE-D763-AECF-C67190E5DD7A}"/>
              </a:ext>
            </a:extLst>
          </p:cNvPr>
          <p:cNvSpPr>
            <a:spLocks noGrp="1"/>
          </p:cNvSpPr>
          <p:nvPr>
            <p:ph type="body" sz="quarter" idx="13"/>
          </p:nvPr>
        </p:nvSpPr>
        <p:spPr/>
        <p:txBody>
          <a:bodyPr/>
          <a:lstStyle/>
          <a:p>
            <a:r>
              <a:rPr lang="en-US" dirty="0"/>
              <a:t>Centralized Feasibility</a:t>
            </a:r>
          </a:p>
        </p:txBody>
      </p:sp>
      <p:pic>
        <p:nvPicPr>
          <p:cNvPr id="9" name="Picture 8">
            <a:extLst>
              <a:ext uri="{FF2B5EF4-FFF2-40B4-BE49-F238E27FC236}">
                <a16:creationId xmlns:a16="http://schemas.microsoft.com/office/drawing/2014/main" id="{FF5B9164-3E97-A097-5B4C-F687C08A764B}"/>
              </a:ext>
            </a:extLst>
          </p:cNvPr>
          <p:cNvPicPr>
            <a:picLocks noChangeAspect="1"/>
          </p:cNvPicPr>
          <p:nvPr/>
        </p:nvPicPr>
        <p:blipFill>
          <a:blip/>
          <a:stretch>
            <a:fillRect/>
          </a:stretch>
        </p:blipFill>
        <p:spPr>
          <a:xfrm>
            <a:off x="6300788" y="2305050"/>
            <a:ext cx="5334000" cy="2971800"/>
          </a:xfrm>
          <a:prstGeom prst="rect">
            <a:avLst/>
          </a:prstGeom>
        </p:spPr>
      </p:pic>
      <p:pic>
        <p:nvPicPr>
          <p:cNvPr id="10" name="Picture 9">
            <a:extLst>
              <a:ext uri="{FF2B5EF4-FFF2-40B4-BE49-F238E27FC236}">
                <a16:creationId xmlns:a16="http://schemas.microsoft.com/office/drawing/2014/main" id="{02D6D757-4CD5-C0D9-B671-CCDDC249034D}"/>
              </a:ext>
            </a:extLst>
          </p:cNvPr>
          <p:cNvPicPr>
            <a:picLocks noChangeAspect="1"/>
          </p:cNvPicPr>
          <p:nvPr/>
        </p:nvPicPr>
        <p:blipFill>
          <a:blip/>
          <a:stretch>
            <a:fillRect/>
          </a:stretch>
        </p:blipFill>
        <p:spPr>
          <a:xfrm>
            <a:off x="6561449" y="3500845"/>
            <a:ext cx="4114800" cy="1358900"/>
          </a:xfrm>
          <a:prstGeom prst="rect">
            <a:avLst/>
          </a:prstGeom>
        </p:spPr>
      </p:pic>
      <p:pic>
        <p:nvPicPr>
          <p:cNvPr id="13" name="Picture 12">
            <a:extLst>
              <a:ext uri="{FF2B5EF4-FFF2-40B4-BE49-F238E27FC236}">
                <a16:creationId xmlns:a16="http://schemas.microsoft.com/office/drawing/2014/main" id="{F59B90EA-F80D-FF93-47CC-EE5D66312F33}"/>
              </a:ext>
            </a:extLst>
          </p:cNvPr>
          <p:cNvPicPr>
            <a:picLocks noChangeAspect="1"/>
          </p:cNvPicPr>
          <p:nvPr/>
        </p:nvPicPr>
        <p:blipFill>
          <a:blip/>
          <a:stretch>
            <a:fillRect/>
          </a:stretch>
        </p:blipFill>
        <p:spPr>
          <a:xfrm>
            <a:off x="4092570" y="1911350"/>
            <a:ext cx="1092200" cy="393700"/>
          </a:xfrm>
          <a:prstGeom prst="rect">
            <a:avLst/>
          </a:prstGeom>
        </p:spPr>
      </p:pic>
      <p:pic>
        <p:nvPicPr>
          <p:cNvPr id="15" name="Picture 14" descr="Text, letter&#10;&#10;Description automatically generated">
            <a:extLst>
              <a:ext uri="{FF2B5EF4-FFF2-40B4-BE49-F238E27FC236}">
                <a16:creationId xmlns:a16="http://schemas.microsoft.com/office/drawing/2014/main" id="{8162D9E6-B6E2-009E-1306-319FE92DED6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19100" y="4304507"/>
            <a:ext cx="5225480" cy="1458913"/>
          </a:xfrm>
          <a:prstGeom prst="rect">
            <a:avLst/>
          </a:prstGeom>
        </p:spPr>
      </p:pic>
    </p:spTree>
    <p:custDataLst>
      <p:tags r:id="rId1"/>
    </p:custDataLst>
    <p:extLst>
      <p:ext uri="{BB962C8B-B14F-4D97-AF65-F5344CB8AC3E}">
        <p14:creationId xmlns:p14="http://schemas.microsoft.com/office/powerpoint/2010/main" val="95194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6|12.6"/>
</p:tagLst>
</file>

<file path=ppt/tags/tag2.xml><?xml version="1.0" encoding="utf-8"?>
<p:tagLst xmlns:a="http://schemas.openxmlformats.org/drawingml/2006/main" xmlns:r="http://schemas.openxmlformats.org/officeDocument/2006/relationships" xmlns:p="http://schemas.openxmlformats.org/presentationml/2006/main">
  <p:tag name="TIMING" val="|19.2|7.7"/>
</p:tagLst>
</file>

<file path=ppt/tags/tag3.xml><?xml version="1.0" encoding="utf-8"?>
<p:tagLst xmlns:a="http://schemas.openxmlformats.org/drawingml/2006/main" xmlns:r="http://schemas.openxmlformats.org/officeDocument/2006/relationships" xmlns:p="http://schemas.openxmlformats.org/presentationml/2006/main">
  <p:tag name="TIMING" val="|38.6|19.9"/>
</p:tagLst>
</file>

<file path=ppt/tags/tag4.xml><?xml version="1.0" encoding="utf-8"?>
<p:tagLst xmlns:a="http://schemas.openxmlformats.org/drawingml/2006/main" xmlns:r="http://schemas.openxmlformats.org/officeDocument/2006/relationships" xmlns:p="http://schemas.openxmlformats.org/presentationml/2006/main">
  <p:tag name="TIMING" val="|25.4|1.5|0.6|1.3|0.5|0.5|8"/>
</p:tagLst>
</file>

<file path=ppt/tags/tag5.xml><?xml version="1.0" encoding="utf-8"?>
<p:tagLst xmlns:a="http://schemas.openxmlformats.org/drawingml/2006/main" xmlns:r="http://schemas.openxmlformats.org/officeDocument/2006/relationships" xmlns:p="http://schemas.openxmlformats.org/presentationml/2006/main">
  <p:tag name="TIMING" val="|25|35.7"/>
</p:tagLst>
</file>

<file path=ppt/tags/tag6.xml><?xml version="1.0" encoding="utf-8"?>
<p:tagLst xmlns:a="http://schemas.openxmlformats.org/drawingml/2006/main" xmlns:r="http://schemas.openxmlformats.org/officeDocument/2006/relationships" xmlns:p="http://schemas.openxmlformats.org/presentationml/2006/main">
  <p:tag name="TIMING" val="|34.7|23.9"/>
</p:tagLst>
</file>

<file path=ppt/tags/tag7.xml><?xml version="1.0" encoding="utf-8"?>
<p:tagLst xmlns:a="http://schemas.openxmlformats.org/drawingml/2006/main" xmlns:r="http://schemas.openxmlformats.org/officeDocument/2006/relationships" xmlns:p="http://schemas.openxmlformats.org/presentationml/2006/main">
  <p:tag name="TIMING" val="|58.7|4.1"/>
</p:tagLst>
</file>

<file path=ppt/tags/tag8.xml><?xml version="1.0" encoding="utf-8"?>
<p:tagLst xmlns:a="http://schemas.openxmlformats.org/drawingml/2006/main" xmlns:r="http://schemas.openxmlformats.org/officeDocument/2006/relationships" xmlns:p="http://schemas.openxmlformats.org/presentationml/2006/main">
  <p:tag name="TIMING" val="|73.6"/>
</p:tagLst>
</file>

<file path=ppt/theme/theme1.xml><?xml version="1.0" encoding="utf-8"?>
<a:theme xmlns:a="http://schemas.openxmlformats.org/drawingml/2006/main" name="Bridgeman Lab">
  <a:themeElements>
    <a:clrScheme name="Duke Colors">
      <a:dk1>
        <a:sysClr val="windowText" lastClr="000000"/>
      </a:dk1>
      <a:lt1>
        <a:sysClr val="window" lastClr="FFFFFF"/>
      </a:lt1>
      <a:dk2>
        <a:srgbClr val="44546A"/>
      </a:dk2>
      <a:lt2>
        <a:srgbClr val="E7E6E6"/>
      </a:lt2>
      <a:accent1>
        <a:srgbClr val="001A57"/>
      </a:accent1>
      <a:accent2>
        <a:srgbClr val="F09905"/>
      </a:accent2>
      <a:accent3>
        <a:srgbClr val="E7E6E6"/>
      </a:accent3>
      <a:accent4>
        <a:srgbClr val="CC3300"/>
      </a:accent4>
      <a:accent5>
        <a:srgbClr val="235F9C"/>
      </a:accent5>
      <a:accent6>
        <a:srgbClr val="728302"/>
      </a:accent6>
      <a:hlink>
        <a:srgbClr val="235F9C"/>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3758</TotalTime>
  <Words>2988</Words>
  <Application>Microsoft Macintosh PowerPoint</Application>
  <PresentationFormat>Widescreen</PresentationFormat>
  <Paragraphs>245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Andale Mono</vt:lpstr>
      <vt:lpstr>Arial</vt:lpstr>
      <vt:lpstr>Calibri</vt:lpstr>
      <vt:lpstr>Calibri Light</vt:lpstr>
      <vt:lpstr>Cambria Math</vt:lpstr>
      <vt:lpstr>Helvetica</vt:lpstr>
      <vt:lpstr>Times New Roman</vt:lpstr>
      <vt:lpstr>Bridgeman Lab</vt:lpstr>
      <vt:lpstr>Parallelized Algorithm for Persistent Feasibility in Linear Systems with Multiple, External Switching Signals</vt:lpstr>
      <vt:lpstr>Introduction</vt:lpstr>
      <vt:lpstr>Introduction</vt:lpstr>
      <vt:lpstr>Introduction</vt:lpstr>
      <vt:lpstr>Externally Switched Systems</vt:lpstr>
      <vt:lpstr>Externally Switched Systems</vt:lpstr>
      <vt:lpstr>Externally Switched Systems</vt:lpstr>
      <vt:lpstr>Externally Switched Systems</vt:lpstr>
      <vt:lpstr>Externally Switched Systems</vt:lpstr>
      <vt:lpstr>Externally Switched Systems</vt:lpstr>
      <vt:lpstr>Externally Switched Systems</vt:lpstr>
      <vt:lpstr>Solution Overview</vt:lpstr>
      <vt:lpstr>Solution Overview</vt:lpstr>
      <vt:lpstr>Solution Overview</vt:lpstr>
      <vt:lpstr>Solution Overview</vt:lpstr>
      <vt:lpstr>Solution Overview</vt:lpstr>
      <vt:lpstr>Numerical Example</vt:lpstr>
      <vt:lpstr>Numerical Example</vt:lpstr>
      <vt:lpstr>Numerical Example</vt:lpstr>
      <vt:lpstr>Conclusion</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design for Constrained Systems</dc:title>
  <dc:subject/>
  <dc:creator>Richard A Hall</dc:creator>
  <cp:keywords/>
  <dc:description/>
  <cp:lastModifiedBy>Richard Hall</cp:lastModifiedBy>
  <cp:revision>98</cp:revision>
  <dcterms:created xsi:type="dcterms:W3CDTF">2022-01-19T14:26:05Z</dcterms:created>
  <dcterms:modified xsi:type="dcterms:W3CDTF">2022-12-01T14:53:34Z</dcterms:modified>
  <cp:category/>
</cp:coreProperties>
</file>