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jpeg" ContentType="image/jpeg"/>
  <Override PartName="/ppt/media/image8.png" ContentType="image/png"/>
  <Override PartName="/ppt/media/image7.png" ContentType="image/png"/>
  <Override PartName="/ppt/media/image5.tif" ContentType="image/tiff"/>
  <Override PartName="/ppt/media/image6.png" ContentType="image/png"/>
  <Override PartName="/ppt/media/image1.jpeg" ContentType="image/jpeg"/>
  <Override PartName="/ppt/media/image3.png" ContentType="image/png"/>
  <Override PartName="/ppt/media/image2.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023100" cy="93091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39"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40"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41"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2" name="PlaceHolder 5"/>
          <p:cNvSpPr>
            <a:spLocks noGrp="1"/>
          </p:cNvSpPr>
          <p:nvPr>
            <p:ph type="sldNum"/>
          </p:nvPr>
        </p:nvSpPr>
        <p:spPr>
          <a:xfrm>
            <a:off x="4399200" y="9555480"/>
            <a:ext cx="3372840" cy="502560"/>
          </a:xfrm>
          <a:prstGeom prst="rect">
            <a:avLst/>
          </a:prstGeom>
        </p:spPr>
        <p:txBody>
          <a:bodyPr lIns="0" rIns="0" tIns="0" bIns="0" anchor="b"/>
          <a:p>
            <a:pPr algn="r"/>
            <a:fld id="{3342B6EC-5EB0-45D7-A478-26E82FA40A79}"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3976560" y="8841240"/>
            <a:ext cx="3044520" cy="465480"/>
          </a:xfrm>
          <a:prstGeom prst="rect">
            <a:avLst/>
          </a:prstGeom>
          <a:noFill/>
          <a:ln>
            <a:noFill/>
          </a:ln>
        </p:spPr>
        <p:style>
          <a:lnRef idx="0"/>
          <a:fillRef idx="0"/>
          <a:effectRef idx="0"/>
          <a:fontRef idx="minor"/>
        </p:style>
        <p:txBody>
          <a:bodyPr lIns="90000" rIns="90000" tIns="45000" bIns="45000" anchor="b"/>
          <a:p>
            <a:pPr algn="r">
              <a:lnSpc>
                <a:spcPct val="100000"/>
              </a:lnSpc>
            </a:pPr>
            <a:fld id="{6C175016-38CD-461E-9934-D79F8FC8F719}"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701640" y="4421160"/>
            <a:ext cx="5618880" cy="418860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6" name="" descr=""/>
          <p:cNvPicPr/>
          <p:nvPr/>
        </p:nvPicPr>
        <p:blipFill>
          <a:blip r:embed="rId2"/>
          <a:stretch/>
        </p:blipFill>
        <p:spPr>
          <a:xfrm>
            <a:off x="2079000" y="1604520"/>
            <a:ext cx="4984920" cy="3977280"/>
          </a:xfrm>
          <a:prstGeom prst="rect">
            <a:avLst/>
          </a:prstGeom>
          <a:ln>
            <a:noFill/>
          </a:ln>
        </p:spPr>
      </p:pic>
      <p:pic>
        <p:nvPicPr>
          <p:cNvPr id="37" name="" descr=""/>
          <p:cNvPicPr/>
          <p:nvPr/>
        </p:nvPicPr>
        <p:blipFill>
          <a:blip r:embed="rId3"/>
          <a:stretch/>
        </p:blipFill>
        <p:spPr>
          <a:xfrm>
            <a:off x="207900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Picture 3" descr=""/>
          <p:cNvPicPr/>
          <p:nvPr/>
        </p:nvPicPr>
        <p:blipFill>
          <a:blip r:embed="rId2"/>
          <a:stretch/>
        </p:blipFill>
        <p:spPr>
          <a:xfrm>
            <a:off x="0" y="0"/>
            <a:ext cx="9143280" cy="6857280"/>
          </a:xfrm>
          <a:prstGeom prst="rect">
            <a:avLst/>
          </a:prstGeom>
          <a:ln>
            <a:noFill/>
          </a:ln>
        </p:spPr>
      </p:pic>
      <p:pic>
        <p:nvPicPr>
          <p:cNvPr id="1" name="Picture 1" descr=""/>
          <p:cNvPicPr/>
          <p:nvPr/>
        </p:nvPicPr>
        <p:blipFill>
          <a:blip r:embed="rId3"/>
          <a:stretch/>
        </p:blipFill>
        <p:spPr>
          <a:xfrm>
            <a:off x="174960" y="89640"/>
            <a:ext cx="1562760" cy="712080"/>
          </a:xfrm>
          <a:prstGeom prst="rect">
            <a:avLst/>
          </a:prstGeom>
          <a:ln>
            <a:noFill/>
          </a:ln>
        </p:spPr>
      </p:pic>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a:t>
            </a:r>
            <a:r>
              <a:rPr b="0" lang="en-US" sz="4400" spc="-1" strike="noStrike">
                <a:solidFill>
                  <a:srgbClr val="000000"/>
                </a:solidFill>
                <a:uFill>
                  <a:solidFill>
                    <a:srgbClr val="ffffff"/>
                  </a:solidFill>
                </a:uFill>
                <a:latin typeface="Arial"/>
              </a:rPr>
              <a:t>ck </a:t>
            </a:r>
            <a:r>
              <a:rPr b="0" lang="en-US" sz="4400" spc="-1" strike="noStrike">
                <a:solidFill>
                  <a:srgbClr val="000000"/>
                </a:solidFill>
                <a:uFill>
                  <a:solidFill>
                    <a:srgbClr val="ffffff"/>
                  </a:solidFill>
                </a:uFill>
                <a:latin typeface="Arial"/>
              </a:rPr>
              <a:t>to </a:t>
            </a:r>
            <a:r>
              <a:rPr b="0" lang="en-US" sz="4400" spc="-1" strike="noStrike">
                <a:solidFill>
                  <a:srgbClr val="000000"/>
                </a:solidFill>
                <a:uFill>
                  <a:solidFill>
                    <a:srgbClr val="ffffff"/>
                  </a:solidFill>
                </a:uFill>
                <a:latin typeface="Arial"/>
              </a:rPr>
              <a:t>edi</a:t>
            </a:r>
            <a:r>
              <a:rPr b="0" lang="en-US" sz="4400" spc="-1" strike="noStrike">
                <a:solidFill>
                  <a:srgbClr val="000000"/>
                </a:solidFill>
                <a:uFill>
                  <a:solidFill>
                    <a:srgbClr val="ffffff"/>
                  </a:solidFill>
                </a:uFill>
                <a:latin typeface="Arial"/>
              </a:rPr>
              <a:t>t </a:t>
            </a:r>
            <a:r>
              <a:rPr b="0" lang="en-US" sz="4400" spc="-1" strike="noStrike">
                <a:solidFill>
                  <a:srgbClr val="000000"/>
                </a:solidFill>
                <a:uFill>
                  <a:solidFill>
                    <a:srgbClr val="ffffff"/>
                  </a:solidFill>
                </a:uFill>
                <a:latin typeface="Arial"/>
              </a:rPr>
              <a:t>the </a:t>
            </a:r>
            <a:r>
              <a:rPr b="0" lang="en-US" sz="4400" spc="-1" strike="noStrike">
                <a:solidFill>
                  <a:srgbClr val="000000"/>
                </a:solidFill>
                <a:uFill>
                  <a:solidFill>
                    <a:srgbClr val="ffffff"/>
                  </a:solidFill>
                </a:uFill>
                <a:latin typeface="Arial"/>
              </a:rPr>
              <a:t>titl</a:t>
            </a:r>
            <a:r>
              <a:rPr b="0" lang="en-US" sz="4400" spc="-1" strike="noStrike">
                <a:solidFill>
                  <a:srgbClr val="000000"/>
                </a:solidFill>
                <a:uFill>
                  <a:solidFill>
                    <a:srgbClr val="ffffff"/>
                  </a:solidFill>
                </a:uFill>
                <a:latin typeface="Arial"/>
              </a:rPr>
              <a:t>e </a:t>
            </a:r>
            <a:r>
              <a:rPr b="0" lang="en-US" sz="4400" spc="-1" strike="noStrike">
                <a:solidFill>
                  <a:srgbClr val="000000"/>
                </a:solidFill>
                <a:uFill>
                  <a:solidFill>
                    <a:srgbClr val="ffffff"/>
                  </a:solidFill>
                </a:uFill>
                <a:latin typeface="Arial"/>
              </a:rPr>
              <a:t>tex</a:t>
            </a:r>
            <a:r>
              <a:rPr b="0" lang="en-US" sz="4400" spc="-1" strike="noStrike">
                <a:solidFill>
                  <a:srgbClr val="000000"/>
                </a:solidFill>
                <a:uFill>
                  <a:solidFill>
                    <a:srgbClr val="ffffff"/>
                  </a:solidFill>
                </a:uFill>
                <a:latin typeface="Arial"/>
              </a:rPr>
              <a:t>t </a:t>
            </a:r>
            <a:r>
              <a:rPr b="0" lang="en-US" sz="4400" spc="-1" strike="noStrike">
                <a:solidFill>
                  <a:srgbClr val="000000"/>
                </a:solidFill>
                <a:uFill>
                  <a:solidFill>
                    <a:srgbClr val="ffffff"/>
                  </a:solidFill>
                </a:uFill>
                <a:latin typeface="Arial"/>
              </a:rPr>
              <a:t>for</a:t>
            </a:r>
            <a:r>
              <a:rPr b="0" lang="en-US" sz="4400" spc="-1" strike="noStrike">
                <a:solidFill>
                  <a:srgbClr val="000000"/>
                </a:solidFill>
                <a:uFill>
                  <a:solidFill>
                    <a:srgbClr val="ffffff"/>
                  </a:solidFill>
                </a:uFill>
                <a:latin typeface="Arial"/>
              </a:rPr>
              <a:t>ma</a:t>
            </a:r>
            <a:r>
              <a:rPr b="0" lang="en-US" sz="4400" spc="-1" strike="noStrike">
                <a:solidFill>
                  <a:srgbClr val="000000"/>
                </a:solidFill>
                <a:uFill>
                  <a:solidFill>
                    <a:srgbClr val="ffffff"/>
                  </a:solidFill>
                </a:uFill>
                <a:latin typeface="Arial"/>
              </a:rPr>
              <a:t>t</a:t>
            </a: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5.tif"/><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jpeg"/><Relationship Id="rId6" Type="http://schemas.openxmlformats.org/officeDocument/2006/relationships/slideLayout" Target="../slideLayouts/slideLayout1.xml"/><Relationship Id="rId7"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1745640" y="0"/>
            <a:ext cx="5889600" cy="962280"/>
          </a:xfrm>
          <a:prstGeom prst="rect">
            <a:avLst/>
          </a:prstGeom>
          <a:noFill/>
          <a:ln>
            <a:noFill/>
          </a:ln>
        </p:spPr>
        <p:style>
          <a:lnRef idx="0"/>
          <a:fillRef idx="0"/>
          <a:effectRef idx="0"/>
          <a:fontRef idx="minor"/>
        </p:style>
        <p:txBody>
          <a:bodyPr lIns="90000" rIns="90000" tIns="45000" bIns="45000" anchor="ctr" anchorCtr="1"/>
          <a:p>
            <a:pPr algn="ctr">
              <a:lnSpc>
                <a:spcPct val="80000"/>
              </a:lnSpc>
            </a:pPr>
            <a:r>
              <a:rPr b="1" lang="en-US" sz="2000" spc="-1" strike="noStrike">
                <a:solidFill>
                  <a:srgbClr val="ffffff"/>
                </a:solidFill>
                <a:uFill>
                  <a:solidFill>
                    <a:srgbClr val="ffffff"/>
                  </a:solidFill>
                </a:uFill>
                <a:latin typeface="Arial"/>
              </a:rPr>
              <a:t>Control and Emergent Behavior of Swarms under Virtual Forces </a:t>
            </a:r>
            <a:endParaRPr b="0" lang="en-US" sz="1800" spc="-1" strike="noStrike">
              <a:solidFill>
                <a:srgbClr val="000000"/>
              </a:solidFill>
              <a:uFill>
                <a:solidFill>
                  <a:srgbClr val="ffffff"/>
                </a:solidFill>
              </a:uFill>
              <a:latin typeface="Arial"/>
            </a:endParaRPr>
          </a:p>
        </p:txBody>
      </p:sp>
      <p:sp>
        <p:nvSpPr>
          <p:cNvPr id="44" name="Line 2"/>
          <p:cNvSpPr/>
          <p:nvPr/>
        </p:nvSpPr>
        <p:spPr>
          <a:xfrm>
            <a:off x="4572000" y="1058040"/>
            <a:ext cx="360" cy="5291640"/>
          </a:xfrm>
          <a:prstGeom prst="line">
            <a:avLst/>
          </a:prstGeom>
          <a:ln w="25560">
            <a:solidFill>
              <a:schemeClr val="tx2">
                <a:lumMod val="75000"/>
              </a:schemeClr>
            </a:solidFill>
            <a:round/>
          </a:ln>
        </p:spPr>
        <p:style>
          <a:lnRef idx="1">
            <a:schemeClr val="accent1"/>
          </a:lnRef>
          <a:fillRef idx="0">
            <a:schemeClr val="accent1"/>
          </a:fillRef>
          <a:effectRef idx="0">
            <a:schemeClr val="accent1"/>
          </a:effectRef>
          <a:fontRef idx="minor"/>
        </p:style>
      </p:sp>
      <p:sp>
        <p:nvSpPr>
          <p:cNvPr id="45" name="Line 3"/>
          <p:cNvSpPr/>
          <p:nvPr/>
        </p:nvSpPr>
        <p:spPr>
          <a:xfrm flipH="1">
            <a:off x="120240" y="3765600"/>
            <a:ext cx="8932320" cy="360"/>
          </a:xfrm>
          <a:prstGeom prst="line">
            <a:avLst/>
          </a:prstGeom>
          <a:ln w="25560">
            <a:solidFill>
              <a:schemeClr val="tx2">
                <a:lumMod val="75000"/>
              </a:schemeClr>
            </a:solidFill>
            <a:round/>
          </a:ln>
        </p:spPr>
        <p:style>
          <a:lnRef idx="1">
            <a:schemeClr val="accent1"/>
          </a:lnRef>
          <a:fillRef idx="0">
            <a:schemeClr val="accent1"/>
          </a:fillRef>
          <a:effectRef idx="0">
            <a:schemeClr val="accent1"/>
          </a:effectRef>
          <a:fontRef idx="minor"/>
        </p:style>
      </p:sp>
      <p:sp>
        <p:nvSpPr>
          <p:cNvPr id="46" name="CustomShape 4"/>
          <p:cNvSpPr/>
          <p:nvPr/>
        </p:nvSpPr>
        <p:spPr>
          <a:xfrm>
            <a:off x="125280" y="1058400"/>
            <a:ext cx="4446000" cy="2555640"/>
          </a:xfrm>
          <a:prstGeom prst="rect">
            <a:avLst/>
          </a:prstGeom>
          <a:noFill/>
          <a:ln>
            <a:noFill/>
          </a:ln>
        </p:spPr>
        <p:style>
          <a:lnRef idx="0"/>
          <a:fillRef idx="0"/>
          <a:effectRef idx="0"/>
          <a:fontRef idx="minor"/>
        </p:style>
        <p:txBody>
          <a:bodyPr lIns="90000" rIns="90000" tIns="45000" bIns="45000"/>
          <a:p>
            <a:pPr>
              <a:lnSpc>
                <a:spcPct val="100000"/>
              </a:lnSpc>
            </a:pPr>
            <a:r>
              <a:rPr b="1" lang="en-US" sz="1100" spc="-1" strike="noStrike">
                <a:solidFill>
                  <a:srgbClr val="000000"/>
                </a:solidFill>
                <a:uFill>
                  <a:solidFill>
                    <a:srgbClr val="ffffff"/>
                  </a:solidFill>
                </a:uFill>
                <a:latin typeface="Calibri"/>
                <a:ea typeface="DejaVu Sans"/>
              </a:rPr>
              <a:t>Objective:</a:t>
            </a:r>
            <a:r>
              <a:rPr b="0" lang="en-US" sz="1100" spc="-1" strike="noStrike">
                <a:solidFill>
                  <a:srgbClr val="000000"/>
                </a:solidFill>
                <a:uFill>
                  <a:solidFill>
                    <a:srgbClr val="ffffff"/>
                  </a:solidFill>
                </a:uFill>
                <a:latin typeface="Calibri"/>
                <a:ea typeface="DejaVu Sans"/>
              </a:rPr>
              <a:t> </a:t>
            </a:r>
            <a:r>
              <a:rPr b="0" i="1" lang="en-US" sz="1100" spc="-1" strike="noStrike">
                <a:solidFill>
                  <a:srgbClr val="000000"/>
                </a:solidFill>
                <a:uFill>
                  <a:solidFill>
                    <a:srgbClr val="ffffff"/>
                  </a:solidFill>
                </a:uFill>
                <a:latin typeface="Calibri"/>
                <a:ea typeface="DejaVu Sans"/>
              </a:rPr>
              <a:t>Abstract away the control of a swarm to a simplified state space describing the swarm’s mass properties. This would facilitate the use of complex control methods used in a centralized or decentralized fashion along with HITL control.</a:t>
            </a:r>
            <a:r>
              <a:rPr b="0" i="1" lang="en-US" sz="1100" spc="-1" strike="noStrike">
                <a:solidFill>
                  <a:srgbClr val="000000"/>
                </a:solidFill>
                <a:uFill>
                  <a:solidFill>
                    <a:srgbClr val="ffffff"/>
                  </a:solidFill>
                </a:uFill>
                <a:latin typeface="Calibri"/>
                <a:ea typeface="DejaVu Sans"/>
              </a:rPr>
              <a:t> To maintain scaling, assume no individual agent global positioning and no agent-agent communication.</a:t>
            </a:r>
            <a:endParaRPr b="0" lang="en-US" sz="1800" spc="-1" strike="noStrike">
              <a:solidFill>
                <a:srgbClr val="000000"/>
              </a:solidFill>
              <a:uFill>
                <a:solidFill>
                  <a:srgbClr val="ffffff"/>
                </a:solidFill>
              </a:uFill>
              <a:latin typeface="Arial"/>
            </a:endParaRPr>
          </a:p>
          <a:p>
            <a:pPr>
              <a:lnSpc>
                <a:spcPct val="100000"/>
              </a:lnSpc>
            </a:pPr>
            <a:r>
              <a:rPr b="1" lang="en-US" sz="1100" spc="-1" strike="noStrike">
                <a:solidFill>
                  <a:srgbClr val="000000"/>
                </a:solidFill>
                <a:uFill>
                  <a:solidFill>
                    <a:srgbClr val="ffffff"/>
                  </a:solidFill>
                </a:uFill>
                <a:latin typeface="Calibri"/>
                <a:ea typeface="DejaVu Sans"/>
              </a:rPr>
              <a:t>Technology Overview: </a:t>
            </a:r>
            <a:r>
              <a:rPr b="0" i="1" lang="en-US" sz="1100" spc="-1" strike="noStrike">
                <a:solidFill>
                  <a:srgbClr val="000000"/>
                </a:solidFill>
                <a:uFill>
                  <a:solidFill>
                    <a:srgbClr val="ffffff"/>
                  </a:solidFill>
                </a:uFill>
                <a:latin typeface="Calibri"/>
                <a:ea typeface="DejaVu Sans"/>
              </a:rPr>
              <a:t>An swarm that can be controlled with global swarm inputs and </a:t>
            </a:r>
            <a:r>
              <a:rPr b="0" i="1" lang="en-US" sz="1100" spc="-1" strike="noStrike">
                <a:solidFill>
                  <a:srgbClr val="000000"/>
                </a:solidFill>
                <a:uFill>
                  <a:solidFill>
                    <a:srgbClr val="ffffff"/>
                  </a:solidFill>
                </a:uFill>
                <a:latin typeface="Calibri"/>
                <a:ea typeface="DejaVu Sans"/>
              </a:rPr>
              <a:t>whose agent’s use common sensor technology to obtain relative position</a:t>
            </a:r>
            <a:endParaRPr b="0" lang="en-US" sz="1800" spc="-1" strike="noStrike">
              <a:solidFill>
                <a:srgbClr val="000000"/>
              </a:solidFill>
              <a:uFill>
                <a:solidFill>
                  <a:srgbClr val="ffffff"/>
                </a:solidFill>
              </a:uFill>
              <a:latin typeface="Arial"/>
            </a:endParaRPr>
          </a:p>
          <a:p>
            <a:pPr>
              <a:lnSpc>
                <a:spcPct val="100000"/>
              </a:lnSpc>
            </a:pPr>
            <a:r>
              <a:rPr b="1" lang="en-US" sz="1100" spc="-1" strike="noStrike">
                <a:solidFill>
                  <a:srgbClr val="000000"/>
                </a:solidFill>
                <a:uFill>
                  <a:solidFill>
                    <a:srgbClr val="ffffff"/>
                  </a:solidFill>
                </a:uFill>
                <a:latin typeface="Calibri"/>
                <a:ea typeface="DejaVu Sans"/>
              </a:rPr>
              <a:t>Development Stage: </a:t>
            </a:r>
            <a:r>
              <a:rPr b="0" i="1" lang="en-US" sz="1100" spc="-1" strike="noStrike">
                <a:solidFill>
                  <a:srgbClr val="000000"/>
                </a:solidFill>
                <a:uFill>
                  <a:solidFill>
                    <a:srgbClr val="ffffff"/>
                  </a:solidFill>
                </a:uFill>
                <a:latin typeface="Calibri"/>
                <a:ea typeface="DejaVu Sans"/>
              </a:rPr>
              <a:t>The swarm will be simulated to explore possible emergent behaviors and verify the global dynamic equations</a:t>
            </a:r>
            <a:endParaRPr b="0" lang="en-US" sz="1800" spc="-1" strike="noStrike">
              <a:solidFill>
                <a:srgbClr val="000000"/>
              </a:solidFill>
              <a:uFill>
                <a:solidFill>
                  <a:srgbClr val="ffffff"/>
                </a:solidFill>
              </a:uFill>
              <a:latin typeface="Arial"/>
            </a:endParaRPr>
          </a:p>
          <a:p>
            <a:pPr>
              <a:lnSpc>
                <a:spcPct val="100000"/>
              </a:lnSpc>
            </a:pPr>
            <a:r>
              <a:rPr b="1" lang="en-US" sz="1100" spc="-1" strike="noStrike">
                <a:solidFill>
                  <a:srgbClr val="000000"/>
                </a:solidFill>
                <a:uFill>
                  <a:solidFill>
                    <a:srgbClr val="ffffff"/>
                  </a:solidFill>
                </a:uFill>
                <a:latin typeface="Calibri"/>
                <a:ea typeface="DejaVu Sans"/>
              </a:rPr>
              <a:t>End Product:</a:t>
            </a:r>
            <a:r>
              <a:rPr b="0" lang="en-US" sz="1100" spc="-1" strike="noStrike">
                <a:solidFill>
                  <a:srgbClr val="000000"/>
                </a:solidFill>
                <a:uFill>
                  <a:solidFill>
                    <a:srgbClr val="ffffff"/>
                  </a:solidFill>
                </a:uFill>
                <a:latin typeface="Calibri"/>
                <a:ea typeface="DejaVu Sans"/>
              </a:rPr>
              <a:t> </a:t>
            </a:r>
            <a:r>
              <a:rPr b="0" i="1" lang="en-US" sz="1100" spc="-1" strike="noStrike">
                <a:solidFill>
                  <a:srgbClr val="000000"/>
                </a:solidFill>
                <a:uFill>
                  <a:solidFill>
                    <a:srgbClr val="ffffff"/>
                  </a:solidFill>
                </a:uFill>
                <a:latin typeface="Calibri"/>
                <a:ea typeface="DejaVu Sans"/>
              </a:rPr>
              <a:t>An agent design that creates a swarm easily controllable with centralized, or decentralized controllers.</a:t>
            </a:r>
            <a:endParaRPr b="0" lang="en-US" sz="1800" spc="-1" strike="noStrike">
              <a:solidFill>
                <a:srgbClr val="000000"/>
              </a:solidFill>
              <a:uFill>
                <a:solidFill>
                  <a:srgbClr val="ffffff"/>
                </a:solidFill>
              </a:uFill>
              <a:latin typeface="Arial"/>
            </a:endParaRPr>
          </a:p>
        </p:txBody>
      </p:sp>
      <p:sp>
        <p:nvSpPr>
          <p:cNvPr id="47" name="CustomShape 5"/>
          <p:cNvSpPr/>
          <p:nvPr/>
        </p:nvSpPr>
        <p:spPr>
          <a:xfrm>
            <a:off x="126360" y="3776760"/>
            <a:ext cx="4446000" cy="2715480"/>
          </a:xfrm>
          <a:prstGeom prst="rect">
            <a:avLst/>
          </a:prstGeom>
          <a:noFill/>
          <a:ln>
            <a:noFill/>
          </a:ln>
        </p:spPr>
        <p:style>
          <a:lnRef idx="0"/>
          <a:fillRef idx="0"/>
          <a:effectRef idx="0"/>
          <a:fontRef idx="minor"/>
        </p:style>
        <p:txBody>
          <a:bodyPr lIns="90000" rIns="90000" tIns="45000" bIns="45000"/>
          <a:p>
            <a:pPr>
              <a:lnSpc>
                <a:spcPct val="100000"/>
              </a:lnSpc>
            </a:pPr>
            <a:r>
              <a:rPr b="1" lang="en-US" sz="1100" spc="-1" strike="noStrike">
                <a:solidFill>
                  <a:srgbClr val="000000"/>
                </a:solidFill>
                <a:uFill>
                  <a:solidFill>
                    <a:srgbClr val="ffffff"/>
                  </a:solidFill>
                </a:uFill>
                <a:latin typeface="Calibri"/>
                <a:ea typeface="DejaVu Sans"/>
              </a:rPr>
              <a:t>Background:</a:t>
            </a:r>
            <a:r>
              <a:rPr b="0" lang="en-US" sz="1100" spc="-1" strike="noStrike">
                <a:solidFill>
                  <a:srgbClr val="000000"/>
                </a:solidFill>
                <a:uFill>
                  <a:solidFill>
                    <a:srgbClr val="ffffff"/>
                  </a:solidFill>
                </a:uFill>
                <a:latin typeface="Calibri"/>
                <a:ea typeface="DejaVu Sans"/>
              </a:rPr>
              <a:t> </a:t>
            </a:r>
            <a:r>
              <a:rPr b="0" i="1" lang="en-US" sz="1100" spc="-1" strike="noStrike">
                <a:solidFill>
                  <a:srgbClr val="000000"/>
                </a:solidFill>
                <a:uFill>
                  <a:solidFill>
                    <a:srgbClr val="ffffff"/>
                  </a:solidFill>
                </a:uFill>
                <a:latin typeface="Calibri"/>
                <a:ea typeface="DejaVu Sans"/>
              </a:rPr>
              <a:t>Many advanced controller designs, such as Model Predictive Control, struggle with large State Spaces. By abstracting the individual agent’s states into a global state space, these advanced controllers will be better suited for swarm control and exploiting emergent behavior. </a:t>
            </a:r>
            <a:endParaRPr b="0" lang="en-US" sz="1800" spc="-1" strike="noStrike">
              <a:solidFill>
                <a:srgbClr val="000000"/>
              </a:solidFill>
              <a:uFill>
                <a:solidFill>
                  <a:srgbClr val="ffffff"/>
                </a:solidFill>
              </a:uFill>
              <a:latin typeface="Arial"/>
            </a:endParaRPr>
          </a:p>
          <a:p>
            <a:pPr>
              <a:lnSpc>
                <a:spcPct val="100000"/>
              </a:lnSpc>
            </a:pPr>
            <a:r>
              <a:rPr b="1" lang="en-US" sz="1100" spc="-1" strike="noStrike">
                <a:solidFill>
                  <a:srgbClr val="000000"/>
                </a:solidFill>
                <a:uFill>
                  <a:solidFill>
                    <a:srgbClr val="ffffff"/>
                  </a:solidFill>
                </a:uFill>
                <a:latin typeface="Calibri"/>
                <a:ea typeface="DejaVu Sans"/>
              </a:rPr>
              <a:t>Approach: </a:t>
            </a:r>
            <a:r>
              <a:rPr b="0" i="1" lang="en-US" sz="1100" spc="-1" strike="noStrike">
                <a:solidFill>
                  <a:srgbClr val="000000"/>
                </a:solidFill>
                <a:uFill>
                  <a:solidFill>
                    <a:srgbClr val="ffffff"/>
                  </a:solidFill>
                </a:uFill>
                <a:latin typeface="Calibri"/>
                <a:ea typeface="DejaVu Sans"/>
              </a:rPr>
              <a:t>Create a new blimp design capable to sensing its neighbor’s location and adhering to a global orientation. Create a swarm of these blimps and use their relative distances and global inputs to create control inputs.</a:t>
            </a:r>
            <a:endParaRPr b="0" lang="en-US" sz="1800" spc="-1" strike="noStrike">
              <a:solidFill>
                <a:srgbClr val="000000"/>
              </a:solidFill>
              <a:uFill>
                <a:solidFill>
                  <a:srgbClr val="ffffff"/>
                </a:solidFill>
              </a:uFill>
              <a:latin typeface="Arial"/>
            </a:endParaRPr>
          </a:p>
          <a:p>
            <a:pPr>
              <a:lnSpc>
                <a:spcPct val="100000"/>
              </a:lnSpc>
            </a:pPr>
            <a:r>
              <a:rPr b="1" lang="en-US" sz="1100" spc="-1" strike="noStrike">
                <a:solidFill>
                  <a:srgbClr val="000000"/>
                </a:solidFill>
                <a:uFill>
                  <a:solidFill>
                    <a:srgbClr val="ffffff"/>
                  </a:solidFill>
                </a:uFill>
                <a:latin typeface="Calibri"/>
                <a:ea typeface="DejaVu Sans"/>
              </a:rPr>
              <a:t>Challenges: </a:t>
            </a:r>
            <a:r>
              <a:rPr b="0" i="1" lang="en-US" sz="1100" spc="-1" strike="noStrike">
                <a:solidFill>
                  <a:srgbClr val="000000"/>
                </a:solidFill>
                <a:uFill>
                  <a:solidFill>
                    <a:srgbClr val="ffffff"/>
                  </a:solidFill>
                </a:uFill>
                <a:latin typeface="Calibri"/>
                <a:ea typeface="DejaVu Sans"/>
              </a:rPr>
              <a:t>Developing a sensor array that is simple but reliable. Blimp actuation that is rapid but controlled.</a:t>
            </a:r>
            <a:endParaRPr b="0" lang="en-US" sz="1800" spc="-1" strike="noStrike">
              <a:solidFill>
                <a:srgbClr val="000000"/>
              </a:solidFill>
              <a:uFill>
                <a:solidFill>
                  <a:srgbClr val="ffffff"/>
                </a:solidFill>
              </a:uFill>
              <a:latin typeface="Arial"/>
            </a:endParaRPr>
          </a:p>
          <a:p>
            <a:pPr>
              <a:lnSpc>
                <a:spcPct val="100000"/>
              </a:lnSpc>
            </a:pPr>
            <a:r>
              <a:rPr b="1" lang="en-US" sz="1100" spc="-1" strike="noStrike">
                <a:solidFill>
                  <a:srgbClr val="000000"/>
                </a:solidFill>
                <a:uFill>
                  <a:solidFill>
                    <a:srgbClr val="ffffff"/>
                  </a:solidFill>
                </a:uFill>
                <a:latin typeface="Calibri"/>
                <a:ea typeface="DejaVu Sans"/>
              </a:rPr>
              <a:t>Objectives: </a:t>
            </a:r>
            <a:r>
              <a:rPr b="0" i="1" lang="en-US" sz="1100" spc="-1" strike="noStrike">
                <a:solidFill>
                  <a:srgbClr val="000000"/>
                </a:solidFill>
                <a:uFill>
                  <a:solidFill>
                    <a:srgbClr val="ffffff"/>
                  </a:solidFill>
                </a:uFill>
                <a:latin typeface="Calibri"/>
                <a:ea typeface="DejaVu Sans"/>
              </a:rPr>
              <a:t>Demonstrate the swarm’s control and emergent behavior using simulation with 100+ agents. Verify the simulation by comparing a simple, 2 agent simulation with the physical actions of 2 blimps.</a:t>
            </a:r>
            <a:endParaRPr b="0" lang="en-US" sz="1800" spc="-1" strike="noStrike">
              <a:solidFill>
                <a:srgbClr val="000000"/>
              </a:solidFill>
              <a:uFill>
                <a:solidFill>
                  <a:srgbClr val="ffffff"/>
                </a:solidFill>
              </a:uFill>
              <a:latin typeface="Arial"/>
            </a:endParaRPr>
          </a:p>
        </p:txBody>
      </p:sp>
      <p:sp>
        <p:nvSpPr>
          <p:cNvPr id="48" name="CustomShape 6"/>
          <p:cNvSpPr/>
          <p:nvPr/>
        </p:nvSpPr>
        <p:spPr>
          <a:xfrm>
            <a:off x="4732560" y="5588640"/>
            <a:ext cx="4320720" cy="257400"/>
          </a:xfrm>
          <a:prstGeom prst="rect">
            <a:avLst/>
          </a:prstGeom>
          <a:noFill/>
          <a:ln>
            <a:noFill/>
          </a:ln>
        </p:spPr>
        <p:style>
          <a:lnRef idx="0"/>
          <a:fillRef idx="0"/>
          <a:effectRef idx="0"/>
          <a:fontRef idx="minor"/>
        </p:style>
        <p:txBody>
          <a:bodyPr lIns="90000" rIns="90000" tIns="45000" bIns="45000"/>
          <a:p>
            <a:pPr>
              <a:lnSpc>
                <a:spcPct val="100000"/>
              </a:lnSpc>
            </a:pPr>
            <a:r>
              <a:rPr b="1" lang="en-US" sz="1100" spc="-1" strike="noStrike">
                <a:solidFill>
                  <a:srgbClr val="000000"/>
                </a:solidFill>
                <a:uFill>
                  <a:solidFill>
                    <a:srgbClr val="ffffff"/>
                  </a:solidFill>
                </a:uFill>
                <a:latin typeface="Calibri"/>
                <a:ea typeface="DejaVu Sans"/>
              </a:rPr>
              <a:t>Affiliation:</a:t>
            </a:r>
            <a:r>
              <a:rPr b="0" lang="en-US" sz="1100" spc="-1" strike="noStrike">
                <a:solidFill>
                  <a:srgbClr val="000000"/>
                </a:solidFill>
                <a:uFill>
                  <a:solidFill>
                    <a:srgbClr val="ffffff"/>
                  </a:solidFill>
                </a:uFill>
                <a:latin typeface="Calibri"/>
                <a:ea typeface="DejaVu Sans"/>
              </a:rPr>
              <a:t> </a:t>
            </a:r>
            <a:r>
              <a:rPr b="0" i="1" lang="en-US" sz="1100" spc="-1" strike="noStrike">
                <a:solidFill>
                  <a:srgbClr val="000000"/>
                </a:solidFill>
                <a:uFill>
                  <a:solidFill>
                    <a:srgbClr val="ffffff"/>
                  </a:solidFill>
                </a:uFill>
                <a:latin typeface="Calibri"/>
                <a:ea typeface="DejaVu Sans"/>
              </a:rPr>
              <a:t>Duke University – Mechanical Engineering</a:t>
            </a:r>
            <a:endParaRPr b="0" lang="en-US" sz="1800" spc="-1" strike="noStrike">
              <a:solidFill>
                <a:srgbClr val="000000"/>
              </a:solidFill>
              <a:uFill>
                <a:solidFill>
                  <a:srgbClr val="ffffff"/>
                </a:solidFill>
              </a:uFill>
              <a:latin typeface="Arial"/>
            </a:endParaRPr>
          </a:p>
        </p:txBody>
      </p:sp>
      <p:sp>
        <p:nvSpPr>
          <p:cNvPr id="49" name="CustomShape 7"/>
          <p:cNvSpPr/>
          <p:nvPr/>
        </p:nvSpPr>
        <p:spPr>
          <a:xfrm>
            <a:off x="4754880" y="5303520"/>
            <a:ext cx="4320720" cy="257400"/>
          </a:xfrm>
          <a:prstGeom prst="rect">
            <a:avLst/>
          </a:prstGeom>
          <a:noFill/>
          <a:ln>
            <a:noFill/>
          </a:ln>
        </p:spPr>
        <p:style>
          <a:lnRef idx="0"/>
          <a:fillRef idx="0"/>
          <a:effectRef idx="0"/>
          <a:fontRef idx="minor"/>
        </p:style>
        <p:txBody>
          <a:bodyPr lIns="90000" rIns="90000" tIns="45000" bIns="45000"/>
          <a:p>
            <a:pPr>
              <a:lnSpc>
                <a:spcPct val="100000"/>
              </a:lnSpc>
            </a:pPr>
            <a:r>
              <a:rPr b="1" lang="en-US" sz="1100" spc="-1" strike="noStrike">
                <a:solidFill>
                  <a:srgbClr val="000000"/>
                </a:solidFill>
                <a:uFill>
                  <a:solidFill>
                    <a:srgbClr val="ffffff"/>
                  </a:solidFill>
                </a:uFill>
                <a:latin typeface="Calibri"/>
                <a:ea typeface="DejaVu Sans"/>
              </a:rPr>
              <a:t>Investigator:</a:t>
            </a:r>
            <a:r>
              <a:rPr b="0" lang="en-US" sz="1100" spc="-1" strike="noStrike">
                <a:solidFill>
                  <a:srgbClr val="000000"/>
                </a:solidFill>
                <a:uFill>
                  <a:solidFill>
                    <a:srgbClr val="ffffff"/>
                  </a:solidFill>
                </a:uFill>
                <a:latin typeface="Calibri"/>
                <a:ea typeface="DejaVu Sans"/>
              </a:rPr>
              <a:t>  </a:t>
            </a:r>
            <a:r>
              <a:rPr b="0" i="1" lang="en-US" sz="1100" spc="-1" strike="noStrike">
                <a:solidFill>
                  <a:srgbClr val="000000"/>
                </a:solidFill>
                <a:uFill>
                  <a:solidFill>
                    <a:srgbClr val="ffffff"/>
                  </a:solidFill>
                </a:uFill>
                <a:latin typeface="Calibri"/>
                <a:ea typeface="DejaVu Sans"/>
              </a:rPr>
              <a:t>Richard Hall</a:t>
            </a:r>
            <a:endParaRPr b="0" lang="en-US" sz="1800" spc="-1" strike="noStrike">
              <a:solidFill>
                <a:srgbClr val="000000"/>
              </a:solidFill>
              <a:uFill>
                <a:solidFill>
                  <a:srgbClr val="ffffff"/>
                </a:solidFill>
              </a:uFill>
              <a:latin typeface="Arial"/>
            </a:endParaRPr>
          </a:p>
        </p:txBody>
      </p:sp>
      <p:sp>
        <p:nvSpPr>
          <p:cNvPr id="50" name="CustomShape 8"/>
          <p:cNvSpPr/>
          <p:nvPr/>
        </p:nvSpPr>
        <p:spPr>
          <a:xfrm>
            <a:off x="4731840" y="6103800"/>
            <a:ext cx="4320720" cy="257400"/>
          </a:xfrm>
          <a:prstGeom prst="rect">
            <a:avLst/>
          </a:prstGeom>
          <a:noFill/>
          <a:ln>
            <a:noFill/>
          </a:ln>
        </p:spPr>
        <p:style>
          <a:lnRef idx="0"/>
          <a:fillRef idx="0"/>
          <a:effectRef idx="0"/>
          <a:fontRef idx="minor"/>
        </p:style>
        <p:txBody>
          <a:bodyPr lIns="90000" rIns="90000" tIns="45000" bIns="45000"/>
          <a:p>
            <a:pPr>
              <a:lnSpc>
                <a:spcPct val="100000"/>
              </a:lnSpc>
            </a:pPr>
            <a:r>
              <a:rPr b="1" lang="en-US" sz="1100" spc="-1" strike="noStrike">
                <a:solidFill>
                  <a:srgbClr val="000000"/>
                </a:solidFill>
                <a:uFill>
                  <a:solidFill>
                    <a:srgbClr val="ffffff"/>
                  </a:solidFill>
                </a:uFill>
                <a:latin typeface="Calibri"/>
                <a:ea typeface="DejaVu Sans"/>
              </a:rPr>
              <a:t>Mentor:</a:t>
            </a:r>
            <a:r>
              <a:rPr b="0" lang="en-US" sz="1100" spc="-1" strike="noStrike">
                <a:solidFill>
                  <a:srgbClr val="000000"/>
                </a:solidFill>
                <a:uFill>
                  <a:solidFill>
                    <a:srgbClr val="ffffff"/>
                  </a:solidFill>
                </a:uFill>
                <a:latin typeface="Calibri"/>
                <a:ea typeface="DejaVu Sans"/>
              </a:rPr>
              <a:t> </a:t>
            </a:r>
            <a:r>
              <a:rPr b="0" i="1" lang="en-US" sz="1100" spc="-1" strike="noStrike">
                <a:solidFill>
                  <a:srgbClr val="000000"/>
                </a:solidFill>
                <a:uFill>
                  <a:solidFill>
                    <a:srgbClr val="ffffff"/>
                  </a:solidFill>
                </a:uFill>
                <a:latin typeface="Calibri"/>
                <a:ea typeface="DejaVu Sans"/>
              </a:rPr>
              <a:t>Don Sofge</a:t>
            </a:r>
            <a:endParaRPr b="0" lang="en-US" sz="1800" spc="-1" strike="noStrike">
              <a:solidFill>
                <a:srgbClr val="000000"/>
              </a:solidFill>
              <a:uFill>
                <a:solidFill>
                  <a:srgbClr val="ffffff"/>
                </a:solidFill>
              </a:uFill>
              <a:latin typeface="Arial"/>
            </a:endParaRPr>
          </a:p>
        </p:txBody>
      </p:sp>
      <p:sp>
        <p:nvSpPr>
          <p:cNvPr id="51" name="CustomShape 9"/>
          <p:cNvSpPr/>
          <p:nvPr/>
        </p:nvSpPr>
        <p:spPr>
          <a:xfrm>
            <a:off x="4731840" y="5846040"/>
            <a:ext cx="4320720" cy="257400"/>
          </a:xfrm>
          <a:prstGeom prst="rect">
            <a:avLst/>
          </a:prstGeom>
          <a:noFill/>
          <a:ln>
            <a:noFill/>
          </a:ln>
        </p:spPr>
        <p:style>
          <a:lnRef idx="0"/>
          <a:fillRef idx="0"/>
          <a:effectRef idx="0"/>
          <a:fontRef idx="minor"/>
        </p:style>
        <p:txBody>
          <a:bodyPr lIns="90000" rIns="90000" tIns="45000" bIns="45000"/>
          <a:p>
            <a:pPr>
              <a:lnSpc>
                <a:spcPct val="100000"/>
              </a:lnSpc>
            </a:pPr>
            <a:r>
              <a:rPr b="1" lang="en-US" sz="1100" spc="-1" strike="noStrike">
                <a:solidFill>
                  <a:srgbClr val="000000"/>
                </a:solidFill>
                <a:uFill>
                  <a:solidFill>
                    <a:srgbClr val="ffffff"/>
                  </a:solidFill>
                </a:uFill>
                <a:latin typeface="Calibri"/>
                <a:ea typeface="DejaVu Sans"/>
              </a:rPr>
              <a:t>Internship Program: </a:t>
            </a:r>
            <a:r>
              <a:rPr b="0" i="1" lang="en-US" sz="1100" spc="-1" strike="noStrike">
                <a:solidFill>
                  <a:srgbClr val="000000"/>
                </a:solidFill>
                <a:uFill>
                  <a:solidFill>
                    <a:srgbClr val="ffffff"/>
                  </a:solidFill>
                </a:uFill>
                <a:latin typeface="Calibri"/>
                <a:ea typeface="DejaVu Sans"/>
              </a:rPr>
              <a:t>SEAP </a:t>
            </a:r>
            <a:endParaRPr b="0" lang="en-US" sz="1800" spc="-1" strike="noStrike">
              <a:solidFill>
                <a:srgbClr val="000000"/>
              </a:solidFill>
              <a:uFill>
                <a:solidFill>
                  <a:srgbClr val="ffffff"/>
                </a:solidFill>
              </a:uFill>
              <a:latin typeface="Arial"/>
            </a:endParaRPr>
          </a:p>
        </p:txBody>
      </p:sp>
      <p:pic>
        <p:nvPicPr>
          <p:cNvPr id="52" name="Picture 4" descr=""/>
          <p:cNvPicPr/>
          <p:nvPr/>
        </p:nvPicPr>
        <p:blipFill>
          <a:blip r:embed="rId1"/>
          <a:stretch/>
        </p:blipFill>
        <p:spPr>
          <a:xfrm>
            <a:off x="7938000" y="161280"/>
            <a:ext cx="1062000" cy="708840"/>
          </a:xfrm>
          <a:prstGeom prst="rect">
            <a:avLst/>
          </a:prstGeom>
          <a:ln>
            <a:noFill/>
          </a:ln>
        </p:spPr>
      </p:pic>
      <p:sp>
        <p:nvSpPr>
          <p:cNvPr id="53" name="CustomShape 10"/>
          <p:cNvSpPr/>
          <p:nvPr/>
        </p:nvSpPr>
        <p:spPr>
          <a:xfrm>
            <a:off x="4731840" y="3765960"/>
            <a:ext cx="4320720" cy="257400"/>
          </a:xfrm>
          <a:prstGeom prst="rect">
            <a:avLst/>
          </a:prstGeom>
          <a:noFill/>
          <a:ln>
            <a:noFill/>
          </a:ln>
        </p:spPr>
        <p:style>
          <a:lnRef idx="0"/>
          <a:fillRef idx="0"/>
          <a:effectRef idx="0"/>
          <a:fontRef idx="minor"/>
        </p:style>
        <p:txBody>
          <a:bodyPr lIns="90000" rIns="90000" tIns="45000" bIns="45000"/>
          <a:p>
            <a:pPr>
              <a:lnSpc>
                <a:spcPct val="100000"/>
              </a:lnSpc>
            </a:pPr>
            <a:r>
              <a:rPr b="1" lang="en-US" sz="1100" spc="-1" strike="noStrike">
                <a:solidFill>
                  <a:srgbClr val="000000"/>
                </a:solidFill>
                <a:uFill>
                  <a:solidFill>
                    <a:srgbClr val="ffffff"/>
                  </a:solidFill>
                </a:uFill>
                <a:latin typeface="Calibri"/>
                <a:ea typeface="DejaVu Sans"/>
              </a:rPr>
              <a:t>Results:</a:t>
            </a:r>
            <a:r>
              <a:rPr b="0" lang="en-US" sz="1100" spc="-1" strike="noStrike">
                <a:solidFill>
                  <a:srgbClr val="000000"/>
                </a:solidFill>
                <a:uFill>
                  <a:solidFill>
                    <a:srgbClr val="ffffff"/>
                  </a:solidFill>
                </a:uFill>
                <a:latin typeface="Calibri"/>
                <a:ea typeface="DejaVu Sans"/>
              </a:rPr>
              <a:t> </a:t>
            </a:r>
            <a:r>
              <a:rPr b="0" i="1" lang="en-US" sz="1100" spc="-1" strike="noStrike">
                <a:solidFill>
                  <a:srgbClr val="000000"/>
                </a:solidFill>
                <a:uFill>
                  <a:solidFill>
                    <a:srgbClr val="ffffff"/>
                  </a:solidFill>
                </a:uFill>
                <a:latin typeface="Calibri"/>
                <a:ea typeface="DejaVu Sans"/>
              </a:rPr>
              <a:t>During simulations, we observed several forms of emergent behavior. By altering the properties of the potential fields and applying global forces, we can adjust the swarms density and shape. One such behavior is pictured above where the swarm created an arrow shape. </a:t>
            </a:r>
            <a:r>
              <a:rPr b="0" i="1" lang="en-US" sz="1100" spc="-1" strike="noStrike">
                <a:solidFill>
                  <a:srgbClr val="000000"/>
                </a:solidFill>
                <a:uFill>
                  <a:solidFill>
                    <a:srgbClr val="ffffff"/>
                  </a:solidFill>
                </a:uFill>
                <a:latin typeface="Calibri"/>
                <a:ea typeface="DejaVu Sans"/>
              </a:rPr>
              <a:t>We have two agents built with two more in construction. Using these, we have observed the validity of the simulations. </a:t>
            </a:r>
            <a:r>
              <a:rPr b="0" lang="en-US" sz="11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p:txBody>
      </p:sp>
      <p:sp>
        <p:nvSpPr>
          <p:cNvPr id="54" name="Line 11"/>
          <p:cNvSpPr/>
          <p:nvPr/>
        </p:nvSpPr>
        <p:spPr>
          <a:xfrm>
            <a:off x="4818960" y="5303520"/>
            <a:ext cx="3959280" cy="360"/>
          </a:xfrm>
          <a:prstGeom prst="line">
            <a:avLst/>
          </a:prstGeom>
          <a:ln w="3240">
            <a:solidFill>
              <a:schemeClr val="tx2"/>
            </a:solidFill>
            <a:round/>
          </a:ln>
        </p:spPr>
        <p:style>
          <a:lnRef idx="1">
            <a:schemeClr val="accent1"/>
          </a:lnRef>
          <a:fillRef idx="0">
            <a:schemeClr val="accent1"/>
          </a:fillRef>
          <a:effectRef idx="0">
            <a:schemeClr val="accent1"/>
          </a:effectRef>
          <a:fontRef idx="minor"/>
        </p:style>
      </p:sp>
      <p:pic>
        <p:nvPicPr>
          <p:cNvPr id="55" name="" descr=""/>
          <p:cNvPicPr/>
          <p:nvPr/>
        </p:nvPicPr>
        <p:blipFill>
          <a:blip r:embed="rId2"/>
          <a:stretch/>
        </p:blipFill>
        <p:spPr>
          <a:xfrm>
            <a:off x="7686360" y="2743560"/>
            <a:ext cx="1048680" cy="731160"/>
          </a:xfrm>
          <a:prstGeom prst="rect">
            <a:avLst/>
          </a:prstGeom>
          <a:ln>
            <a:noFill/>
          </a:ln>
        </p:spPr>
      </p:pic>
      <p:pic>
        <p:nvPicPr>
          <p:cNvPr id="56" name="" descr=""/>
          <p:cNvPicPr/>
          <p:nvPr/>
        </p:nvPicPr>
        <p:blipFill>
          <a:blip r:embed="rId3"/>
          <a:stretch/>
        </p:blipFill>
        <p:spPr>
          <a:xfrm>
            <a:off x="7729560" y="1097280"/>
            <a:ext cx="1005480" cy="790200"/>
          </a:xfrm>
          <a:prstGeom prst="rect">
            <a:avLst/>
          </a:prstGeom>
          <a:ln>
            <a:noFill/>
          </a:ln>
        </p:spPr>
      </p:pic>
      <p:pic>
        <p:nvPicPr>
          <p:cNvPr id="57" name="" descr=""/>
          <p:cNvPicPr/>
          <p:nvPr/>
        </p:nvPicPr>
        <p:blipFill>
          <a:blip r:embed="rId4"/>
          <a:stretch/>
        </p:blipFill>
        <p:spPr>
          <a:xfrm>
            <a:off x="7729560" y="1973520"/>
            <a:ext cx="1005480" cy="770040"/>
          </a:xfrm>
          <a:prstGeom prst="rect">
            <a:avLst/>
          </a:prstGeom>
          <a:ln>
            <a:noFill/>
          </a:ln>
        </p:spPr>
      </p:pic>
      <p:pic>
        <p:nvPicPr>
          <p:cNvPr id="58" name="" descr=""/>
          <p:cNvPicPr/>
          <p:nvPr/>
        </p:nvPicPr>
        <p:blipFill>
          <a:blip r:embed="rId5"/>
          <a:srcRect l="8621" t="4997" r="35367" b="9996"/>
          <a:stretch/>
        </p:blipFill>
        <p:spPr>
          <a:xfrm>
            <a:off x="4846320" y="1102320"/>
            <a:ext cx="2651760" cy="23724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10252</TotalTime>
  <Application>LibreOffice/5.1.6.2$Linux_X86_64 LibreOffice_project/10m0$Build-2</Application>
  <Words>294</Words>
  <Paragraphs>16</Paragraphs>
  <Company>NMCI</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2016-06-28T18:46:17Z</dcterms:created>
  <dc:creator>Wasilition, Tim CTR ONR, 30</dc:creator>
  <dc:description/>
  <dc:language>en-US</dc:language>
  <cp:lastModifiedBy/>
  <cp:lastPrinted>2018-09-18T19:20:29Z</cp:lastPrinted>
  <dcterms:modified xsi:type="dcterms:W3CDTF">2019-07-26T16:14:20Z</dcterms:modified>
  <cp:revision>510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Company">
    <vt:lpwstr>NMCI</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