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1"/>
  </p:notesMasterIdLst>
  <p:sldIdLst>
    <p:sldId id="256" r:id="rId2"/>
    <p:sldId id="260" r:id="rId3"/>
    <p:sldId id="347" r:id="rId4"/>
    <p:sldId id="262" r:id="rId5"/>
    <p:sldId id="263" r:id="rId6"/>
    <p:sldId id="307" r:id="rId7"/>
    <p:sldId id="268" r:id="rId8"/>
    <p:sldId id="308" r:id="rId9"/>
    <p:sldId id="258" r:id="rId10"/>
    <p:sldId id="310" r:id="rId11"/>
    <p:sldId id="311" r:id="rId12"/>
    <p:sldId id="264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2" r:id="rId24"/>
    <p:sldId id="325" r:id="rId25"/>
    <p:sldId id="324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6" r:id="rId46"/>
    <p:sldId id="348" r:id="rId47"/>
    <p:sldId id="345" r:id="rId48"/>
    <p:sldId id="349" r:id="rId49"/>
    <p:sldId id="285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IBM Plex Mono" panose="020B0509050203000203" pitchFamily="49" charset="77"/>
      <p:regular r:id="rId53"/>
      <p:bold r:id="rId54"/>
      <p:italic r:id="rId55"/>
      <p:boldItalic r:id="rId56"/>
    </p:embeddedFont>
    <p:embeddedFont>
      <p:font typeface="Poppins" pitchFamily="2" charset="77"/>
      <p:regular r:id="rId57"/>
      <p:bold r:id="rId58"/>
      <p:italic r:id="rId59"/>
      <p:boldItalic r:id="rId60"/>
    </p:embeddedFont>
    <p:embeddedFont>
      <p:font typeface="Source Code Pro" panose="020B0509030403020204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336"/>
    <a:srgbClr val="28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38E841-693B-4B36-8159-4748DC2637DD}">
  <a:tblStyle styleId="{8038E841-693B-4B36-8159-4748DC263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>
      <p:cViewPr varScale="1">
        <p:scale>
          <a:sx n="136" d="100"/>
          <a:sy n="13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3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98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453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7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5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44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022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132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033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658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31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0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68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8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76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28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994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Carmichael numbers are rare, with only 7 less than 10,000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31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87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90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57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721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693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056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4887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21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114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99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236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30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74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20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89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72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45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  <p:sldLayoutId id="2147483659" r:id="rId5"/>
    <p:sldLayoutId id="2147483665" r:id="rId6"/>
    <p:sldLayoutId id="2147483670" r:id="rId7"/>
    <p:sldLayoutId id="2147483672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eeksforgeeks.org/sieve-of-eratosthen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eeksforgeeks.org/sieve-of-atk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ermat-method-of-primality-tes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mality-test-set-3-miller-rabi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halleepham/CS404-MiniProject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vescience.com/physics-mathematics/mathematics/what-is-the-largest-known-prime-number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973199" y="3718214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Hallee</a:t>
            </a:r>
            <a:r>
              <a:rPr lang="en" dirty="0"/>
              <a:t> Pham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University of Missouri – Kansas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Spring 2024</a:t>
            </a:r>
            <a:endParaRPr sz="1400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73199" y="107828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Prime Number </a:t>
            </a:r>
            <a:r>
              <a:rPr lang="en" dirty="0">
                <a:solidFill>
                  <a:schemeClr val="bg2"/>
                </a:solidFill>
              </a:rPr>
              <a:t>Generation and Testing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973199" y="3504775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Methodology (Continued)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" name="Google Shape;1638;p41">
            <a:extLst>
              <a:ext uri="{FF2B5EF4-FFF2-40B4-BE49-F238E27FC236}">
                <a16:creationId xmlns:a16="http://schemas.microsoft.com/office/drawing/2014/main" id="{2ACEAB7D-9433-AB71-57F3-8FE6271B6232}"/>
              </a:ext>
            </a:extLst>
          </p:cNvPr>
          <p:cNvSpPr txBox="1">
            <a:spLocks/>
          </p:cNvSpPr>
          <p:nvPr/>
        </p:nvSpPr>
        <p:spPr>
          <a:xfrm>
            <a:off x="381422" y="1420025"/>
            <a:ext cx="58453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4. Testing Phase</a:t>
            </a:r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8AEB3622-174A-2A65-9D4D-021B7BD982FA}"/>
              </a:ext>
            </a:extLst>
          </p:cNvPr>
          <p:cNvSpPr txBox="1">
            <a:spLocks/>
          </p:cNvSpPr>
          <p:nvPr/>
        </p:nvSpPr>
        <p:spPr>
          <a:xfrm>
            <a:off x="873957" y="1822325"/>
            <a:ext cx="7020014" cy="237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i="1" dirty="0"/>
              <a:t>Timers</a:t>
            </a:r>
            <a:r>
              <a:rPr lang="en-US" dirty="0"/>
              <a:t> were integrated into code to record their </a:t>
            </a:r>
            <a:r>
              <a:rPr lang="en-US" b="1" i="1" dirty="0"/>
              <a:t>execution times</a:t>
            </a:r>
            <a:endParaRPr lang="en-US" sz="2800" b="1" i="1" dirty="0"/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i="1" dirty="0"/>
              <a:t>Isolate</a:t>
            </a:r>
            <a:r>
              <a:rPr lang="en-US" dirty="0"/>
              <a:t> the running of just the function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i="1" dirty="0"/>
              <a:t>Three</a:t>
            </a:r>
            <a:r>
              <a:rPr lang="en-US" dirty="0"/>
              <a:t> different tests with </a:t>
            </a:r>
            <a:r>
              <a:rPr lang="en-US" b="1" i="1" dirty="0"/>
              <a:t>ten trials</a:t>
            </a:r>
            <a:r>
              <a:rPr lang="en-US" dirty="0"/>
              <a:t> each</a:t>
            </a:r>
            <a:endParaRPr lang="en-US" b="1" dirty="0"/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Numbers with </a:t>
            </a:r>
            <a:r>
              <a:rPr lang="en-US" b="1" i="1" dirty="0"/>
              <a:t>2</a:t>
            </a:r>
            <a:r>
              <a:rPr lang="en-US" dirty="0"/>
              <a:t> digits, </a:t>
            </a:r>
            <a:r>
              <a:rPr lang="en-US" b="1" i="1" dirty="0"/>
              <a:t>4</a:t>
            </a:r>
            <a:r>
              <a:rPr lang="en-US" dirty="0"/>
              <a:t> digits, and </a:t>
            </a:r>
            <a:r>
              <a:rPr lang="en-US" b="1" i="1" dirty="0"/>
              <a:t>6</a:t>
            </a:r>
            <a:r>
              <a:rPr lang="en-US" dirty="0"/>
              <a:t> digits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each algorithm is finished running, the </a:t>
            </a:r>
            <a:r>
              <a:rPr lang="en-US" b="1" i="1" dirty="0"/>
              <a:t>total run time </a:t>
            </a:r>
            <a:r>
              <a:rPr lang="en-US" dirty="0"/>
              <a:t>is printed and recorded into a </a:t>
            </a:r>
            <a:r>
              <a:rPr lang="en-US" b="1" i="1" dirty="0"/>
              <a:t>data table</a:t>
            </a:r>
            <a:r>
              <a:rPr lang="en-US" dirty="0"/>
              <a:t> for later analysis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883583" y="1728160"/>
            <a:ext cx="7020014" cy="423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Given an input </a:t>
            </a:r>
            <a:r>
              <a:rPr lang="en-US" sz="1400" i="1" dirty="0"/>
              <a:t>n, </a:t>
            </a:r>
            <a:r>
              <a:rPr lang="en-US" sz="1400" dirty="0"/>
              <a:t>prints out all prime numbers less than or equal to </a:t>
            </a:r>
            <a:r>
              <a:rPr lang="en-US" sz="1400" i="1" dirty="0"/>
              <a:t>n</a:t>
            </a: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460028" y="1455870"/>
            <a:ext cx="660491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Prime Number Generating Algorithms</a:t>
            </a:r>
            <a:endParaRPr dirty="0"/>
          </a:p>
        </p:txBody>
      </p:sp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17047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05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034" y="330773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Implementations </a:t>
            </a:r>
            <a:br>
              <a:rPr lang="en" dirty="0"/>
            </a:br>
            <a:r>
              <a:rPr lang="en" sz="1400" dirty="0"/>
              <a:t>(Generating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93650" y="801326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857;p47">
            <a:extLst>
              <a:ext uri="{FF2B5EF4-FFF2-40B4-BE49-F238E27FC236}">
                <a16:creationId xmlns:a16="http://schemas.microsoft.com/office/drawing/2014/main" id="{B4A34876-CA87-50CC-AA46-B76469DFBEB2}"/>
              </a:ext>
            </a:extLst>
          </p:cNvPr>
          <p:cNvSpPr txBox="1">
            <a:spLocks/>
          </p:cNvSpPr>
          <p:nvPr/>
        </p:nvSpPr>
        <p:spPr>
          <a:xfrm>
            <a:off x="1109950" y="3138395"/>
            <a:ext cx="6604344" cy="65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sz="2800" dirty="0"/>
              <a:t>The Sieve of Eratosthenes</a:t>
            </a:r>
          </a:p>
          <a:p>
            <a:pPr algn="ctr"/>
            <a:endParaRPr lang="en" sz="2800" dirty="0"/>
          </a:p>
          <a:p>
            <a:pPr algn="ctr"/>
            <a:r>
              <a:rPr lang="en" sz="2800" dirty="0"/>
              <a:t>The Sieve of Atkin</a:t>
            </a:r>
          </a:p>
        </p:txBody>
      </p:sp>
      <p:sp>
        <p:nvSpPr>
          <p:cNvPr id="13" name="Google Shape;1637;p41">
            <a:extLst>
              <a:ext uri="{FF2B5EF4-FFF2-40B4-BE49-F238E27FC236}">
                <a16:creationId xmlns:a16="http://schemas.microsoft.com/office/drawing/2014/main" id="{5738D069-8AFE-A244-951C-C0203626ADCE}"/>
              </a:ext>
            </a:extLst>
          </p:cNvPr>
          <p:cNvSpPr txBox="1">
            <a:spLocks/>
          </p:cNvSpPr>
          <p:nvPr/>
        </p:nvSpPr>
        <p:spPr>
          <a:xfrm>
            <a:off x="1061993" y="4130667"/>
            <a:ext cx="7020014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b="1" i="1" u="sng" dirty="0"/>
              <a:t>Sieve</a:t>
            </a:r>
            <a:r>
              <a:rPr lang="en-US" sz="1400" dirty="0"/>
              <a:t>: “A simple method for finding prime numbers”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802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62377" y="2239048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Given an input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, print all prime numbers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600" b="1" i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create a </a:t>
                </a:r>
                <a:r>
                  <a:rPr lang="en-US" sz="1600" b="1" dirty="0"/>
                  <a:t>list</a:t>
                </a:r>
                <a:r>
                  <a:rPr lang="en-US" sz="1600" dirty="0"/>
                  <a:t> of numbers </a:t>
                </a:r>
                <a:r>
                  <a:rPr lang="en-US" sz="1600" b="1" dirty="0"/>
                  <a:t>from 2 to the given number </a:t>
                </a:r>
                <a:r>
                  <a:rPr lang="en-US" sz="1600" b="1" i="1" dirty="0"/>
                  <a:t>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traverse</a:t>
                </a:r>
                <a:r>
                  <a:rPr lang="en-US" sz="1600" dirty="0"/>
                  <a:t> from </a:t>
                </a:r>
                <a:r>
                  <a:rPr lang="en-US" sz="1600" i="1" dirty="0"/>
                  <a:t>2</a:t>
                </a:r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eliminate all numbers that are </a:t>
                </a:r>
                <a:r>
                  <a:rPr lang="en-US" sz="1600" b="1" i="1" dirty="0"/>
                  <a:t>not prime</a:t>
                </a: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reason why we only traverse until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600" dirty="0"/>
                  <a:t>is that there will not exist any factor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is greater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62377" y="2239048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 l="-17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Sieve of Eratosthenes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968790" y="1938726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Concept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968791" y="1161245"/>
            <a:ext cx="691283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ancient method introduced by Greek mathematician Eratosthenes in the third century B.C. (Kaur, 2021)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0" y="1443775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Generate a list of numbers from 2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Traverse from the smallest prime number (</a:t>
                </a:r>
                <a:r>
                  <a:rPr lang="en-US" sz="1600" i="1" dirty="0"/>
                  <a:t>num </a:t>
                </a:r>
                <a:r>
                  <a:rPr lang="en-US" sz="1600" dirty="0"/>
                  <a:t>= 2)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Mark all multiples of </a:t>
                </a:r>
                <a:r>
                  <a:rPr lang="en-US" sz="1600" i="1" dirty="0"/>
                  <a:t>num </a:t>
                </a:r>
                <a:r>
                  <a:rPr lang="en-US" sz="1600" dirty="0"/>
                  <a:t>that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1600" dirty="0"/>
                  <a:t>n (this removes composite numbers to reduce the number of comparisons)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Update the current value of </a:t>
                </a:r>
                <a:r>
                  <a:rPr lang="en-US" sz="1600" i="1" dirty="0"/>
                  <a:t>num </a:t>
                </a:r>
                <a:r>
                  <a:rPr lang="en-US" sz="1600" dirty="0"/>
                  <a:t>to the next prime number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Repeat step 3 while </a:t>
                </a:r>
                <a:r>
                  <a:rPr lang="en-US" sz="1600" i="1" dirty="0"/>
                  <a:t>num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600" dirty="0"/>
                  <a:t>Traverse the whole list and print out all unmarked numbers, which are all prime numbers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0" y="1443775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 l="-531" b="-3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Eratosthenes 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0000" y="1164365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4" name="Google Shape;1637;p41">
            <a:extLst>
              <a:ext uri="{FF2B5EF4-FFF2-40B4-BE49-F238E27FC236}">
                <a16:creationId xmlns:a16="http://schemas.microsoft.com/office/drawing/2014/main" id="{DC7A6835-5E4B-82E1-AD80-6A6DB23758C1}"/>
              </a:ext>
            </a:extLst>
          </p:cNvPr>
          <p:cNvSpPr txBox="1">
            <a:spLocks/>
          </p:cNvSpPr>
          <p:nvPr/>
        </p:nvSpPr>
        <p:spPr>
          <a:xfrm>
            <a:off x="1353868" y="4590593"/>
            <a:ext cx="3763425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800" dirty="0"/>
              <a:t>These steps are a modified version from </a:t>
            </a:r>
            <a:r>
              <a:rPr lang="en-US" sz="800" dirty="0" err="1"/>
              <a:t>GeeksforGeeks</a:t>
            </a:r>
            <a:r>
              <a:rPr lang="en-US" sz="800" dirty="0"/>
              <a:t>:</a:t>
            </a:r>
          </a:p>
          <a:p>
            <a:pPr marL="457200" lvl="1" indent="0" algn="l">
              <a:buSzPct val="100000"/>
            </a:pPr>
            <a:r>
              <a:rPr lang="en-US" sz="800" dirty="0">
                <a:hlinkClick r:id="rId4"/>
              </a:rPr>
              <a:t>https://www.geeksforgeeks.org/sieve-of-eratosthenes/</a:t>
            </a:r>
            <a:endParaRPr lang="en-US" sz="800" dirty="0"/>
          </a:p>
          <a:p>
            <a:pPr marL="457200" lvl="1" indent="0" algn="l">
              <a:buSzPct val="100000"/>
            </a:pPr>
            <a:endParaRPr lang="en-US" sz="8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792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14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Eratosthenes (code)</a:t>
            </a:r>
            <a:endParaRPr sz="24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DC948D-5851-D050-84A2-2341E10D93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8"/>
          <a:stretch/>
        </p:blipFill>
        <p:spPr>
          <a:xfrm>
            <a:off x="1745299" y="876081"/>
            <a:ext cx="5367772" cy="3391337"/>
          </a:xfrm>
          <a:prstGeom prst="rect">
            <a:avLst/>
          </a:prstGeom>
        </p:spPr>
      </p:pic>
      <p:sp>
        <p:nvSpPr>
          <p:cNvPr id="6" name="Google Shape;1637;p41">
            <a:extLst>
              <a:ext uri="{FF2B5EF4-FFF2-40B4-BE49-F238E27FC236}">
                <a16:creationId xmlns:a16="http://schemas.microsoft.com/office/drawing/2014/main" id="{FFF721C3-FC92-F7D8-5DDE-6EBF21FB6374}"/>
              </a:ext>
            </a:extLst>
          </p:cNvPr>
          <p:cNvSpPr txBox="1">
            <a:spLocks/>
          </p:cNvSpPr>
          <p:nvPr/>
        </p:nvSpPr>
        <p:spPr>
          <a:xfrm>
            <a:off x="2123986" y="4438491"/>
            <a:ext cx="7020014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000" dirty="0"/>
              <a:t>This code is a modified version from </a:t>
            </a:r>
            <a:r>
              <a:rPr lang="en-US" sz="1000" dirty="0" err="1"/>
              <a:t>GeeksforGeeks</a:t>
            </a:r>
            <a:r>
              <a:rPr lang="en-US" sz="1000" dirty="0"/>
              <a:t>:</a:t>
            </a:r>
          </a:p>
          <a:p>
            <a:pPr marL="457200" lvl="1" indent="0" algn="l">
              <a:buSzPct val="100000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www.geeksforgeeks.org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/sieve-of-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eratosthenes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</a:p>
          <a:p>
            <a:pPr marL="457200" lvl="1" indent="0" algn="l">
              <a:buSzPct val="100000"/>
            </a:pPr>
            <a:endParaRPr lang="en-US" sz="10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565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3108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Eratosthenes (code)</a:t>
            </a:r>
            <a:endParaRPr sz="2400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5ADAB5-CBD0-B292-D253-8DAEC51A13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1"/>
          <a:stretch/>
        </p:blipFill>
        <p:spPr>
          <a:xfrm>
            <a:off x="1058093" y="1270535"/>
            <a:ext cx="7190585" cy="234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741;p43">
                <a:extLst>
                  <a:ext uri="{FF2B5EF4-FFF2-40B4-BE49-F238E27FC236}">
                    <a16:creationId xmlns:a16="http://schemas.microsoft.com/office/drawing/2014/main" id="{B36BCA94-B8B0-D970-4CCC-8586610B35EA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5583" y="3847698"/>
                <a:ext cx="6912834" cy="66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By analyzing the number of primitive operations, the estimated </a:t>
                </a:r>
                <a:r>
                  <a:rPr lang="en" b="1" dirty="0"/>
                  <a:t>time complexity</a:t>
                </a:r>
                <a:r>
                  <a:rPr lang="en" dirty="0"/>
                  <a:t> is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3" name="Google Shape;1741;p43">
                <a:extLst>
                  <a:ext uri="{FF2B5EF4-FFF2-40B4-BE49-F238E27FC236}">
                    <a16:creationId xmlns:a16="http://schemas.microsoft.com/office/drawing/2014/main" id="{B36BCA94-B8B0-D970-4CCC-8586610B35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5583" y="3847698"/>
                <a:ext cx="6912834" cy="665400"/>
              </a:xfrm>
              <a:prstGeom prst="rect">
                <a:avLst/>
              </a:prstGeom>
              <a:blipFill>
                <a:blip r:embed="rId4"/>
                <a:stretch>
                  <a:fillRect l="-18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3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1125941" y="2442526"/>
            <a:ext cx="7161623" cy="2255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Two lists are created, a </a:t>
            </a:r>
            <a:r>
              <a:rPr lang="en-US" sz="1600" b="1" i="1" dirty="0"/>
              <a:t>results list </a:t>
            </a:r>
            <a:r>
              <a:rPr lang="en-US" sz="1600" dirty="0"/>
              <a:t>and a </a:t>
            </a:r>
            <a:r>
              <a:rPr lang="en-US" sz="1600" b="1" i="1" dirty="0"/>
              <a:t>sieve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method uses different </a:t>
            </a:r>
            <a:r>
              <a:rPr lang="en-US" sz="1600" b="1" i="1" dirty="0"/>
              <a:t>properties of primes </a:t>
            </a:r>
            <a:r>
              <a:rPr lang="en-US" sz="1600" dirty="0"/>
              <a:t>to </a:t>
            </a:r>
            <a:r>
              <a:rPr lang="en-US" sz="1600" b="1" i="1" dirty="0"/>
              <a:t>filter</a:t>
            </a:r>
            <a:r>
              <a:rPr lang="en-US" sz="1600" dirty="0"/>
              <a:t> out prime numbers (shown in the next slide)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a number in the sieve list is marked as prime, it is </a:t>
            </a:r>
            <a:r>
              <a:rPr lang="en-US" sz="1600" b="1" i="1" dirty="0"/>
              <a:t>moved </a:t>
            </a:r>
            <a:r>
              <a:rPr lang="en-US" sz="1600" dirty="0"/>
              <a:t>to the </a:t>
            </a:r>
            <a:r>
              <a:rPr lang="en-US" sz="1600" b="1" i="1" dirty="0"/>
              <a:t>results list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Sieve of Atkin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968790" y="2151829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Concept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968790" y="1017724"/>
            <a:ext cx="6912834" cy="92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method is similar to the Sieve of Eratosthenes, however, it does </a:t>
            </a:r>
            <a:r>
              <a:rPr lang="en-US" b="1" i="1" dirty="0"/>
              <a:t>preliminary work </a:t>
            </a:r>
            <a:r>
              <a:rPr lang="en-US" dirty="0"/>
              <a:t>before traversing through the list of numbers and marks off the </a:t>
            </a:r>
            <a:r>
              <a:rPr lang="en-US" b="1" dirty="0"/>
              <a:t>multiples of squares of primes</a:t>
            </a:r>
            <a:r>
              <a:rPr lang="en-US" dirty="0"/>
              <a:t>, instead of just the multiple of primes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12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0" y="1443775"/>
                <a:ext cx="7451848" cy="3493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Create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𝒓𝒆𝒔𝒖𝒍𝒕𝒔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filled with 2, 3 and 5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Create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𝒔𝒊𝒆𝒗𝒆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all possible integers to the given limit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For each 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𝒔𝒊𝒆𝒗𝒆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𝒎𝒐𝒅𝒖𝒍𝒐</m:t>
                    </m:r>
                  </m:oMath>
                </a14:m>
                <a:r>
                  <a:rPr lang="en-US" b="1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𝒔𝒊𝒙𝒕𝒚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𝒓𝒆𝒎𝒂𝒊𝒏𝒅𝒆𝒓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          a.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1, 13, 17, 29, 37, 41, 49, or 53, flip the entry for each possible solution to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          b.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7, 19, 31, or 43, flip the entry for each possible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          c.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11, 23, 47, or 59, flip the entry for each possible solution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          d.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something else, </a:t>
                </a:r>
                <a:r>
                  <a:rPr lang="en-US" b="1" dirty="0"/>
                  <a:t>ignore</a:t>
                </a:r>
                <a:r>
                  <a:rPr lang="en-US" dirty="0"/>
                  <a:t> it completely…</a:t>
                </a:r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0" y="1443775"/>
                <a:ext cx="7451848" cy="3493985"/>
              </a:xfrm>
              <a:prstGeom prst="rect">
                <a:avLst/>
              </a:prstGeom>
              <a:blipFill>
                <a:blip r:embed="rId3"/>
                <a:stretch>
                  <a:fillRect l="-510" r="-5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Atkin 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0000" y="1038175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44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0" y="1464225"/>
                <a:ext cx="7451848" cy="3493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200000"/>
                  </a:lnSpc>
                </a:pPr>
                <a:r>
                  <a:rPr lang="en-US" dirty="0"/>
                  <a:t>4.      Start with the </a:t>
                </a:r>
                <a:r>
                  <a:rPr lang="en-US" b="1" dirty="0"/>
                  <a:t>lowest number </a:t>
                </a:r>
                <a:r>
                  <a:rPr lang="en-US" dirty="0"/>
                  <a:t>in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𝒔𝒊𝒆𝒗𝒆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200000"/>
                  </a:lnSpc>
                </a:pPr>
                <a:r>
                  <a:rPr lang="en-US" dirty="0"/>
                  <a:t>5.      Take the next number in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𝒔𝒊𝒆𝒗𝒆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r>
                  <a:rPr lang="en-US" dirty="0"/>
                  <a:t>, still marked prime</a:t>
                </a:r>
              </a:p>
              <a:p>
                <a:pPr marL="0" indent="0">
                  <a:lnSpc>
                    <a:spcPct val="200000"/>
                  </a:lnSpc>
                </a:pPr>
                <a:r>
                  <a:rPr lang="en-US" dirty="0"/>
                  <a:t>6.      Include that number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𝒓𝒆𝒔𝒖𝒍𝒕𝒔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𝒍𝒊𝒔𝒕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200000"/>
                  </a:lnSpc>
                </a:pPr>
                <a:r>
                  <a:rPr lang="en-US" dirty="0"/>
                  <a:t>7.      </a:t>
                </a:r>
                <a:r>
                  <a:rPr lang="en-US" b="1" dirty="0"/>
                  <a:t>Square the number </a:t>
                </a:r>
                <a:r>
                  <a:rPr lang="en-US" dirty="0"/>
                  <a:t>and mark all </a:t>
                </a:r>
                <a:r>
                  <a:rPr lang="en-US" b="1" dirty="0"/>
                  <a:t>multiples</a:t>
                </a:r>
                <a:r>
                  <a:rPr lang="en-US" dirty="0"/>
                  <a:t> of that square as </a:t>
                </a:r>
                <a:r>
                  <a:rPr lang="en-US" b="1" dirty="0"/>
                  <a:t>non-prime</a:t>
                </a:r>
                <a:r>
                  <a:rPr lang="en-US" dirty="0"/>
                  <a:t>. 	(Note that the multiples that can be factored by 2, 3, or 5 need not be 	marked, as these will be ignored in the final enumeration of primes)</a:t>
                </a:r>
              </a:p>
              <a:p>
                <a:pPr marL="0" indent="0">
                  <a:lnSpc>
                    <a:spcPct val="200000"/>
                  </a:lnSpc>
                </a:pPr>
                <a:r>
                  <a:rPr lang="en-US" dirty="0"/>
                  <a:t>8.      </a:t>
                </a:r>
                <a:r>
                  <a:rPr lang="en-US" b="1" dirty="0"/>
                  <a:t>Repeat</a:t>
                </a:r>
                <a:r>
                  <a:rPr lang="en-US" dirty="0"/>
                  <a:t> steps 4 through 7</a:t>
                </a:r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0" y="1464225"/>
                <a:ext cx="7451848" cy="3493985"/>
              </a:xfrm>
              <a:prstGeom prst="rect">
                <a:avLst/>
              </a:prstGeom>
              <a:blipFill>
                <a:blip r:embed="rId3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Atkin 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0000" y="1182554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(continued)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44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3108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Atkin (code)</a:t>
            </a:r>
            <a:endParaRPr sz="24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78E57C-9150-3477-0991-F968ACE45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5" y="808521"/>
            <a:ext cx="3763425" cy="3943723"/>
          </a:xfrm>
          <a:prstGeom prst="rect">
            <a:avLst/>
          </a:prstGeom>
        </p:spPr>
      </p:pic>
      <p:sp>
        <p:nvSpPr>
          <p:cNvPr id="7" name="Google Shape;1637;p41">
            <a:extLst>
              <a:ext uri="{FF2B5EF4-FFF2-40B4-BE49-F238E27FC236}">
                <a16:creationId xmlns:a16="http://schemas.microsoft.com/office/drawing/2014/main" id="{C5761565-1754-0DD6-0330-12EAB2914AA9}"/>
              </a:ext>
            </a:extLst>
          </p:cNvPr>
          <p:cNvSpPr txBox="1">
            <a:spLocks/>
          </p:cNvSpPr>
          <p:nvPr/>
        </p:nvSpPr>
        <p:spPr>
          <a:xfrm>
            <a:off x="5694959" y="2493939"/>
            <a:ext cx="3763425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800" dirty="0"/>
              <a:t>This code is a modified version from </a:t>
            </a:r>
            <a:r>
              <a:rPr lang="en-US" sz="800" dirty="0" err="1"/>
              <a:t>GeeksforGeeks</a:t>
            </a:r>
            <a:r>
              <a:rPr lang="en-US" sz="800" dirty="0"/>
              <a:t>:</a:t>
            </a:r>
          </a:p>
          <a:p>
            <a:pPr marL="457200" lvl="1" indent="0" algn="l">
              <a:buSzPct val="100000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https://www.geeksforgeeks.org/sieve-of-atkin/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buSzPct val="100000"/>
            </a:pPr>
            <a:endParaRPr lang="en-US" sz="8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29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484;p38">
            <a:extLst>
              <a:ext uri="{FF2B5EF4-FFF2-40B4-BE49-F238E27FC236}">
                <a16:creationId xmlns:a16="http://schemas.microsoft.com/office/drawing/2014/main" id="{4DC76F6E-7B3D-CA8E-F187-49869A988F46}"/>
              </a:ext>
            </a:extLst>
          </p:cNvPr>
          <p:cNvSpPr txBox="1">
            <a:spLocks/>
          </p:cNvSpPr>
          <p:nvPr/>
        </p:nvSpPr>
        <p:spPr>
          <a:xfrm>
            <a:off x="151083" y="14152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01</a:t>
            </a:r>
          </a:p>
        </p:txBody>
      </p:sp>
      <p:sp>
        <p:nvSpPr>
          <p:cNvPr id="9" name="Google Shape;1492;p38">
            <a:extLst>
              <a:ext uri="{FF2B5EF4-FFF2-40B4-BE49-F238E27FC236}">
                <a16:creationId xmlns:a16="http://schemas.microsoft.com/office/drawing/2014/main" id="{420FB2CA-33B7-0C30-6DC2-5A931D7B6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945" y="147990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0" name="Google Shape;1523;p38">
            <a:extLst>
              <a:ext uri="{FF2B5EF4-FFF2-40B4-BE49-F238E27FC236}">
                <a16:creationId xmlns:a16="http://schemas.microsoft.com/office/drawing/2014/main" id="{CD4ACB21-D185-A153-F7E6-423C7866599F}"/>
              </a:ext>
            </a:extLst>
          </p:cNvPr>
          <p:cNvGrpSpPr/>
          <p:nvPr/>
        </p:nvGrpSpPr>
        <p:grpSpPr>
          <a:xfrm>
            <a:off x="1153893" y="844166"/>
            <a:ext cx="4558967" cy="134100"/>
            <a:chOff x="796100" y="3019701"/>
            <a:chExt cx="4558967" cy="134100"/>
          </a:xfrm>
        </p:grpSpPr>
        <p:sp>
          <p:nvSpPr>
            <p:cNvPr id="11" name="Google Shape;1524;p38">
              <a:extLst>
                <a:ext uri="{FF2B5EF4-FFF2-40B4-BE49-F238E27FC236}">
                  <a16:creationId xmlns:a16="http://schemas.microsoft.com/office/drawing/2014/main" id="{CD2E69BE-E493-04B8-F129-DD4C43017F3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525;p38">
              <a:extLst>
                <a:ext uri="{FF2B5EF4-FFF2-40B4-BE49-F238E27FC236}">
                  <a16:creationId xmlns:a16="http://schemas.microsoft.com/office/drawing/2014/main" id="{56B82309-52C5-8181-60EA-97564265C24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526;p38">
              <a:extLst>
                <a:ext uri="{FF2B5EF4-FFF2-40B4-BE49-F238E27FC236}">
                  <a16:creationId xmlns:a16="http://schemas.microsoft.com/office/drawing/2014/main" id="{BD3BF898-F6F0-A6E1-A76A-9214B6F3891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668;p42">
            <a:extLst>
              <a:ext uri="{FF2B5EF4-FFF2-40B4-BE49-F238E27FC236}">
                <a16:creationId xmlns:a16="http://schemas.microsoft.com/office/drawing/2014/main" id="{5365FADC-4D70-C7EA-2FA2-27FBEC64808F}"/>
              </a:ext>
            </a:extLst>
          </p:cNvPr>
          <p:cNvSpPr txBox="1">
            <a:spLocks/>
          </p:cNvSpPr>
          <p:nvPr/>
        </p:nvSpPr>
        <p:spPr>
          <a:xfrm>
            <a:off x="5344745" y="131621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Importance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cs typeface="Arial"/>
              <a:sym typeface="IBM Plex Mono"/>
            </a:endParaRPr>
          </a:p>
        </p:txBody>
      </p:sp>
      <p:sp>
        <p:nvSpPr>
          <p:cNvPr id="15" name="Google Shape;1669;p42">
            <a:extLst>
              <a:ext uri="{FF2B5EF4-FFF2-40B4-BE49-F238E27FC236}">
                <a16:creationId xmlns:a16="http://schemas.microsoft.com/office/drawing/2014/main" id="{FFD1558A-754C-5FDD-59E5-C509D1BA06A3}"/>
              </a:ext>
            </a:extLst>
          </p:cNvPr>
          <p:cNvSpPr txBox="1">
            <a:spLocks/>
          </p:cNvSpPr>
          <p:nvPr/>
        </p:nvSpPr>
        <p:spPr>
          <a:xfrm>
            <a:off x="584032" y="1685921"/>
            <a:ext cx="3169468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dirty="0"/>
              <a:t>This project aims to explore various </a:t>
            </a:r>
            <a:r>
              <a:rPr lang="en-US" sz="1600" b="1" dirty="0"/>
              <a:t>algorithms</a:t>
            </a:r>
            <a:r>
              <a:rPr lang="en-US" sz="1600" dirty="0"/>
              <a:t> for </a:t>
            </a:r>
            <a:r>
              <a:rPr lang="en-US" sz="1600" b="1" dirty="0"/>
              <a:t>generating prime numbers </a:t>
            </a:r>
            <a:r>
              <a:rPr lang="en-US" sz="1600" dirty="0"/>
              <a:t>and </a:t>
            </a:r>
            <a:r>
              <a:rPr lang="en-US" sz="1600" b="1" dirty="0"/>
              <a:t>testing</a:t>
            </a:r>
            <a:r>
              <a:rPr lang="en-US" sz="1600" dirty="0"/>
              <a:t> whether a given number is prime</a:t>
            </a:r>
          </a:p>
        </p:txBody>
      </p:sp>
      <p:sp>
        <p:nvSpPr>
          <p:cNvPr id="16" name="Google Shape;1671;p42">
            <a:extLst>
              <a:ext uri="{FF2B5EF4-FFF2-40B4-BE49-F238E27FC236}">
                <a16:creationId xmlns:a16="http://schemas.microsoft.com/office/drawing/2014/main" id="{B5801534-FE54-F9DE-EBDA-104B8D22AAEA}"/>
              </a:ext>
            </a:extLst>
          </p:cNvPr>
          <p:cNvSpPr txBox="1">
            <a:spLocks/>
          </p:cNvSpPr>
          <p:nvPr/>
        </p:nvSpPr>
        <p:spPr>
          <a:xfrm>
            <a:off x="4331055" y="1764128"/>
            <a:ext cx="4203234" cy="1660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Prime numbers </a:t>
            </a:r>
            <a:r>
              <a:rPr lang="en-US" dirty="0">
                <a:latin typeface="Poppins" pitchFamily="2" charset="77"/>
                <a:cs typeface="Poppins" pitchFamily="2" charset="77"/>
              </a:rPr>
              <a:t>are fundamental in various fields, including </a:t>
            </a:r>
            <a:r>
              <a:rPr lang="en-US" b="1" dirty="0">
                <a:latin typeface="Poppins" pitchFamily="2" charset="77"/>
                <a:cs typeface="Poppins" pitchFamily="2" charset="77"/>
              </a:rPr>
              <a:t>cryptography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</a:t>
            </a:r>
            <a:r>
              <a:rPr lang="en-US" b="1" dirty="0">
                <a:latin typeface="Poppins" pitchFamily="2" charset="77"/>
                <a:cs typeface="Poppins" pitchFamily="2" charset="77"/>
              </a:rPr>
              <a:t>mathematics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and </a:t>
            </a:r>
            <a:r>
              <a:rPr lang="en-US" b="1" dirty="0">
                <a:latin typeface="Poppins" pitchFamily="2" charset="77"/>
                <a:cs typeface="Poppins" pitchFamily="2" charset="77"/>
              </a:rPr>
              <a:t>computer science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Understanding efficient algorithms for generating and testing prime numbers has </a:t>
            </a:r>
            <a:r>
              <a:rPr lang="en-US" b="1" dirty="0">
                <a:latin typeface="Poppins" pitchFamily="2" charset="77"/>
                <a:cs typeface="Poppins" pitchFamily="2" charset="77"/>
              </a:rPr>
              <a:t>practical implications </a:t>
            </a:r>
            <a:r>
              <a:rPr lang="en-US" dirty="0">
                <a:latin typeface="Poppins" pitchFamily="2" charset="77"/>
                <a:cs typeface="Poppins" pitchFamily="2" charset="77"/>
              </a:rPr>
              <a:t>in these industries.</a:t>
            </a:r>
          </a:p>
        </p:txBody>
      </p:sp>
      <p:sp>
        <p:nvSpPr>
          <p:cNvPr id="17" name="Google Shape;1672;p42">
            <a:extLst>
              <a:ext uri="{FF2B5EF4-FFF2-40B4-BE49-F238E27FC236}">
                <a16:creationId xmlns:a16="http://schemas.microsoft.com/office/drawing/2014/main" id="{D26FCB8E-D7E8-45AB-7EDD-9A8C95A8C1C5}"/>
              </a:ext>
            </a:extLst>
          </p:cNvPr>
          <p:cNvSpPr txBox="1">
            <a:spLocks/>
          </p:cNvSpPr>
          <p:nvPr/>
        </p:nvSpPr>
        <p:spPr>
          <a:xfrm>
            <a:off x="1142593" y="130759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Overview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grpSp>
        <p:nvGrpSpPr>
          <p:cNvPr id="1483" name="Google Shape;1655;p41">
            <a:extLst>
              <a:ext uri="{FF2B5EF4-FFF2-40B4-BE49-F238E27FC236}">
                <a16:creationId xmlns:a16="http://schemas.microsoft.com/office/drawing/2014/main" id="{AA7F5D3A-F978-4272-3603-E4A01AAC5423}"/>
              </a:ext>
            </a:extLst>
          </p:cNvPr>
          <p:cNvGrpSpPr/>
          <p:nvPr/>
        </p:nvGrpSpPr>
        <p:grpSpPr>
          <a:xfrm>
            <a:off x="4892646" y="1293908"/>
            <a:ext cx="284360" cy="341145"/>
            <a:chOff x="3198385" y="713303"/>
            <a:chExt cx="397262" cy="476593"/>
          </a:xfrm>
        </p:grpSpPr>
        <p:sp>
          <p:nvSpPr>
            <p:cNvPr id="1484" name="Google Shape;1656;p41">
              <a:extLst>
                <a:ext uri="{FF2B5EF4-FFF2-40B4-BE49-F238E27FC236}">
                  <a16:creationId xmlns:a16="http://schemas.microsoft.com/office/drawing/2014/main" id="{F2CCC696-60EA-40A8-B5A8-3A773A285CC1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657;p41">
              <a:extLst>
                <a:ext uri="{FF2B5EF4-FFF2-40B4-BE49-F238E27FC236}">
                  <a16:creationId xmlns:a16="http://schemas.microsoft.com/office/drawing/2014/main" id="{F9B85890-4722-5DC1-20C5-C913E7D20505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658;p41">
              <a:extLst>
                <a:ext uri="{FF2B5EF4-FFF2-40B4-BE49-F238E27FC236}">
                  <a16:creationId xmlns:a16="http://schemas.microsoft.com/office/drawing/2014/main" id="{914A51FA-3353-28C4-C9B1-F927943F35D4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659;p41">
              <a:extLst>
                <a:ext uri="{FF2B5EF4-FFF2-40B4-BE49-F238E27FC236}">
                  <a16:creationId xmlns:a16="http://schemas.microsoft.com/office/drawing/2014/main" id="{390C3809-8EA9-2BC5-FB89-8F4336559EA0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660;p41">
              <a:extLst>
                <a:ext uri="{FF2B5EF4-FFF2-40B4-BE49-F238E27FC236}">
                  <a16:creationId xmlns:a16="http://schemas.microsoft.com/office/drawing/2014/main" id="{A699E56A-F699-54CD-C251-9BC5F3DBB5E0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661;p41">
              <a:extLst>
                <a:ext uri="{FF2B5EF4-FFF2-40B4-BE49-F238E27FC236}">
                  <a16:creationId xmlns:a16="http://schemas.microsoft.com/office/drawing/2014/main" id="{650FFE70-E2AB-EAAD-916C-72DDE94CF575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662;p41">
              <a:extLst>
                <a:ext uri="{FF2B5EF4-FFF2-40B4-BE49-F238E27FC236}">
                  <a16:creationId xmlns:a16="http://schemas.microsoft.com/office/drawing/2014/main" id="{85AD3841-057E-5CF5-AB21-CC8B546D34DE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1346;p79">
            <a:extLst>
              <a:ext uri="{FF2B5EF4-FFF2-40B4-BE49-F238E27FC236}">
                <a16:creationId xmlns:a16="http://schemas.microsoft.com/office/drawing/2014/main" id="{BC956D6D-5E78-7E63-4D99-8A9F515C7D46}"/>
              </a:ext>
            </a:extLst>
          </p:cNvPr>
          <p:cNvGrpSpPr/>
          <p:nvPr/>
        </p:nvGrpSpPr>
        <p:grpSpPr>
          <a:xfrm>
            <a:off x="745714" y="1256436"/>
            <a:ext cx="271213" cy="383088"/>
            <a:chOff x="1333682" y="3344330"/>
            <a:chExt cx="271213" cy="383088"/>
          </a:xfrm>
          <a:solidFill>
            <a:schemeClr val="tx2"/>
          </a:solidFill>
        </p:grpSpPr>
        <p:sp>
          <p:nvSpPr>
            <p:cNvPr id="7" name="Google Shape;11347;p79">
              <a:extLst>
                <a:ext uri="{FF2B5EF4-FFF2-40B4-BE49-F238E27FC236}">
                  <a16:creationId xmlns:a16="http://schemas.microsoft.com/office/drawing/2014/main" id="{429708F2-ACB3-D1FE-45CF-F847756CD0D9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48;p79">
              <a:extLst>
                <a:ext uri="{FF2B5EF4-FFF2-40B4-BE49-F238E27FC236}">
                  <a16:creationId xmlns:a16="http://schemas.microsoft.com/office/drawing/2014/main" id="{36B03F7F-4D0E-43CD-7346-73BF49A777E8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49;p79">
              <a:extLst>
                <a:ext uri="{FF2B5EF4-FFF2-40B4-BE49-F238E27FC236}">
                  <a16:creationId xmlns:a16="http://schemas.microsoft.com/office/drawing/2014/main" id="{C68DCB05-66BF-D884-81C2-6A0AE1780C41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50;p79">
              <a:extLst>
                <a:ext uri="{FF2B5EF4-FFF2-40B4-BE49-F238E27FC236}">
                  <a16:creationId xmlns:a16="http://schemas.microsoft.com/office/drawing/2014/main" id="{EAE51563-AEE6-D5EF-48DB-3F393E337D32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1;p79">
              <a:extLst>
                <a:ext uri="{FF2B5EF4-FFF2-40B4-BE49-F238E27FC236}">
                  <a16:creationId xmlns:a16="http://schemas.microsoft.com/office/drawing/2014/main" id="{95EC90F3-EB22-C88A-D3FF-1EC51B818F22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52;p79">
              <a:extLst>
                <a:ext uri="{FF2B5EF4-FFF2-40B4-BE49-F238E27FC236}">
                  <a16:creationId xmlns:a16="http://schemas.microsoft.com/office/drawing/2014/main" id="{58AD68C9-8F38-4149-2175-D046434482C7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53;p79">
              <a:extLst>
                <a:ext uri="{FF2B5EF4-FFF2-40B4-BE49-F238E27FC236}">
                  <a16:creationId xmlns:a16="http://schemas.microsoft.com/office/drawing/2014/main" id="{03633A62-9170-7A7A-A825-E5F5992B877D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54;p79">
              <a:extLst>
                <a:ext uri="{FF2B5EF4-FFF2-40B4-BE49-F238E27FC236}">
                  <a16:creationId xmlns:a16="http://schemas.microsoft.com/office/drawing/2014/main" id="{2ECC56BE-F90F-1579-ADF9-DD970BD7EE76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55;p79">
              <a:extLst>
                <a:ext uri="{FF2B5EF4-FFF2-40B4-BE49-F238E27FC236}">
                  <a16:creationId xmlns:a16="http://schemas.microsoft.com/office/drawing/2014/main" id="{46DC1B5B-016E-2638-287A-7F400E2EB235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56;p79">
              <a:extLst>
                <a:ext uri="{FF2B5EF4-FFF2-40B4-BE49-F238E27FC236}">
                  <a16:creationId xmlns:a16="http://schemas.microsoft.com/office/drawing/2014/main" id="{E9A2CBD4-054D-67AC-4AA2-6044EA16B991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57;p79">
              <a:extLst>
                <a:ext uri="{FF2B5EF4-FFF2-40B4-BE49-F238E27FC236}">
                  <a16:creationId xmlns:a16="http://schemas.microsoft.com/office/drawing/2014/main" id="{9B276DF8-4404-2B82-228C-5949325DEB5C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1871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Sieve of Atkin (code)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741;p43">
                <a:extLst>
                  <a:ext uri="{FF2B5EF4-FFF2-40B4-BE49-F238E27FC236}">
                    <a16:creationId xmlns:a16="http://schemas.microsoft.com/office/drawing/2014/main" id="{B36BCA94-B8B0-D970-4CCC-8586610B35EA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5583" y="4376219"/>
                <a:ext cx="6912834" cy="66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/>
                  <a:t>By analyzing the number of primitive operations, the estimated </a:t>
                </a:r>
                <a:r>
                  <a:rPr lang="en" sz="1300" b="1" dirty="0"/>
                  <a:t>time complexity</a:t>
                </a:r>
                <a:r>
                  <a:rPr lang="en" sz="1300" dirty="0"/>
                  <a:t> is </a:t>
                </a:r>
                <a14:m>
                  <m:oMath xmlns:m="http://schemas.openxmlformats.org/officeDocument/2006/math">
                    <m:r>
                      <a:rPr lang="el-GR" sz="1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r>
                      <a:rPr lang="en-US" sz="1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sz="1300" b="1" dirty="0"/>
              </a:p>
            </p:txBody>
          </p:sp>
        </mc:Choice>
        <mc:Fallback xmlns="">
          <p:sp>
            <p:nvSpPr>
              <p:cNvPr id="3" name="Google Shape;1741;p43">
                <a:extLst>
                  <a:ext uri="{FF2B5EF4-FFF2-40B4-BE49-F238E27FC236}">
                    <a16:creationId xmlns:a16="http://schemas.microsoft.com/office/drawing/2014/main" id="{B36BCA94-B8B0-D970-4CCC-8586610B35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5583" y="4376219"/>
                <a:ext cx="6912834" cy="665400"/>
              </a:xfrm>
              <a:prstGeom prst="rect">
                <a:avLst/>
              </a:prstGeom>
              <a:blipFill>
                <a:blip r:embed="rId3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290FC1-F680-A424-6254-69D02CD63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8" y="759861"/>
            <a:ext cx="3988619" cy="35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06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368" y="20939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br>
              <a:rPr lang="en" dirty="0"/>
            </a:br>
            <a:r>
              <a:rPr lang="en" sz="1400" dirty="0"/>
              <a:t>(Generating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84025" y="680473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B6BAA267-8D4C-9B9A-4360-6DB73E5F62DF}"/>
              </a:ext>
            </a:extLst>
          </p:cNvPr>
          <p:cNvSpPr txBox="1">
            <a:spLocks/>
          </p:cNvSpPr>
          <p:nvPr/>
        </p:nvSpPr>
        <p:spPr>
          <a:xfrm>
            <a:off x="546699" y="992147"/>
            <a:ext cx="7846529" cy="254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Cases</a:t>
            </a:r>
            <a:r>
              <a:rPr lang="en-US" sz="1400" dirty="0"/>
              <a:t>: Three sets of test cases were generated to evaluate the performance of the prime generation and testing algorithms.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1</a:t>
            </a:r>
            <a:r>
              <a:rPr lang="en-US" sz="1400" dirty="0"/>
              <a:t>: Random inputs with 2 digits (10 to 99 inclusive)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2</a:t>
            </a:r>
            <a:r>
              <a:rPr lang="en-US" sz="1400" dirty="0"/>
              <a:t>: Random inputs with 4 digits (1,000 to 9.999 inclusive)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3</a:t>
            </a:r>
            <a:r>
              <a:rPr lang="en-US" sz="1400" dirty="0"/>
              <a:t>: Random inputs with 6 digits (100,000 to 999,999 inclusive)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Trials</a:t>
            </a:r>
            <a:r>
              <a:rPr lang="en-US" sz="1400" dirty="0"/>
              <a:t>: Each test consisted of 10 trials, ensuring consistency and reliability in the data collection process.</a:t>
            </a:r>
          </a:p>
          <a:p>
            <a:pPr marL="457200" lvl="1" indent="0" algn="l">
              <a:lnSpc>
                <a:spcPct val="150000"/>
              </a:lnSpc>
              <a:buSzPct val="100000"/>
            </a:pPr>
            <a:r>
              <a:rPr lang="en-US" sz="1200" dirty="0"/>
              <a:t>     Example Run:</a:t>
            </a:r>
          </a:p>
          <a:p>
            <a:pPr marL="457200" lvl="1" indent="0" algn="l">
              <a:buSzPct val="100000"/>
            </a:pP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8" name="Picture 17" descr="A close-up of a number&#10;&#10;Description automatically generated">
            <a:extLst>
              <a:ext uri="{FF2B5EF4-FFF2-40B4-BE49-F238E27FC236}">
                <a16:creationId xmlns:a16="http://schemas.microsoft.com/office/drawing/2014/main" id="{9EAF733D-4DD2-4527-1E94-F1DFC65D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79" y="3465072"/>
            <a:ext cx="3373336" cy="14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3021835" y="494750"/>
            <a:ext cx="310032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Sieve of Eratosthenes</a:t>
            </a:r>
            <a:endParaRPr sz="1800" dirty="0">
              <a:solidFill>
                <a:schemeClr val="bg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C671A2-D006-F8F0-86F0-1BDAA4B2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31268"/>
              </p:ext>
            </p:extLst>
          </p:nvPr>
        </p:nvGraphicFramePr>
        <p:xfrm>
          <a:off x="1828799" y="944197"/>
          <a:ext cx="5486401" cy="3503403"/>
        </p:xfrm>
        <a:graphic>
          <a:graphicData uri="http://schemas.openxmlformats.org/drawingml/2006/table">
            <a:tbl>
              <a:tblPr firstRow="1" firstCol="1" bandRow="1"/>
              <a:tblGrid>
                <a:gridCol w="1372698">
                  <a:extLst>
                    <a:ext uri="{9D8B030D-6E8A-4147-A177-3AD203B41FA5}">
                      <a16:colId xmlns:a16="http://schemas.microsoft.com/office/drawing/2014/main" val="40619314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939297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17502159"/>
                    </a:ext>
                  </a:extLst>
                </a:gridCol>
                <a:gridCol w="1370503">
                  <a:extLst>
                    <a:ext uri="{9D8B030D-6E8A-4147-A177-3AD203B41FA5}">
                      <a16:colId xmlns:a16="http://schemas.microsoft.com/office/drawing/2014/main" val="3759471289"/>
                    </a:ext>
                  </a:extLst>
                </a:gridCol>
              </a:tblGrid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Trial Number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67251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257.0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10277.7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5663437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920285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468.3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23623.9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5373438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71810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283.7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8996.5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638054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699467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125.2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24919.0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2387793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38908"/>
                  </a:ext>
                </a:extLst>
              </a:tr>
              <a:tr h="15753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216.5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223.4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7668.5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127.1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111.3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10999.0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7031.0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16903.6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10189.1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5679.4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1120843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5737152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4026678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3667132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5987158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79420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418.7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22745.4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2877832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262555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989.97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14136.46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3747951.7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9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6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3257159" y="464254"/>
            <a:ext cx="262968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Sieve of Atkin</a:t>
            </a:r>
            <a:endParaRPr sz="1800" dirty="0">
              <a:solidFill>
                <a:schemeClr val="bg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5C85E1-70A3-07C9-875F-28566BF7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18854"/>
              </p:ext>
            </p:extLst>
          </p:nvPr>
        </p:nvGraphicFramePr>
        <p:xfrm>
          <a:off x="1702586" y="866554"/>
          <a:ext cx="5738828" cy="3592569"/>
        </p:xfrm>
        <a:graphic>
          <a:graphicData uri="http://schemas.openxmlformats.org/drawingml/2006/table">
            <a:tbl>
              <a:tblPr firstRow="1" firstCol="1" bandRow="1"/>
              <a:tblGrid>
                <a:gridCol w="1435855">
                  <a:extLst>
                    <a:ext uri="{9D8B030D-6E8A-4147-A177-3AD203B41FA5}">
                      <a16:colId xmlns:a16="http://schemas.microsoft.com/office/drawing/2014/main" val="510936728"/>
                    </a:ext>
                  </a:extLst>
                </a:gridCol>
                <a:gridCol w="1434707">
                  <a:extLst>
                    <a:ext uri="{9D8B030D-6E8A-4147-A177-3AD203B41FA5}">
                      <a16:colId xmlns:a16="http://schemas.microsoft.com/office/drawing/2014/main" val="4111488755"/>
                    </a:ext>
                  </a:extLst>
                </a:gridCol>
                <a:gridCol w="1434707">
                  <a:extLst>
                    <a:ext uri="{9D8B030D-6E8A-4147-A177-3AD203B41FA5}">
                      <a16:colId xmlns:a16="http://schemas.microsoft.com/office/drawing/2014/main" val="512822032"/>
                    </a:ext>
                  </a:extLst>
                </a:gridCol>
                <a:gridCol w="1433559">
                  <a:extLst>
                    <a:ext uri="{9D8B030D-6E8A-4147-A177-3AD203B41FA5}">
                      <a16:colId xmlns:a16="http://schemas.microsoft.com/office/drawing/2014/main" val="2916738304"/>
                    </a:ext>
                  </a:extLst>
                </a:gridCol>
              </a:tblGrid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Trial Number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digits (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 digits (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86813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55.7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101353.9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10011654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12700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284.7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27794.4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2525876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584677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426.5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18753.5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7211703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26681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193.6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3447.5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6171796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30295"/>
                  </a:ext>
                </a:extLst>
              </a:tr>
              <a:tr h="161527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139.7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721.2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82.3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1075.0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162.4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24867.3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59017.7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7260.8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78552.5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64552.1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3237323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3359365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1361438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8035103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2972143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753096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145.0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81522.7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341120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39663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328.61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46712.24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4522752.1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8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07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368" y="20939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r>
              <a:rPr lang="en" sz="1400" dirty="0"/>
              <a:t>(Generating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74400" y="646289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637;p41">
                <a:extLst>
                  <a:ext uri="{FF2B5EF4-FFF2-40B4-BE49-F238E27FC236}">
                    <a16:creationId xmlns:a16="http://schemas.microsoft.com/office/drawing/2014/main" id="{B6BAA267-8D4C-9B9A-4360-6DB73E5F6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03" y="1391684"/>
                <a:ext cx="7846529" cy="534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Sieve of Eratosthenes: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𝒏𝒍𝒐𝒈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𝒍𝒐𝒈𝒏</m:t>
                            </m:r>
                          </m:e>
                        </m:d>
                      </m:e>
                    </m:d>
                  </m:oMath>
                </a14:m>
                <a:endParaRPr lang="en-US" sz="1400" b="1" dirty="0">
                  <a:ea typeface="Cambria Math" panose="02040503050406030204" pitchFamily="18" charset="0"/>
                </a:endParaRPr>
              </a:p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Sieve of Atkin: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742950" lvl="1" indent="-285750" algn="l">
                  <a:buSzPct val="100000"/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6" name="Google Shape;1637;p41">
                <a:extLst>
                  <a:ext uri="{FF2B5EF4-FFF2-40B4-BE49-F238E27FC236}">
                    <a16:creationId xmlns:a16="http://schemas.microsoft.com/office/drawing/2014/main" id="{B6BAA267-8D4C-9B9A-4360-6DB73E5F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3" y="1391684"/>
                <a:ext cx="7846529" cy="534657"/>
              </a:xfrm>
              <a:prstGeom prst="rect">
                <a:avLst/>
              </a:prstGeom>
              <a:blipFill>
                <a:blip r:embed="rId3"/>
                <a:stretch>
                  <a:fillRect b="-581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aph of a graph on a grid&#10;&#10;Description automatically generated">
            <a:extLst>
              <a:ext uri="{FF2B5EF4-FFF2-40B4-BE49-F238E27FC236}">
                <a16:creationId xmlns:a16="http://schemas.microsoft.com/office/drawing/2014/main" id="{701CF00F-DD6C-6563-3816-F7CAAC7B09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35" y="2141284"/>
            <a:ext cx="2536162" cy="2634213"/>
          </a:xfrm>
          <a:prstGeom prst="rect">
            <a:avLst/>
          </a:prstGeom>
        </p:spPr>
      </p:pic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117674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Theoretical Values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637;p41">
                <a:extLst>
                  <a:ext uri="{FF2B5EF4-FFF2-40B4-BE49-F238E27FC236}">
                    <a16:creationId xmlns:a16="http://schemas.microsoft.com/office/drawing/2014/main" id="{0D275663-6021-DC52-56B3-23E8B260B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247" y="2145760"/>
                <a:ext cx="3943139" cy="1075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457200" lvl="1" indent="0" algn="l">
                  <a:buSzPct val="100000"/>
                </a:pPr>
                <a:r>
                  <a:rPr lang="en-US" sz="1400" dirty="0"/>
                  <a:t>As seen by the graph, theoretically, The Sieve of Atkin should be </a:t>
                </a:r>
                <a:r>
                  <a:rPr lang="en-US" sz="1400" b="1" dirty="0"/>
                  <a:t>faster </a:t>
                </a:r>
                <a:r>
                  <a:rPr lang="en-US" sz="1400" dirty="0"/>
                  <a:t>than Eratosthenes for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(numbers with 10 digits or less)</a:t>
                </a:r>
              </a:p>
            </p:txBody>
          </p:sp>
        </mc:Choice>
        <mc:Fallback xmlns="">
          <p:sp>
            <p:nvSpPr>
              <p:cNvPr id="11" name="Google Shape;1637;p41">
                <a:extLst>
                  <a:ext uri="{FF2B5EF4-FFF2-40B4-BE49-F238E27FC236}">
                    <a16:creationId xmlns:a16="http://schemas.microsoft.com/office/drawing/2014/main" id="{0D275663-6021-DC52-56B3-23E8B260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47" y="2145760"/>
                <a:ext cx="3943139" cy="1075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637;p41">
            <a:extLst>
              <a:ext uri="{FF2B5EF4-FFF2-40B4-BE49-F238E27FC236}">
                <a16:creationId xmlns:a16="http://schemas.microsoft.com/office/drawing/2014/main" id="{3B4A7B14-7E77-A2EB-DD9D-0A20A694B671}"/>
              </a:ext>
            </a:extLst>
          </p:cNvPr>
          <p:cNvSpPr txBox="1">
            <a:spLocks/>
          </p:cNvSpPr>
          <p:nvPr/>
        </p:nvSpPr>
        <p:spPr>
          <a:xfrm>
            <a:off x="5268051" y="3460628"/>
            <a:ext cx="1969959" cy="107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400" dirty="0"/>
              <a:t>Eratosthenes</a:t>
            </a:r>
          </a:p>
          <a:p>
            <a:pPr marL="457200" lvl="1" indent="0" algn="l">
              <a:buSzPct val="100000"/>
            </a:pPr>
            <a:endParaRPr lang="en-US" sz="1400" dirty="0"/>
          </a:p>
          <a:p>
            <a:pPr marL="457200" lvl="1" indent="0" algn="l">
              <a:buSzPct val="100000"/>
            </a:pPr>
            <a:r>
              <a:rPr lang="en-US" sz="1400" dirty="0"/>
              <a:t>Atkin</a:t>
            </a:r>
          </a:p>
        </p:txBody>
      </p:sp>
      <p:cxnSp>
        <p:nvCxnSpPr>
          <p:cNvPr id="13" name="Google Shape;1525;p38">
            <a:extLst>
              <a:ext uri="{FF2B5EF4-FFF2-40B4-BE49-F238E27FC236}">
                <a16:creationId xmlns:a16="http://schemas.microsoft.com/office/drawing/2014/main" id="{E9F92C61-7ED1-364B-0A99-49539E9F8EA4}"/>
              </a:ext>
            </a:extLst>
          </p:cNvPr>
          <p:cNvCxnSpPr>
            <a:cxnSpLocks/>
          </p:cNvCxnSpPr>
          <p:nvPr/>
        </p:nvCxnSpPr>
        <p:spPr>
          <a:xfrm>
            <a:off x="4837190" y="3667522"/>
            <a:ext cx="861721" cy="0"/>
          </a:xfrm>
          <a:prstGeom prst="straightConnector1">
            <a:avLst/>
          </a:prstGeom>
          <a:noFill/>
          <a:ln w="22225" cap="flat" cmpd="sng">
            <a:solidFill>
              <a:srgbClr val="286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525;p38">
            <a:extLst>
              <a:ext uri="{FF2B5EF4-FFF2-40B4-BE49-F238E27FC236}">
                <a16:creationId xmlns:a16="http://schemas.microsoft.com/office/drawing/2014/main" id="{862847F7-AFFF-E4FB-707A-4CF4EE02054F}"/>
              </a:ext>
            </a:extLst>
          </p:cNvPr>
          <p:cNvCxnSpPr>
            <a:cxnSpLocks/>
          </p:cNvCxnSpPr>
          <p:nvPr/>
        </p:nvCxnSpPr>
        <p:spPr>
          <a:xfrm>
            <a:off x="4837189" y="4099054"/>
            <a:ext cx="861721" cy="0"/>
          </a:xfrm>
          <a:prstGeom prst="straightConnector1">
            <a:avLst/>
          </a:prstGeom>
          <a:noFill/>
          <a:ln w="22225" cap="flat" cmpd="sng">
            <a:solidFill>
              <a:srgbClr val="D0333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379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743DA4-ACAD-3968-14EA-56B1D3AB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97270"/>
              </p:ext>
            </p:extLst>
          </p:nvPr>
        </p:nvGraphicFramePr>
        <p:xfrm>
          <a:off x="2172687" y="1471952"/>
          <a:ext cx="4612220" cy="1240284"/>
        </p:xfrm>
        <a:graphic>
          <a:graphicData uri="http://schemas.openxmlformats.org/drawingml/2006/table">
            <a:tbl>
              <a:tblPr firstRow="1" firstCol="1" bandRow="1"/>
              <a:tblGrid>
                <a:gridCol w="1537099">
                  <a:extLst>
                    <a:ext uri="{9D8B030D-6E8A-4147-A177-3AD203B41FA5}">
                      <a16:colId xmlns:a16="http://schemas.microsoft.com/office/drawing/2014/main" val="4031149535"/>
                    </a:ext>
                  </a:extLst>
                </a:gridCol>
                <a:gridCol w="1538022">
                  <a:extLst>
                    <a:ext uri="{9D8B030D-6E8A-4147-A177-3AD203B41FA5}">
                      <a16:colId xmlns:a16="http://schemas.microsoft.com/office/drawing/2014/main" val="1144620443"/>
                    </a:ext>
                  </a:extLst>
                </a:gridCol>
                <a:gridCol w="1537099">
                  <a:extLst>
                    <a:ext uri="{9D8B030D-6E8A-4147-A177-3AD203B41FA5}">
                      <a16:colId xmlns:a16="http://schemas.microsoft.com/office/drawing/2014/main" val="240390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Number of Digits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Eratosthenes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Atkin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8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989.97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328.61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85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14136.46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46712.24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4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3747951.7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4522752.1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63588"/>
                  </a:ext>
                </a:extLst>
              </a:tr>
            </a:tbl>
          </a:graphicData>
        </a:graphic>
      </p:graphicFrame>
      <p:sp>
        <p:nvSpPr>
          <p:cNvPr id="15" name="Google Shape;1672;p42">
            <a:extLst>
              <a:ext uri="{FF2B5EF4-FFF2-40B4-BE49-F238E27FC236}">
                <a16:creationId xmlns:a16="http://schemas.microsoft.com/office/drawing/2014/main" id="{6F58BE72-BA28-CFCA-38C6-765C1AE956F5}"/>
              </a:ext>
            </a:extLst>
          </p:cNvPr>
          <p:cNvSpPr txBox="1">
            <a:spLocks/>
          </p:cNvSpPr>
          <p:nvPr/>
        </p:nvSpPr>
        <p:spPr>
          <a:xfrm>
            <a:off x="304604" y="652426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Experimental Values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0" name="Google Shape;1637;p41">
            <a:extLst>
              <a:ext uri="{FF2B5EF4-FFF2-40B4-BE49-F238E27FC236}">
                <a16:creationId xmlns:a16="http://schemas.microsoft.com/office/drawing/2014/main" id="{5CE991F8-31C7-FCC7-ABDC-4326E4F572AF}"/>
              </a:ext>
            </a:extLst>
          </p:cNvPr>
          <p:cNvSpPr txBox="1">
            <a:spLocks/>
          </p:cNvSpPr>
          <p:nvPr/>
        </p:nvSpPr>
        <p:spPr>
          <a:xfrm>
            <a:off x="381487" y="2944656"/>
            <a:ext cx="8194621" cy="107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The Sieve of Atkin has a </a:t>
            </a:r>
            <a:r>
              <a:rPr lang="en-US" sz="1400" b="1" dirty="0"/>
              <a:t>faster running time </a:t>
            </a:r>
            <a:r>
              <a:rPr lang="en-US" sz="1400" dirty="0"/>
              <a:t>than the Sieve of Eratosthenes when computing all prime numbers less than or equal to a number that has </a:t>
            </a:r>
            <a:r>
              <a:rPr lang="en-US" sz="1400" b="1" dirty="0"/>
              <a:t>two digits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However, it has a </a:t>
            </a:r>
            <a:r>
              <a:rPr lang="en-US" sz="1400" b="1" dirty="0"/>
              <a:t>slower running time</a:t>
            </a:r>
            <a:r>
              <a:rPr lang="en-US" sz="1400" dirty="0"/>
              <a:t> when computing the method for </a:t>
            </a:r>
            <a:r>
              <a:rPr lang="en-US" sz="1400" b="1" dirty="0"/>
              <a:t>four- and six- digit numbers</a:t>
            </a:r>
          </a:p>
        </p:txBody>
      </p:sp>
      <p:sp>
        <p:nvSpPr>
          <p:cNvPr id="21" name="Google Shape;1637;p41">
            <a:extLst>
              <a:ext uri="{FF2B5EF4-FFF2-40B4-BE49-F238E27FC236}">
                <a16:creationId xmlns:a16="http://schemas.microsoft.com/office/drawing/2014/main" id="{423352CD-B2BC-4E1A-AC57-9B03E3EC4219}"/>
              </a:ext>
            </a:extLst>
          </p:cNvPr>
          <p:cNvSpPr txBox="1">
            <a:spLocks/>
          </p:cNvSpPr>
          <p:nvPr/>
        </p:nvSpPr>
        <p:spPr>
          <a:xfrm>
            <a:off x="2794379" y="1039800"/>
            <a:ext cx="3067408" cy="51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lnSpc>
                <a:spcPct val="150000"/>
              </a:lnSpc>
              <a:buSzPct val="100000"/>
            </a:pPr>
            <a:r>
              <a:rPr lang="en-US" sz="1400" b="1" dirty="0">
                <a:solidFill>
                  <a:schemeClr val="bg2"/>
                </a:solidFill>
              </a:rPr>
              <a:t>Comparison of Data</a:t>
            </a:r>
          </a:p>
        </p:txBody>
      </p:sp>
      <p:sp>
        <p:nvSpPr>
          <p:cNvPr id="22" name="Google Shape;1637;p41">
            <a:extLst>
              <a:ext uri="{FF2B5EF4-FFF2-40B4-BE49-F238E27FC236}">
                <a16:creationId xmlns:a16="http://schemas.microsoft.com/office/drawing/2014/main" id="{F452F5CF-7BBB-1F8F-D839-B5EFFA5A580F}"/>
              </a:ext>
            </a:extLst>
          </p:cNvPr>
          <p:cNvSpPr txBox="1">
            <a:spLocks/>
          </p:cNvSpPr>
          <p:nvPr/>
        </p:nvSpPr>
        <p:spPr>
          <a:xfrm>
            <a:off x="4279958" y="1771573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&gt;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Google Shape;1637;p41">
            <a:extLst>
              <a:ext uri="{FF2B5EF4-FFF2-40B4-BE49-F238E27FC236}">
                <a16:creationId xmlns:a16="http://schemas.microsoft.com/office/drawing/2014/main" id="{DD69A822-8844-10E1-C2C5-677261F5DED8}"/>
              </a:ext>
            </a:extLst>
          </p:cNvPr>
          <p:cNvSpPr txBox="1">
            <a:spLocks/>
          </p:cNvSpPr>
          <p:nvPr/>
        </p:nvSpPr>
        <p:spPr>
          <a:xfrm>
            <a:off x="4279957" y="2108395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&lt;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" name="Google Shape;1637;p41">
            <a:extLst>
              <a:ext uri="{FF2B5EF4-FFF2-40B4-BE49-F238E27FC236}">
                <a16:creationId xmlns:a16="http://schemas.microsoft.com/office/drawing/2014/main" id="{1CC6C005-3EBE-E4D2-247A-05585612388E}"/>
              </a:ext>
            </a:extLst>
          </p:cNvPr>
          <p:cNvSpPr txBox="1">
            <a:spLocks/>
          </p:cNvSpPr>
          <p:nvPr/>
        </p:nvSpPr>
        <p:spPr>
          <a:xfrm>
            <a:off x="4279957" y="2410316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&lt;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4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72;p42">
            <a:extLst>
              <a:ext uri="{FF2B5EF4-FFF2-40B4-BE49-F238E27FC236}">
                <a16:creationId xmlns:a16="http://schemas.microsoft.com/office/drawing/2014/main" id="{6F58BE72-BA28-CFCA-38C6-765C1AE956F5}"/>
              </a:ext>
            </a:extLst>
          </p:cNvPr>
          <p:cNvSpPr txBox="1">
            <a:spLocks/>
          </p:cNvSpPr>
          <p:nvPr/>
        </p:nvSpPr>
        <p:spPr>
          <a:xfrm>
            <a:off x="304604" y="652426"/>
            <a:ext cx="766511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sym typeface="IBM Plex Mono"/>
              </a:rPr>
              <a:t>Comparison of Theoretical and Experimental Data</a:t>
            </a:r>
          </a:p>
        </p:txBody>
      </p:sp>
      <p:sp>
        <p:nvSpPr>
          <p:cNvPr id="20" name="Google Shape;1637;p41">
            <a:extLst>
              <a:ext uri="{FF2B5EF4-FFF2-40B4-BE49-F238E27FC236}">
                <a16:creationId xmlns:a16="http://schemas.microsoft.com/office/drawing/2014/main" id="{5CE991F8-31C7-FCC7-ABDC-4326E4F572AF}"/>
              </a:ext>
            </a:extLst>
          </p:cNvPr>
          <p:cNvSpPr txBox="1">
            <a:spLocks/>
          </p:cNvSpPr>
          <p:nvPr/>
        </p:nvSpPr>
        <p:spPr>
          <a:xfrm>
            <a:off x="304604" y="1235992"/>
            <a:ext cx="8194621" cy="107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experimental</a:t>
            </a:r>
            <a:r>
              <a:rPr lang="en-US" sz="1600" dirty="0"/>
              <a:t> values </a:t>
            </a:r>
            <a:r>
              <a:rPr lang="en-US" sz="1600" b="1" dirty="0"/>
              <a:t>do not </a:t>
            </a:r>
            <a:r>
              <a:rPr lang="en-US" sz="1600" dirty="0"/>
              <a:t>follow the </a:t>
            </a:r>
            <a:r>
              <a:rPr lang="en-US" sz="1600" b="1" dirty="0"/>
              <a:t>theoretical complexities</a:t>
            </a:r>
            <a:r>
              <a:rPr lang="en-US" sz="1600" dirty="0"/>
              <a:t> formerly predicted</a:t>
            </a:r>
          </a:p>
          <a:p>
            <a:pPr marL="457200" lvl="1" indent="0" algn="l">
              <a:lnSpc>
                <a:spcPct val="200000"/>
              </a:lnSpc>
              <a:buSzPct val="100000"/>
            </a:pPr>
            <a:endParaRPr lang="en-US" sz="1600" dirty="0"/>
          </a:p>
          <a:p>
            <a:pPr marL="742950" lvl="1" indent="-285750" algn="l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However, the collected values do follow the trend that the </a:t>
            </a:r>
            <a:r>
              <a:rPr lang="en-US" sz="1600" b="1" dirty="0"/>
              <a:t>Sieve of Atkins</a:t>
            </a:r>
            <a:r>
              <a:rPr lang="en-US" sz="1600" dirty="0"/>
              <a:t> is </a:t>
            </a:r>
            <a:r>
              <a:rPr lang="en-US" sz="1600" b="1" dirty="0"/>
              <a:t>faster</a:t>
            </a:r>
            <a:r>
              <a:rPr lang="en-US" sz="1600" dirty="0"/>
              <a:t> at computing </a:t>
            </a:r>
            <a:r>
              <a:rPr lang="en-US" sz="1600" b="1" dirty="0"/>
              <a:t>smaller numbers </a:t>
            </a:r>
            <a:r>
              <a:rPr lang="en-US" sz="1600" dirty="0"/>
              <a:t>while the </a:t>
            </a:r>
            <a:r>
              <a:rPr lang="en-US" sz="1600" b="1" dirty="0"/>
              <a:t>Sieve of Eratosthenes</a:t>
            </a:r>
            <a:r>
              <a:rPr lang="en-US" sz="1600" dirty="0"/>
              <a:t> is faster at computing inputs that are </a:t>
            </a:r>
            <a:r>
              <a:rPr lang="en-US" sz="1600" b="1" dirty="0"/>
              <a:t>very large</a:t>
            </a:r>
          </a:p>
        </p:txBody>
      </p:sp>
    </p:spTree>
    <p:extLst>
      <p:ext uri="{BB962C8B-B14F-4D97-AF65-F5344CB8AC3E}">
        <p14:creationId xmlns:p14="http://schemas.microsoft.com/office/powerpoint/2010/main" val="50602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806581" y="1776692"/>
            <a:ext cx="7020014" cy="423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Given an input </a:t>
            </a:r>
            <a:r>
              <a:rPr lang="en-US" sz="1400" i="1" dirty="0"/>
              <a:t>n, </a:t>
            </a:r>
            <a:r>
              <a:rPr lang="en-US" sz="1400" dirty="0"/>
              <a:t>identifies if </a:t>
            </a:r>
            <a:r>
              <a:rPr lang="en-US" sz="1400" i="1" dirty="0"/>
              <a:t>n </a:t>
            </a:r>
            <a:r>
              <a:rPr lang="en-US" sz="1400" dirty="0"/>
              <a:t>is prime</a:t>
            </a: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440777" y="1374392"/>
            <a:ext cx="660491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Prime Number Testing Algorithms</a:t>
            </a:r>
            <a:endParaRPr dirty="0"/>
          </a:p>
        </p:txBody>
      </p:sp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17047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08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1993" y="262851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Implementations </a:t>
            </a:r>
            <a:br>
              <a:rPr lang="en" dirty="0"/>
            </a:br>
            <a:r>
              <a:rPr lang="en" sz="1400" dirty="0"/>
              <a:t>(Testing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84025" y="733945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857;p47">
            <a:extLst>
              <a:ext uri="{FF2B5EF4-FFF2-40B4-BE49-F238E27FC236}">
                <a16:creationId xmlns:a16="http://schemas.microsoft.com/office/drawing/2014/main" id="{B4A34876-CA87-50CC-AA46-B76469DFBEB2}"/>
              </a:ext>
            </a:extLst>
          </p:cNvPr>
          <p:cNvSpPr txBox="1">
            <a:spLocks/>
          </p:cNvSpPr>
          <p:nvPr/>
        </p:nvSpPr>
        <p:spPr>
          <a:xfrm>
            <a:off x="1032948" y="3108353"/>
            <a:ext cx="6604344" cy="65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sz="2800" dirty="0"/>
              <a:t>Fermat’s Primality Test</a:t>
            </a:r>
          </a:p>
          <a:p>
            <a:pPr algn="ctr"/>
            <a:endParaRPr lang="en" sz="2800" dirty="0"/>
          </a:p>
          <a:p>
            <a:pPr algn="ctr"/>
            <a:r>
              <a:rPr lang="en" sz="2800" dirty="0"/>
              <a:t>The Rabin-Miller Primality Test</a:t>
            </a:r>
          </a:p>
        </p:txBody>
      </p:sp>
      <p:sp>
        <p:nvSpPr>
          <p:cNvPr id="13" name="Google Shape;1637;p41">
            <a:extLst>
              <a:ext uri="{FF2B5EF4-FFF2-40B4-BE49-F238E27FC236}">
                <a16:creationId xmlns:a16="http://schemas.microsoft.com/office/drawing/2014/main" id="{5738D069-8AFE-A244-951C-C0203626ADCE}"/>
              </a:ext>
            </a:extLst>
          </p:cNvPr>
          <p:cNvSpPr txBox="1">
            <a:spLocks/>
          </p:cNvSpPr>
          <p:nvPr/>
        </p:nvSpPr>
        <p:spPr>
          <a:xfrm>
            <a:off x="984991" y="4100625"/>
            <a:ext cx="7020014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b="1" i="1" u="sng" dirty="0"/>
              <a:t>Primality Test</a:t>
            </a:r>
            <a:r>
              <a:rPr lang="en-US" sz="1400" dirty="0"/>
              <a:t>: A test to determine if a given number is prime</a:t>
            </a:r>
          </a:p>
        </p:txBody>
      </p:sp>
    </p:spTree>
    <p:extLst>
      <p:ext uri="{BB962C8B-B14F-4D97-AF65-F5344CB8AC3E}">
        <p14:creationId xmlns:p14="http://schemas.microsoft.com/office/powerpoint/2010/main" val="6962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888458" y="1776360"/>
                <a:ext cx="7161623" cy="25012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/>
                  <a:t>Fermat’s Little Theorem says that if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300" dirty="0"/>
                  <a:t> is a </a:t>
                </a:r>
                <a:r>
                  <a:rPr lang="en-US" sz="1300" b="1" i="1" dirty="0"/>
                  <a:t>prime number </a:t>
                </a:r>
                <a:r>
                  <a:rPr lang="en-US" sz="1300" dirty="0"/>
                  <a:t>and if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300" dirty="0"/>
                  <a:t> is an integer that is </a:t>
                </a:r>
                <a:r>
                  <a:rPr lang="en-US" sz="1300" b="1" dirty="0"/>
                  <a:t>relatively prime to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300" dirty="0"/>
                  <a:t>, then the following congruence relationship holds:</a:t>
                </a:r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−1 = 1(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This method is known as a </a:t>
                </a:r>
                <a:r>
                  <a:rPr lang="en-US" sz="1300" b="1" i="1" dirty="0"/>
                  <a:t>probabilistic tes</a:t>
                </a:r>
                <a:r>
                  <a:rPr lang="en-US" sz="1300" b="1" dirty="0"/>
                  <a:t>t</a:t>
                </a:r>
                <a:r>
                  <a:rPr lang="en-US" sz="1300" dirty="0"/>
                  <a:t> because it outputs </a:t>
                </a:r>
                <a:r>
                  <a:rPr lang="en-US" sz="1300" b="1" dirty="0"/>
                  <a:t>“probably prime” </a:t>
                </a:r>
                <a:r>
                  <a:rPr lang="en-US" sz="1300" dirty="0"/>
                  <a:t>or </a:t>
                </a:r>
                <a:r>
                  <a:rPr lang="en-US" sz="1300" b="1" dirty="0"/>
                  <a:t>“composite</a:t>
                </a:r>
                <a:r>
                  <a:rPr lang="en-US" sz="1300" dirty="0"/>
                  <a:t>” and has a certain </a:t>
                </a:r>
                <a:r>
                  <a:rPr lang="en-US" sz="1300" b="1" dirty="0"/>
                  <a:t>probability of error </a:t>
                </a:r>
                <a:r>
                  <a:rPr lang="en-US" sz="1300" dirty="0"/>
                  <a:t>if the output is “probably prime.”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This is why the test uses a factor called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300" dirty="0"/>
                  <a:t> which represents the </a:t>
                </a:r>
                <a:r>
                  <a:rPr lang="en-US" sz="1300" b="1" i="1" dirty="0"/>
                  <a:t>number of iterations</a:t>
                </a:r>
                <a:r>
                  <a:rPr lang="en-US" sz="1300" dirty="0"/>
                  <a:t> the program will do to determine if a number is composite or prime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/>
                  <a:t>A </a:t>
                </a:r>
                <a:r>
                  <a:rPr lang="en-US" sz="1300" b="1" i="1" dirty="0"/>
                  <a:t>higher value of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300" b="1" i="1" dirty="0"/>
                  <a:t> </a:t>
                </a:r>
                <a:r>
                  <a:rPr lang="en-US" sz="1300" dirty="0"/>
                  <a:t>indicates a higher probability of correct results</a:t>
                </a:r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888458" y="1776360"/>
                <a:ext cx="7161623" cy="2501208"/>
              </a:xfrm>
              <a:prstGeom prst="rect">
                <a:avLst/>
              </a:prstGeom>
              <a:blipFill>
                <a:blip r:embed="rId3"/>
                <a:stretch>
                  <a:fillRect l="-177" b="-1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346081" y="256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Fermat’s Primality Test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460118" y="1424198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Concepts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888458" y="897261"/>
            <a:ext cx="6912834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method is a </a:t>
            </a:r>
            <a:r>
              <a:rPr lang="en-US" b="1" dirty="0"/>
              <a:t>probabilistic test </a:t>
            </a:r>
            <a:r>
              <a:rPr lang="en-US" dirty="0"/>
              <a:t>based on </a:t>
            </a:r>
            <a:r>
              <a:rPr lang="en-US" b="1" dirty="0"/>
              <a:t>Fermat’s Little Theorem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31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19999" y="1177797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r>
                  <a:rPr lang="en-US" sz="1600" dirty="0"/>
                  <a:t>Choose a </a:t>
                </a:r>
                <a:r>
                  <a:rPr lang="en-US" sz="1600" b="1" i="1" dirty="0"/>
                  <a:t>random integer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 is the number to be tested.</a:t>
                </a:r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r>
                  <a:rPr lang="en-US" sz="1600" dirty="0"/>
                  <a:t>Compute the </a:t>
                </a:r>
                <a:r>
                  <a:rPr lang="en-US" sz="1600" b="1" i="1" dirty="0"/>
                  <a:t>greatest common divisor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. If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𝑮𝑪𝑫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/>
                  <a:t>, stop because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b="1" i="1" dirty="0"/>
                  <a:t>composite</a:t>
                </a:r>
                <a:r>
                  <a:rPr lang="en-US" sz="1600" dirty="0"/>
                  <a:t> number. If not, continue to the next step. </a:t>
                </a:r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-US" sz="1600" dirty="0"/>
                  <a:t>          a. 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, </a:t>
                </a:r>
                <a:r>
                  <a:rPr lang="en-US" sz="1600" dirty="0"/>
                  <a:t>stop because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b="1" i="1" dirty="0"/>
                  <a:t>composite</a:t>
                </a:r>
                <a:r>
                  <a:rPr lang="en-US" sz="1600" dirty="0"/>
                  <a:t> number.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1600" dirty="0"/>
                  <a:t>          b.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, </a:t>
                </a:r>
                <a:r>
                  <a:rPr lang="en-US" sz="1600" dirty="0"/>
                  <a:t>stop because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i="1" dirty="0"/>
                  <a:t>probably prime</a:t>
                </a:r>
                <a:r>
                  <a:rPr lang="en-US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1600" dirty="0"/>
                  <a:t>4.    Return to step 1 and repeat the process with a new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</a:pPr>
                <a:endParaRPr lang="en-US" sz="1600" dirty="0"/>
              </a:p>
              <a:p>
                <a:pPr marL="0" indent="0">
                  <a:lnSpc>
                    <a:spcPct val="150000"/>
                  </a:lnSpc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sz="16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19999" y="1177797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 l="-531" b="-5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448811" y="3198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Fermat’s Primality Test(continued)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0000" y="965386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4FCA778E-91E3-F79E-477B-8314130B1E7D}"/>
              </a:ext>
            </a:extLst>
          </p:cNvPr>
          <p:cNvSpPr txBox="1">
            <a:spLocks/>
          </p:cNvSpPr>
          <p:nvPr/>
        </p:nvSpPr>
        <p:spPr>
          <a:xfrm>
            <a:off x="1224768" y="4720486"/>
            <a:ext cx="4063163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800" dirty="0"/>
              <a:t>These steps are a modified version from Dan Ma (Ma, 2013)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buSzPct val="100000"/>
            </a:pPr>
            <a:endParaRPr lang="en-US" sz="8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2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673;p42">
            <a:extLst>
              <a:ext uri="{FF2B5EF4-FFF2-40B4-BE49-F238E27FC236}">
                <a16:creationId xmlns:a16="http://schemas.microsoft.com/office/drawing/2014/main" id="{040D0B9B-4158-048D-B7E0-15C38EE6DD08}"/>
              </a:ext>
            </a:extLst>
          </p:cNvPr>
          <p:cNvSpPr txBox="1">
            <a:spLocks/>
          </p:cNvSpPr>
          <p:nvPr/>
        </p:nvSpPr>
        <p:spPr>
          <a:xfrm>
            <a:off x="1013144" y="723028"/>
            <a:ext cx="502743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Objective and Goals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cs typeface="Arial"/>
              <a:sym typeface="IBM Plex Mono"/>
            </a:endParaRPr>
          </a:p>
        </p:txBody>
      </p:sp>
      <p:sp>
        <p:nvSpPr>
          <p:cNvPr id="1482" name="Google Shape;1669;p42">
            <a:extLst>
              <a:ext uri="{FF2B5EF4-FFF2-40B4-BE49-F238E27FC236}">
                <a16:creationId xmlns:a16="http://schemas.microsoft.com/office/drawing/2014/main" id="{D576CC9C-8E18-9053-6F0E-F717DFC8FA96}"/>
              </a:ext>
            </a:extLst>
          </p:cNvPr>
          <p:cNvSpPr txBox="1">
            <a:spLocks/>
          </p:cNvSpPr>
          <p:nvPr/>
        </p:nvSpPr>
        <p:spPr>
          <a:xfrm>
            <a:off x="880599" y="1177118"/>
            <a:ext cx="7382801" cy="305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two </a:t>
            </a:r>
            <a:r>
              <a:rPr lang="en-US" b="1" dirty="0"/>
              <a:t>prime generation algorithms </a:t>
            </a:r>
            <a:r>
              <a:rPr lang="en-US" dirty="0"/>
              <a:t>(</a:t>
            </a:r>
            <a:r>
              <a:rPr lang="en-US" b="1" dirty="0">
                <a:solidFill>
                  <a:schemeClr val="bg2"/>
                </a:solidFill>
              </a:rPr>
              <a:t>Sieve of Eratosthenes </a:t>
            </a:r>
            <a:r>
              <a:rPr lang="en-US" dirty="0"/>
              <a:t>&amp; </a:t>
            </a:r>
            <a:r>
              <a:rPr lang="en-US" b="1" dirty="0">
                <a:solidFill>
                  <a:schemeClr val="bg2"/>
                </a:solidFill>
              </a:rPr>
              <a:t>Sieve of Atkin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two </a:t>
            </a:r>
            <a:r>
              <a:rPr lang="en-US" b="1" dirty="0"/>
              <a:t>prime testing algorithms </a:t>
            </a:r>
            <a:r>
              <a:rPr lang="en-US" dirty="0"/>
              <a:t>(</a:t>
            </a:r>
            <a:r>
              <a:rPr lang="en-US" b="1" dirty="0">
                <a:solidFill>
                  <a:schemeClr val="bg2"/>
                </a:solidFill>
              </a:rPr>
              <a:t>Fermat’s Primality Test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2"/>
                </a:solidFill>
              </a:rPr>
              <a:t>Rabin-Miller Primality Test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 the </a:t>
            </a:r>
            <a:r>
              <a:rPr lang="en-US" b="1" dirty="0"/>
              <a:t>execution time </a:t>
            </a:r>
            <a:r>
              <a:rPr lang="en-US" dirty="0"/>
              <a:t>of the prime generation and testing algorithms using </a:t>
            </a:r>
            <a:r>
              <a:rPr lang="en-US" b="1" dirty="0"/>
              <a:t>random test cases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</a:t>
            </a:r>
            <a:r>
              <a:rPr lang="en-US" b="1" dirty="0"/>
              <a:t>time complexity </a:t>
            </a:r>
            <a:r>
              <a:rPr lang="en-US" dirty="0"/>
              <a:t>of the algorithms.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Visualize the data </a:t>
            </a:r>
            <a:r>
              <a:rPr lang="en-US" dirty="0"/>
              <a:t>to demonstrate performance differences.</a:t>
            </a:r>
          </a:p>
        </p:txBody>
      </p:sp>
      <p:sp>
        <p:nvSpPr>
          <p:cNvPr id="29" name="Google Shape;11872;p80">
            <a:extLst>
              <a:ext uri="{FF2B5EF4-FFF2-40B4-BE49-F238E27FC236}">
                <a16:creationId xmlns:a16="http://schemas.microsoft.com/office/drawing/2014/main" id="{84E457BF-CA24-86F1-3F5A-B5B916E45683}"/>
              </a:ext>
            </a:extLst>
          </p:cNvPr>
          <p:cNvSpPr/>
          <p:nvPr/>
        </p:nvSpPr>
        <p:spPr>
          <a:xfrm>
            <a:off x="508440" y="645613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7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14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Fermat’s Primality Test(code)</a:t>
            </a:r>
            <a:endParaRPr sz="2400" dirty="0"/>
          </a:p>
        </p:txBody>
      </p:sp>
      <p:sp>
        <p:nvSpPr>
          <p:cNvPr id="6" name="Google Shape;1637;p41">
            <a:extLst>
              <a:ext uri="{FF2B5EF4-FFF2-40B4-BE49-F238E27FC236}">
                <a16:creationId xmlns:a16="http://schemas.microsoft.com/office/drawing/2014/main" id="{FFF721C3-FC92-F7D8-5DDE-6EBF21FB6374}"/>
              </a:ext>
            </a:extLst>
          </p:cNvPr>
          <p:cNvSpPr txBox="1">
            <a:spLocks/>
          </p:cNvSpPr>
          <p:nvPr/>
        </p:nvSpPr>
        <p:spPr>
          <a:xfrm>
            <a:off x="5767893" y="2051592"/>
            <a:ext cx="4063163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800" dirty="0"/>
              <a:t>This code is a modified version from </a:t>
            </a:r>
            <a:r>
              <a:rPr lang="en-US" sz="800" dirty="0" err="1"/>
              <a:t>GeeksforGeeks</a:t>
            </a:r>
            <a:r>
              <a:rPr lang="en-US" sz="800" dirty="0"/>
              <a:t>:</a:t>
            </a:r>
          </a:p>
          <a:p>
            <a:pPr marL="457200" lvl="1" indent="0" algn="l">
              <a:buSzPct val="100000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https://www.geeksforgeeks.org/fermat-method-of-primality-test/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buSzPct val="100000"/>
            </a:pPr>
            <a:endParaRPr lang="en-US" sz="8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311D8F-5DBF-17C4-11FE-78397BCBB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49" y="856112"/>
            <a:ext cx="3874788" cy="40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14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Fermat’s Primality Test(code)</a:t>
            </a:r>
            <a:endParaRPr sz="2400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A29E75-7DA2-5946-C75D-D8C3B0D3B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55" y="911122"/>
            <a:ext cx="5090657" cy="3228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41;p43">
                <a:extLst>
                  <a:ext uri="{FF2B5EF4-FFF2-40B4-BE49-F238E27FC236}">
                    <a16:creationId xmlns:a16="http://schemas.microsoft.com/office/drawing/2014/main" id="{E99F74CB-1373-EA00-ED1D-850CDC7B2E37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5583" y="4263482"/>
                <a:ext cx="6912834" cy="66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By analyzing the number of primitive operations, the estimated </a:t>
                </a:r>
                <a:r>
                  <a:rPr lang="en" b="1" dirty="0"/>
                  <a:t>time complexity</a:t>
                </a:r>
                <a:r>
                  <a:rPr lang="en" dirty="0"/>
                  <a:t> is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𝒌𝒍𝒐𝒈𝒏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is the number of iterations</a:t>
                </a:r>
                <a:endParaRPr b="1" dirty="0"/>
              </a:p>
            </p:txBody>
          </p:sp>
        </mc:Choice>
        <mc:Fallback xmlns="">
          <p:sp>
            <p:nvSpPr>
              <p:cNvPr id="4" name="Google Shape;1741;p43">
                <a:extLst>
                  <a:ext uri="{FF2B5EF4-FFF2-40B4-BE49-F238E27FC236}">
                    <a16:creationId xmlns:a16="http://schemas.microsoft.com/office/drawing/2014/main" id="{E99F74CB-1373-EA00-ED1D-850CDC7B2E3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5583" y="4263482"/>
                <a:ext cx="6912834" cy="665400"/>
              </a:xfrm>
              <a:prstGeom prst="rect">
                <a:avLst/>
              </a:prstGeom>
              <a:blipFill>
                <a:blip r:embed="rId4"/>
                <a:stretch>
                  <a:fillRect l="-183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991188" y="1771499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method involves choosing random bases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600" dirty="0"/>
                  <a:t> and checking </a:t>
                </a:r>
                <a:r>
                  <a:rPr lang="en-US" sz="1600" b="1" i="1" dirty="0"/>
                  <a:t>multiple conditions </a:t>
                </a:r>
                <a:r>
                  <a:rPr lang="en-US" sz="1600" dirty="0"/>
                  <a:t>for primality, unlike Fermat’s Test which only tests </a:t>
                </a:r>
                <a:r>
                  <a:rPr lang="en-US" sz="1600" b="1" i="1" dirty="0"/>
                  <a:t>one condition</a:t>
                </a:r>
                <a:r>
                  <a:rPr lang="en-US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Fermat’s Test will fail with all </a:t>
                </a:r>
                <a:r>
                  <a:rPr lang="en-US" sz="1600" b="1" i="1" dirty="0"/>
                  <a:t>Carmichael numbers</a:t>
                </a:r>
                <a:r>
                  <a:rPr lang="en-US" sz="1600" dirty="0"/>
                  <a:t>, while the Rabin-Miller Test can correctly detect a Carmichael number with a </a:t>
                </a:r>
                <a:r>
                  <a:rPr lang="en-US" sz="1600" b="1" i="1" dirty="0"/>
                  <a:t>probability of ½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</a:t>
                </a:r>
                <a:r>
                  <a:rPr lang="en-US" sz="1600" b="1" i="1" dirty="0"/>
                  <a:t>Carmichael number</a:t>
                </a:r>
                <a:r>
                  <a:rPr lang="en-US" sz="1600" dirty="0"/>
                  <a:t> is a </a:t>
                </a:r>
                <a:r>
                  <a:rPr lang="en-US" sz="1600" b="1" i="1" dirty="0"/>
                  <a:t>composite number </a:t>
                </a:r>
                <a:r>
                  <a:rPr lang="en-US" sz="1600" dirty="0"/>
                  <a:t>that does not follow </a:t>
                </a:r>
                <a:r>
                  <a:rPr lang="en-US" sz="1600" b="1" i="1" dirty="0"/>
                  <a:t>Fermat’s Little Theorem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sz="12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991188" y="1771499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 l="-355" b="-37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813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Rabin-Miller Primality Test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571741" y="1511167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Concepts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991188" y="785890"/>
            <a:ext cx="6912834" cy="65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test is an </a:t>
            </a:r>
            <a:r>
              <a:rPr lang="en-US" b="1" i="1" dirty="0"/>
              <a:t>extension of Fermat’s Primality Test</a:t>
            </a:r>
            <a:r>
              <a:rPr lang="en-US" dirty="0"/>
              <a:t>, but tests for primality at a much </a:t>
            </a:r>
            <a:r>
              <a:rPr lang="en-US" b="1" i="1" dirty="0"/>
              <a:t>higher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9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0" y="1516566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r>
                  <a:rPr lang="en-US" sz="1600" dirty="0"/>
                  <a:t>Select a </a:t>
                </a:r>
                <a:r>
                  <a:rPr lang="en-US" sz="1600" b="1" dirty="0"/>
                  <a:t>random</a:t>
                </a:r>
                <a:r>
                  <a:rPr lang="en-US" sz="1600" dirty="0"/>
                  <a:t> integer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600" dirty="0"/>
                  <a:t> such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being tested for primality.</a:t>
                </a:r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 dirty="0"/>
                  <a:t> is the </a:t>
                </a:r>
                <a:r>
                  <a:rPr lang="en-US" sz="1600" b="1" i="1" dirty="0"/>
                  <a:t>largest power of 2 </a:t>
                </a:r>
                <a:r>
                  <a:rPr lang="en-US" sz="1600" dirty="0"/>
                  <a:t>that divides evenly into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800100" lvl="1" indent="-342900" algn="l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/>
                  <a:t>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i="1" dirty="0"/>
                  <a:t>passes</a:t>
                </a:r>
                <a:r>
                  <a:rPr lang="en-US" sz="1600" dirty="0"/>
                  <a:t> this iteration of the test</a:t>
                </a:r>
              </a:p>
              <a:p>
                <a:pPr marL="800100" lvl="1" indent="-342900" algn="l">
                  <a:lnSpc>
                    <a:spcPct val="150000"/>
                  </a:lnSpc>
                  <a:buFont typeface="Poppins"/>
                  <a:buAutoNum type="alphaLcPeriod"/>
                </a:pPr>
                <a:r>
                  <a:rPr lang="en-US" sz="1600" dirty="0"/>
                  <a:t>If none of the above conditions are true, </a:t>
                </a:r>
                <a:r>
                  <a:rPr lang="en-US" sz="1600" b="1" i="1" dirty="0"/>
                  <a:t>continue</a:t>
                </a:r>
                <a:r>
                  <a:rPr lang="en-US" sz="1600" dirty="0"/>
                  <a:t> to the next steps</a:t>
                </a:r>
              </a:p>
              <a:p>
                <a:pPr marL="457200" lvl="1" indent="0" algn="l">
                  <a:lnSpc>
                    <a:spcPct val="150000"/>
                  </a:lnSpc>
                </a:pPr>
                <a:endParaRPr lang="en-US" sz="1600" dirty="0"/>
              </a:p>
              <a:p>
                <a:pPr marL="457200" lvl="1" indent="0" algn="l">
                  <a:lnSpc>
                    <a:spcPct val="150000"/>
                  </a:lnSpc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0" indent="0">
                  <a:lnSpc>
                    <a:spcPct val="150000"/>
                  </a:lnSpc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sz="16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0" y="1516566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 l="-531" r="-1062" b="-37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448811" y="3198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Rabin-Miller Primality Test(continued)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0000" y="1001781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704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3" name="Google Shape;1733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48811" y="1968953"/>
                <a:ext cx="7161623" cy="2255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1" indent="0" algn="l">
                  <a:lnSpc>
                    <a:spcPct val="150000"/>
                  </a:lnSpc>
                </a:pPr>
                <a:r>
                  <a:rPr lang="en-US" sz="1600" dirty="0"/>
                  <a:t>3.      </a:t>
                </a:r>
                <a:r>
                  <a:rPr lang="en-US" sz="1600" b="1" i="1" dirty="0"/>
                  <a:t>Repeat</a:t>
                </a:r>
                <a:r>
                  <a:rPr lang="en-US" sz="1600" dirty="0"/>
                  <a:t> the following process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times (where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b="1" i="1" dirty="0"/>
                  <a:t>number of iterations </a:t>
                </a:r>
                <a:r>
                  <a:rPr lang="en-US" sz="1600" dirty="0"/>
                  <a:t>chosen for the test):</a:t>
                </a:r>
              </a:p>
              <a:p>
                <a:pPr marL="457200" lvl="1" indent="0" algn="l">
                  <a:lnSpc>
                    <a:spcPct val="150000"/>
                  </a:lnSpc>
                </a:pPr>
                <a:r>
                  <a:rPr lang="en-US" sz="1600" dirty="0"/>
                  <a:t>                a. Square and replace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, so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457200" lvl="1" indent="0" algn="l">
                  <a:lnSpc>
                    <a:spcPct val="150000"/>
                  </a:lnSpc>
                </a:pPr>
                <a:r>
                  <a:rPr lang="en-US" sz="1600" dirty="0"/>
                  <a:t>                b.    If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/>
                  <a:t> passes this iteration of the test.</a:t>
                </a:r>
              </a:p>
              <a:p>
                <a:pPr marL="457200" lvl="1" indent="0" algn="l">
                  <a:lnSpc>
                    <a:spcPct val="150000"/>
                  </a:lnSpc>
                </a:pPr>
                <a:endParaRPr lang="en-US" sz="1600" dirty="0"/>
              </a:p>
              <a:p>
                <a:pPr marL="457200" lvl="1" indent="0" algn="l">
                  <a:lnSpc>
                    <a:spcPct val="150000"/>
                  </a:lnSpc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0" indent="0">
                  <a:lnSpc>
                    <a:spcPct val="150000"/>
                  </a:lnSpc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Poppins"/>
                  <a:buAutoNum type="arabicPeriod"/>
                </a:pPr>
                <a:endParaRPr sz="1600" dirty="0"/>
              </a:p>
            </p:txBody>
          </p:sp>
        </mc:Choice>
        <mc:Fallback xmlns="">
          <p:sp>
            <p:nvSpPr>
              <p:cNvPr id="1733" name="Google Shape;173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48811" y="1968953"/>
                <a:ext cx="7161623" cy="2255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448811" y="487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Rabin-Miller Primality Test(continued)</a:t>
            </a:r>
            <a:endParaRPr sz="2400"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729626" y="1227975"/>
            <a:ext cx="373796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(continued)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22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14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Rabin-Miller Primality Test(code)</a:t>
            </a:r>
            <a:endParaRPr sz="2400" dirty="0"/>
          </a:p>
        </p:txBody>
      </p:sp>
      <p:sp>
        <p:nvSpPr>
          <p:cNvPr id="6" name="Google Shape;1637;p41">
            <a:extLst>
              <a:ext uri="{FF2B5EF4-FFF2-40B4-BE49-F238E27FC236}">
                <a16:creationId xmlns:a16="http://schemas.microsoft.com/office/drawing/2014/main" id="{FFF721C3-FC92-F7D8-5DDE-6EBF21FB6374}"/>
              </a:ext>
            </a:extLst>
          </p:cNvPr>
          <p:cNvSpPr txBox="1">
            <a:spLocks/>
          </p:cNvSpPr>
          <p:nvPr/>
        </p:nvSpPr>
        <p:spPr>
          <a:xfrm>
            <a:off x="2649307" y="4526923"/>
            <a:ext cx="4063163" cy="4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800" dirty="0"/>
              <a:t>This code is a modified version from </a:t>
            </a:r>
            <a:r>
              <a:rPr lang="en-US" sz="800" dirty="0" err="1"/>
              <a:t>GeeksforGeeks</a:t>
            </a:r>
            <a:r>
              <a:rPr lang="en-US" sz="800" dirty="0"/>
              <a:t>:</a:t>
            </a:r>
          </a:p>
          <a:p>
            <a:pPr marL="457200" lvl="1" indent="0" algn="l">
              <a:buSzPct val="100000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https://www.geeksforgeeks.org/primality-test-set-3-miller-rabin/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buSzPct val="100000"/>
            </a:pPr>
            <a:endParaRPr lang="en-US" sz="8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2403CE-0535-2850-11F7-8B09486F3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3" y="838804"/>
            <a:ext cx="3450657" cy="3615578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F7D643-B889-212D-047F-18A28037E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40" y="859859"/>
            <a:ext cx="3638260" cy="35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14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Rabin-Miller Primality Test(code)</a:t>
            </a:r>
            <a:endParaRPr sz="2400" dirty="0"/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165E194-8E8B-528E-896B-272AE72C5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2" y="1370083"/>
            <a:ext cx="4904215" cy="1984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41;p43">
                <a:extLst>
                  <a:ext uri="{FF2B5EF4-FFF2-40B4-BE49-F238E27FC236}">
                    <a16:creationId xmlns:a16="http://schemas.microsoft.com/office/drawing/2014/main" id="{59A50530-3747-6984-D0FB-1410EE83E01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5582" y="3812044"/>
                <a:ext cx="6912834" cy="66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By analyzing the number of primitive operations, the estimated </a:t>
                </a:r>
                <a:r>
                  <a:rPr lang="en" b="1" dirty="0"/>
                  <a:t>time complexity</a:t>
                </a:r>
                <a:r>
                  <a:rPr lang="en" dirty="0"/>
                  <a:t> is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𝒌𝒍𝒐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is the number of iterations</a:t>
                </a:r>
                <a:endParaRPr b="1" dirty="0"/>
              </a:p>
            </p:txBody>
          </p:sp>
        </mc:Choice>
        <mc:Fallback xmlns="">
          <p:sp>
            <p:nvSpPr>
              <p:cNvPr id="5" name="Google Shape;1741;p43">
                <a:extLst>
                  <a:ext uri="{FF2B5EF4-FFF2-40B4-BE49-F238E27FC236}">
                    <a16:creationId xmlns:a16="http://schemas.microsoft.com/office/drawing/2014/main" id="{59A50530-3747-6984-D0FB-1410EE83E0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5582" y="3812044"/>
                <a:ext cx="6912834" cy="665400"/>
              </a:xfrm>
              <a:prstGeom prst="rect">
                <a:avLst/>
              </a:prstGeom>
              <a:blipFill>
                <a:blip r:embed="rId4"/>
                <a:stretch>
                  <a:fillRect l="-18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99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09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368" y="20939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br>
              <a:rPr lang="en" dirty="0"/>
            </a:br>
            <a:r>
              <a:rPr lang="en" sz="1400" dirty="0"/>
              <a:t>(Testing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84025" y="680473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37;p41">
            <a:extLst>
              <a:ext uri="{FF2B5EF4-FFF2-40B4-BE49-F238E27FC236}">
                <a16:creationId xmlns:a16="http://schemas.microsoft.com/office/drawing/2014/main" id="{B6BAA267-8D4C-9B9A-4360-6DB73E5F62DF}"/>
              </a:ext>
            </a:extLst>
          </p:cNvPr>
          <p:cNvSpPr txBox="1">
            <a:spLocks/>
          </p:cNvSpPr>
          <p:nvPr/>
        </p:nvSpPr>
        <p:spPr>
          <a:xfrm>
            <a:off x="546699" y="992147"/>
            <a:ext cx="7846529" cy="254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Cases</a:t>
            </a:r>
            <a:r>
              <a:rPr lang="en-US" sz="1400" dirty="0"/>
              <a:t>: Three sets of test cases were generated to evaluate the performance of the prime generation and testing algorithms.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1</a:t>
            </a:r>
            <a:r>
              <a:rPr lang="en-US" sz="1400" dirty="0"/>
              <a:t>: Random inputs with 2 digits (10 to 99 inclusive)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2</a:t>
            </a:r>
            <a:r>
              <a:rPr lang="en-US" sz="1400" dirty="0"/>
              <a:t>: Random inputs with 4 digits (1,000 to 9.999 inclusive)</a:t>
            </a:r>
          </a:p>
          <a:p>
            <a:pPr marL="1200150" lvl="2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Test 3</a:t>
            </a:r>
            <a:r>
              <a:rPr lang="en-US" sz="1400" dirty="0"/>
              <a:t>: Random inputs with 6 digits (100,000 to 999,999 inclusive)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Trials</a:t>
            </a:r>
            <a:r>
              <a:rPr lang="en-US" sz="1400" dirty="0"/>
              <a:t>: Each test consisted of 10 trials, ensuring consistency and reliability in the data collection process.</a:t>
            </a:r>
          </a:p>
          <a:p>
            <a:pPr marL="457200" lvl="1" indent="0" algn="l">
              <a:lnSpc>
                <a:spcPct val="150000"/>
              </a:lnSpc>
              <a:buSzPct val="100000"/>
            </a:pPr>
            <a:r>
              <a:rPr lang="en-US" sz="1200" dirty="0"/>
              <a:t>     Example Run:</a:t>
            </a:r>
          </a:p>
          <a:p>
            <a:pPr marL="457200" lvl="1" indent="0" algn="l">
              <a:buSzPct val="100000"/>
            </a:pP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62A6596D-0415-32F9-88F8-72132E6D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77" y="3457863"/>
            <a:ext cx="3562446" cy="138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741;p43">
                <a:extLst>
                  <a:ext uri="{FF2B5EF4-FFF2-40B4-BE49-F238E27FC236}">
                    <a16:creationId xmlns:a16="http://schemas.microsoft.com/office/drawing/2014/main" id="{C35B7929-B4D1-E1F2-B6AF-57ECF8EA8BD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650368" y="3541440"/>
                <a:ext cx="2246463" cy="66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⋇</m:t>
                    </m:r>
                  </m:oMath>
                </a14:m>
                <a:r>
                  <a:rPr lang="en-US" sz="1200" dirty="0"/>
                  <a:t>Both algorithms used a value of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sz="1200" b="1" dirty="0"/>
              </a:p>
            </p:txBody>
          </p:sp>
        </mc:Choice>
        <mc:Fallback xmlns="">
          <p:sp>
            <p:nvSpPr>
              <p:cNvPr id="10" name="Google Shape;1741;p43">
                <a:extLst>
                  <a:ext uri="{FF2B5EF4-FFF2-40B4-BE49-F238E27FC236}">
                    <a16:creationId xmlns:a16="http://schemas.microsoft.com/office/drawing/2014/main" id="{C35B7929-B4D1-E1F2-B6AF-57ECF8EA8BD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50368" y="3541440"/>
                <a:ext cx="2246463" cy="66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14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2771680" y="494750"/>
            <a:ext cx="360063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Fermat’s Primality Test</a:t>
            </a:r>
            <a:endParaRPr sz="1800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F38BEE-2DE4-1957-CA31-68BC047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98906"/>
              </p:ext>
            </p:extLst>
          </p:nvPr>
        </p:nvGraphicFramePr>
        <p:xfrm>
          <a:off x="1909435" y="1004742"/>
          <a:ext cx="5325127" cy="3416302"/>
        </p:xfrm>
        <a:graphic>
          <a:graphicData uri="http://schemas.openxmlformats.org/drawingml/2006/table">
            <a:tbl>
              <a:tblPr firstRow="1" firstCol="1" bandRow="1"/>
              <a:tblGrid>
                <a:gridCol w="1331548">
                  <a:extLst>
                    <a:ext uri="{9D8B030D-6E8A-4147-A177-3AD203B41FA5}">
                      <a16:colId xmlns:a16="http://schemas.microsoft.com/office/drawing/2014/main" val="2082264085"/>
                    </a:ext>
                  </a:extLst>
                </a:gridCol>
                <a:gridCol w="1331548">
                  <a:extLst>
                    <a:ext uri="{9D8B030D-6E8A-4147-A177-3AD203B41FA5}">
                      <a16:colId xmlns:a16="http://schemas.microsoft.com/office/drawing/2014/main" val="493128548"/>
                    </a:ext>
                  </a:extLst>
                </a:gridCol>
                <a:gridCol w="1331548">
                  <a:extLst>
                    <a:ext uri="{9D8B030D-6E8A-4147-A177-3AD203B41FA5}">
                      <a16:colId xmlns:a16="http://schemas.microsoft.com/office/drawing/2014/main" val="532496760"/>
                    </a:ext>
                  </a:extLst>
                </a:gridCol>
                <a:gridCol w="1330483">
                  <a:extLst>
                    <a:ext uri="{9D8B030D-6E8A-4147-A177-3AD203B41FA5}">
                      <a16:colId xmlns:a16="http://schemas.microsoft.com/office/drawing/2014/main" val="3088781533"/>
                    </a:ext>
                  </a:extLst>
                </a:gridCol>
              </a:tblGrid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Trial Number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130744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66.3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70.8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763591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56.3 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67.0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69.8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828225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38.9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93.7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359.1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689660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50.3 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84.6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183.3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749995"/>
                  </a:ext>
                </a:extLst>
              </a:tr>
              <a:tr h="15360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63.9 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44.3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44.6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156.9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858.8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79.2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55.1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47.9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76.8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83.9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87.3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82.7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406.5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93.0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75.6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32714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55.3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69.6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105.4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22249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143.56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72.86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154.11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9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6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2340557" y="521306"/>
            <a:ext cx="446288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Rabin-Miller Primality Test</a:t>
            </a:r>
            <a:endParaRPr sz="1800" dirty="0">
              <a:solidFill>
                <a:schemeClr val="bg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C11A7D-C9D2-DC4C-8370-E9D319F9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9339"/>
              </p:ext>
            </p:extLst>
          </p:nvPr>
        </p:nvGraphicFramePr>
        <p:xfrm>
          <a:off x="1909434" y="1032452"/>
          <a:ext cx="5325127" cy="3416302"/>
        </p:xfrm>
        <a:graphic>
          <a:graphicData uri="http://schemas.openxmlformats.org/drawingml/2006/table">
            <a:tbl>
              <a:tblPr firstRow="1" firstCol="1" bandRow="1"/>
              <a:tblGrid>
                <a:gridCol w="1331548">
                  <a:extLst>
                    <a:ext uri="{9D8B030D-6E8A-4147-A177-3AD203B41FA5}">
                      <a16:colId xmlns:a16="http://schemas.microsoft.com/office/drawing/2014/main" val="1354594407"/>
                    </a:ext>
                  </a:extLst>
                </a:gridCol>
                <a:gridCol w="1331548">
                  <a:extLst>
                    <a:ext uri="{9D8B030D-6E8A-4147-A177-3AD203B41FA5}">
                      <a16:colId xmlns:a16="http://schemas.microsoft.com/office/drawing/2014/main" val="3868042548"/>
                    </a:ext>
                  </a:extLst>
                </a:gridCol>
                <a:gridCol w="1331548">
                  <a:extLst>
                    <a:ext uri="{9D8B030D-6E8A-4147-A177-3AD203B41FA5}">
                      <a16:colId xmlns:a16="http://schemas.microsoft.com/office/drawing/2014/main" val="799673199"/>
                    </a:ext>
                  </a:extLst>
                </a:gridCol>
                <a:gridCol w="1330483">
                  <a:extLst>
                    <a:ext uri="{9D8B030D-6E8A-4147-A177-3AD203B41FA5}">
                      <a16:colId xmlns:a16="http://schemas.microsoft.com/office/drawing/2014/main" val="2682340868"/>
                    </a:ext>
                  </a:extLst>
                </a:gridCol>
              </a:tblGrid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Trial Number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 digits (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itchFamily="2" charset="2"/>
                        </a:rPr>
                        <a:t>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00297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58.7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647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64.4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48.9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33514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68.2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196.2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838765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62.0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80.8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50.3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69970"/>
                  </a:ext>
                </a:extLst>
              </a:tr>
              <a:tr h="15360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55.8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78.2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59.4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78.8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104.0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43.6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68.0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45.1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105.4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90.6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76.3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79.9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191.5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2608.5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7851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69.4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74.4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149.0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581116"/>
                  </a:ext>
                </a:extLst>
              </a:tr>
              <a:tr h="26861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70.73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359.87</a:t>
                      </a:r>
                    </a:p>
                  </a:txBody>
                  <a:tcPr marL="59410" marR="5941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74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899486" y="2784188"/>
            <a:ext cx="6503179" cy="148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Prime numbers are widely used in </a:t>
            </a:r>
            <a:r>
              <a:rPr lang="en-US" b="1" dirty="0"/>
              <a:t>security/encryption techniques </a:t>
            </a:r>
            <a:r>
              <a:rPr lang="en-US" dirty="0"/>
              <a:t>due to some of its fundamental properties: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	- It is </a:t>
            </a:r>
            <a:r>
              <a:rPr lang="en-US" b="1" dirty="0"/>
              <a:t>very fast </a:t>
            </a:r>
            <a:r>
              <a:rPr lang="en-US" dirty="0"/>
              <a:t>to multiply two prime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	- However, it is </a:t>
            </a:r>
            <a:r>
              <a:rPr lang="en-US" b="1" dirty="0"/>
              <a:t>very difficult </a:t>
            </a:r>
            <a:r>
              <a:rPr lang="en-US" dirty="0"/>
              <a:t>to factor the product back into 	the original prime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Let's look at an example…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899486" y="1744196"/>
            <a:ext cx="7020014" cy="735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involves finding </a:t>
            </a:r>
            <a:r>
              <a:rPr lang="en-US" b="1" dirty="0"/>
              <a:t>efficient</a:t>
            </a:r>
            <a:r>
              <a:rPr lang="en-US" dirty="0"/>
              <a:t> algorithms for </a:t>
            </a:r>
            <a:r>
              <a:rPr lang="en-US" b="1" dirty="0"/>
              <a:t>generating prime numbers</a:t>
            </a:r>
            <a:r>
              <a:rPr lang="en-US" dirty="0"/>
              <a:t> and determining whether a </a:t>
            </a:r>
            <a:r>
              <a:rPr lang="en-US" b="1" dirty="0"/>
              <a:t>given number is prime</a:t>
            </a:r>
            <a:endParaRPr b="1"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60029" y="2479209"/>
            <a:ext cx="584535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y is this important to address?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460030" y="1402678"/>
            <a:ext cx="303854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17047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02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702" y="176940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93650" y="873116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10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368" y="20939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r>
              <a:rPr lang="en" sz="1400" dirty="0"/>
              <a:t>(Testing Algorithms)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74400" y="646289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637;p41">
                <a:extLst>
                  <a:ext uri="{FF2B5EF4-FFF2-40B4-BE49-F238E27FC236}">
                    <a16:creationId xmlns:a16="http://schemas.microsoft.com/office/drawing/2014/main" id="{B6BAA267-8D4C-9B9A-4360-6DB73E5F6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03" y="1391684"/>
                <a:ext cx="7846529" cy="534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Fermat’s Primality Test: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𝒌𝒍𝒐𝒈𝒏</m:t>
                        </m:r>
                      </m:e>
                    </m:d>
                  </m:oMath>
                </a14:m>
                <a:endParaRPr lang="en-US" sz="1400" b="1" dirty="0">
                  <a:ea typeface="Cambria Math" panose="02040503050406030204" pitchFamily="18" charset="0"/>
                </a:endParaRPr>
              </a:p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The Rabin-Miller Primality Test: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𝒌𝒍𝒐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742950" lvl="1" indent="-285750" algn="l">
                  <a:buSzPct val="100000"/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6" name="Google Shape;1637;p41">
                <a:extLst>
                  <a:ext uri="{FF2B5EF4-FFF2-40B4-BE49-F238E27FC236}">
                    <a16:creationId xmlns:a16="http://schemas.microsoft.com/office/drawing/2014/main" id="{B6BAA267-8D4C-9B9A-4360-6DB73E5F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3" y="1391684"/>
                <a:ext cx="7846529" cy="534657"/>
              </a:xfrm>
              <a:prstGeom prst="rect">
                <a:avLst/>
              </a:prstGeom>
              <a:blipFill>
                <a:blip r:embed="rId3"/>
                <a:stretch>
                  <a:fillRect b="-5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117674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Theoretical Values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637;p41">
                <a:extLst>
                  <a:ext uri="{FF2B5EF4-FFF2-40B4-BE49-F238E27FC236}">
                    <a16:creationId xmlns:a16="http://schemas.microsoft.com/office/drawing/2014/main" id="{0D275663-6021-DC52-56B3-23E8B260B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3541" y="2364311"/>
                <a:ext cx="4075441" cy="1075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457200" lvl="1" indent="0" algn="l">
                  <a:buSzPct val="100000"/>
                </a:pPr>
                <a:r>
                  <a:rPr lang="en-US" sz="1400" dirty="0"/>
                  <a:t>As seen by the graph, theoretically, The Rabin-Miller Test should be </a:t>
                </a:r>
                <a:r>
                  <a:rPr lang="en-US" sz="1400" b="1" dirty="0"/>
                  <a:t>faster </a:t>
                </a:r>
                <a:r>
                  <a:rPr lang="en-US" sz="1400" dirty="0"/>
                  <a:t>than Fermat’s for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less than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1400" dirty="0"/>
                  <a:t>. This value is </a:t>
                </a:r>
                <a:r>
                  <a:rPr lang="en-US" sz="1400" b="1" i="1" dirty="0"/>
                  <a:t>heavily independent </a:t>
                </a:r>
                <a:r>
                  <a:rPr lang="en-US" sz="1400" dirty="0"/>
                  <a:t>on the value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" name="Google Shape;1637;p41">
                <a:extLst>
                  <a:ext uri="{FF2B5EF4-FFF2-40B4-BE49-F238E27FC236}">
                    <a16:creationId xmlns:a16="http://schemas.microsoft.com/office/drawing/2014/main" id="{0D275663-6021-DC52-56B3-23E8B260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41" y="2364311"/>
                <a:ext cx="4075441" cy="1075876"/>
              </a:xfrm>
              <a:prstGeom prst="rect">
                <a:avLst/>
              </a:prstGeom>
              <a:blipFill>
                <a:blip r:embed="rId4"/>
                <a:stretch>
                  <a:fillRect b="-1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637;p41">
            <a:extLst>
              <a:ext uri="{FF2B5EF4-FFF2-40B4-BE49-F238E27FC236}">
                <a16:creationId xmlns:a16="http://schemas.microsoft.com/office/drawing/2014/main" id="{3B4A7B14-7E77-A2EB-DD9D-0A20A694B671}"/>
              </a:ext>
            </a:extLst>
          </p:cNvPr>
          <p:cNvSpPr txBox="1">
            <a:spLocks/>
          </p:cNvSpPr>
          <p:nvPr/>
        </p:nvSpPr>
        <p:spPr>
          <a:xfrm>
            <a:off x="5272318" y="3691537"/>
            <a:ext cx="1969959" cy="107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400" dirty="0"/>
              <a:t>Rabin-Miller</a:t>
            </a:r>
          </a:p>
          <a:p>
            <a:pPr marL="457200" lvl="1" indent="0" algn="l">
              <a:buSzPct val="100000"/>
            </a:pPr>
            <a:endParaRPr lang="en-US" sz="1400" dirty="0"/>
          </a:p>
          <a:p>
            <a:pPr marL="457200" lvl="1" indent="0" algn="l">
              <a:buSzPct val="100000"/>
            </a:pPr>
            <a:r>
              <a:rPr lang="en-US" sz="1400" dirty="0"/>
              <a:t>Fermat’s</a:t>
            </a:r>
          </a:p>
        </p:txBody>
      </p:sp>
      <p:cxnSp>
        <p:nvCxnSpPr>
          <p:cNvPr id="13" name="Google Shape;1525;p38">
            <a:extLst>
              <a:ext uri="{FF2B5EF4-FFF2-40B4-BE49-F238E27FC236}">
                <a16:creationId xmlns:a16="http://schemas.microsoft.com/office/drawing/2014/main" id="{E9F92C61-7ED1-364B-0A99-49539E9F8EA4}"/>
              </a:ext>
            </a:extLst>
          </p:cNvPr>
          <p:cNvCxnSpPr>
            <a:cxnSpLocks/>
          </p:cNvCxnSpPr>
          <p:nvPr/>
        </p:nvCxnSpPr>
        <p:spPr>
          <a:xfrm>
            <a:off x="4841459" y="3877065"/>
            <a:ext cx="861721" cy="0"/>
          </a:xfrm>
          <a:prstGeom prst="straightConnector1">
            <a:avLst/>
          </a:prstGeom>
          <a:noFill/>
          <a:ln w="22225" cap="flat" cmpd="sng">
            <a:solidFill>
              <a:srgbClr val="286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525;p38">
            <a:extLst>
              <a:ext uri="{FF2B5EF4-FFF2-40B4-BE49-F238E27FC236}">
                <a16:creationId xmlns:a16="http://schemas.microsoft.com/office/drawing/2014/main" id="{862847F7-AFFF-E4FB-707A-4CF4EE02054F}"/>
              </a:ext>
            </a:extLst>
          </p:cNvPr>
          <p:cNvCxnSpPr>
            <a:cxnSpLocks/>
          </p:cNvCxnSpPr>
          <p:nvPr/>
        </p:nvCxnSpPr>
        <p:spPr>
          <a:xfrm>
            <a:off x="4841458" y="4308597"/>
            <a:ext cx="861721" cy="0"/>
          </a:xfrm>
          <a:prstGeom prst="straightConnector1">
            <a:avLst/>
          </a:prstGeom>
          <a:noFill/>
          <a:ln w="22225" cap="flat" cmpd="sng">
            <a:solidFill>
              <a:srgbClr val="D0333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A2DE153C-B318-3EBC-9DE7-F45918533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3" y="2381012"/>
            <a:ext cx="415417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72;p42">
            <a:extLst>
              <a:ext uri="{FF2B5EF4-FFF2-40B4-BE49-F238E27FC236}">
                <a16:creationId xmlns:a16="http://schemas.microsoft.com/office/drawing/2014/main" id="{6F58BE72-BA28-CFCA-38C6-765C1AE956F5}"/>
              </a:ext>
            </a:extLst>
          </p:cNvPr>
          <p:cNvSpPr txBox="1">
            <a:spLocks/>
          </p:cNvSpPr>
          <p:nvPr/>
        </p:nvSpPr>
        <p:spPr>
          <a:xfrm>
            <a:off x="304604" y="652426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Experimental Values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0" name="Google Shape;1637;p41">
            <a:extLst>
              <a:ext uri="{FF2B5EF4-FFF2-40B4-BE49-F238E27FC236}">
                <a16:creationId xmlns:a16="http://schemas.microsoft.com/office/drawing/2014/main" id="{5CE991F8-31C7-FCC7-ABDC-4326E4F572AF}"/>
              </a:ext>
            </a:extLst>
          </p:cNvPr>
          <p:cNvSpPr txBox="1">
            <a:spLocks/>
          </p:cNvSpPr>
          <p:nvPr/>
        </p:nvSpPr>
        <p:spPr>
          <a:xfrm>
            <a:off x="381487" y="2944656"/>
            <a:ext cx="8194621" cy="107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The Rabin-Miller test has a </a:t>
            </a:r>
            <a:r>
              <a:rPr lang="en-US" sz="1400" b="1" dirty="0"/>
              <a:t>faster running time </a:t>
            </a:r>
            <a:r>
              <a:rPr lang="en-US" sz="1400" dirty="0"/>
              <a:t>than Fermat’s Test when the input is a number that has </a:t>
            </a:r>
            <a:r>
              <a:rPr lang="en-US" sz="1400" b="1" dirty="0"/>
              <a:t>two or four digits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However, it has a </a:t>
            </a:r>
            <a:r>
              <a:rPr lang="en-US" sz="1400" b="1" dirty="0"/>
              <a:t>slower running time</a:t>
            </a:r>
            <a:r>
              <a:rPr lang="en-US" sz="1400" dirty="0"/>
              <a:t> when computing the method for </a:t>
            </a:r>
            <a:r>
              <a:rPr lang="en-US" sz="1400" b="1" dirty="0"/>
              <a:t>six- digit numbers</a:t>
            </a:r>
          </a:p>
        </p:txBody>
      </p:sp>
      <p:sp>
        <p:nvSpPr>
          <p:cNvPr id="21" name="Google Shape;1637;p41">
            <a:extLst>
              <a:ext uri="{FF2B5EF4-FFF2-40B4-BE49-F238E27FC236}">
                <a16:creationId xmlns:a16="http://schemas.microsoft.com/office/drawing/2014/main" id="{423352CD-B2BC-4E1A-AC57-9B03E3EC4219}"/>
              </a:ext>
            </a:extLst>
          </p:cNvPr>
          <p:cNvSpPr txBox="1">
            <a:spLocks/>
          </p:cNvSpPr>
          <p:nvPr/>
        </p:nvSpPr>
        <p:spPr>
          <a:xfrm>
            <a:off x="2945093" y="963286"/>
            <a:ext cx="3067408" cy="51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lnSpc>
                <a:spcPct val="150000"/>
              </a:lnSpc>
              <a:buSzPct val="100000"/>
            </a:pPr>
            <a:r>
              <a:rPr lang="en-US" sz="1400" b="1" dirty="0">
                <a:solidFill>
                  <a:schemeClr val="bg2"/>
                </a:solidFill>
              </a:rPr>
              <a:t>Comparison of Data</a:t>
            </a:r>
          </a:p>
        </p:txBody>
      </p:sp>
      <p:sp>
        <p:nvSpPr>
          <p:cNvPr id="22" name="Google Shape;1637;p41">
            <a:extLst>
              <a:ext uri="{FF2B5EF4-FFF2-40B4-BE49-F238E27FC236}">
                <a16:creationId xmlns:a16="http://schemas.microsoft.com/office/drawing/2014/main" id="{F452F5CF-7BBB-1F8F-D839-B5EFFA5A580F}"/>
              </a:ext>
            </a:extLst>
          </p:cNvPr>
          <p:cNvSpPr txBox="1">
            <a:spLocks/>
          </p:cNvSpPr>
          <p:nvPr/>
        </p:nvSpPr>
        <p:spPr>
          <a:xfrm>
            <a:off x="4279958" y="1771573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&gt;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Google Shape;1637;p41">
            <a:extLst>
              <a:ext uri="{FF2B5EF4-FFF2-40B4-BE49-F238E27FC236}">
                <a16:creationId xmlns:a16="http://schemas.microsoft.com/office/drawing/2014/main" id="{DD69A822-8844-10E1-C2C5-677261F5DED8}"/>
              </a:ext>
            </a:extLst>
          </p:cNvPr>
          <p:cNvSpPr txBox="1">
            <a:spLocks/>
          </p:cNvSpPr>
          <p:nvPr/>
        </p:nvSpPr>
        <p:spPr>
          <a:xfrm>
            <a:off x="4279957" y="2108395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&gt;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" name="Google Shape;1637;p41">
            <a:extLst>
              <a:ext uri="{FF2B5EF4-FFF2-40B4-BE49-F238E27FC236}">
                <a16:creationId xmlns:a16="http://schemas.microsoft.com/office/drawing/2014/main" id="{1CC6C005-3EBE-E4D2-247A-05585612388E}"/>
              </a:ext>
            </a:extLst>
          </p:cNvPr>
          <p:cNvSpPr txBox="1">
            <a:spLocks/>
          </p:cNvSpPr>
          <p:nvPr/>
        </p:nvSpPr>
        <p:spPr>
          <a:xfrm>
            <a:off x="4279957" y="2410316"/>
            <a:ext cx="818147" cy="3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lvl="1" indent="0" algn="l"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&lt;</a:t>
            </a:r>
          </a:p>
          <a:p>
            <a:pPr marL="457200" lvl="1" indent="0" algn="l">
              <a:buSzPct val="100000"/>
            </a:pPr>
            <a:endParaRPr lang="en-US" sz="1400" dirty="0">
              <a:solidFill>
                <a:schemeClr val="bg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B45AA5-4CA2-1FE7-DF02-ACDC4322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9234"/>
              </p:ext>
            </p:extLst>
          </p:nvPr>
        </p:nvGraphicFramePr>
        <p:xfrm>
          <a:off x="2265890" y="1454653"/>
          <a:ext cx="4612220" cy="1240284"/>
        </p:xfrm>
        <a:graphic>
          <a:graphicData uri="http://schemas.openxmlformats.org/drawingml/2006/table">
            <a:tbl>
              <a:tblPr firstRow="1" firstCol="1" bandRow="1"/>
              <a:tblGrid>
                <a:gridCol w="1537099">
                  <a:extLst>
                    <a:ext uri="{9D8B030D-6E8A-4147-A177-3AD203B41FA5}">
                      <a16:colId xmlns:a16="http://schemas.microsoft.com/office/drawing/2014/main" val="1420882389"/>
                    </a:ext>
                  </a:extLst>
                </a:gridCol>
                <a:gridCol w="1538022">
                  <a:extLst>
                    <a:ext uri="{9D8B030D-6E8A-4147-A177-3AD203B41FA5}">
                      <a16:colId xmlns:a16="http://schemas.microsoft.com/office/drawing/2014/main" val="4255973257"/>
                    </a:ext>
                  </a:extLst>
                </a:gridCol>
                <a:gridCol w="1537099">
                  <a:extLst>
                    <a:ext uri="{9D8B030D-6E8A-4147-A177-3AD203B41FA5}">
                      <a16:colId xmlns:a16="http://schemas.microsoft.com/office/drawing/2014/main" val="300632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Number of Digits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Rabin-Miller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30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143.56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2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72.86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70.73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19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154.11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359.87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15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3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72;p42">
            <a:extLst>
              <a:ext uri="{FF2B5EF4-FFF2-40B4-BE49-F238E27FC236}">
                <a16:creationId xmlns:a16="http://schemas.microsoft.com/office/drawing/2014/main" id="{6F58BE72-BA28-CFCA-38C6-765C1AE956F5}"/>
              </a:ext>
            </a:extLst>
          </p:cNvPr>
          <p:cNvSpPr txBox="1">
            <a:spLocks/>
          </p:cNvSpPr>
          <p:nvPr/>
        </p:nvSpPr>
        <p:spPr>
          <a:xfrm>
            <a:off x="304604" y="652426"/>
            <a:ext cx="766511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sym typeface="IBM Plex Mono"/>
              </a:rPr>
              <a:t>Comparison of Theoretical and 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1637;p41">
                <a:extLst>
                  <a:ext uri="{FF2B5EF4-FFF2-40B4-BE49-F238E27FC236}">
                    <a16:creationId xmlns:a16="http://schemas.microsoft.com/office/drawing/2014/main" id="{5CE991F8-31C7-FCC7-ABDC-4326E4F57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04" y="1235992"/>
                <a:ext cx="8194621" cy="1075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</a:t>
                </a:r>
                <a:r>
                  <a:rPr lang="en-US" sz="1600" b="1" dirty="0"/>
                  <a:t>experimental</a:t>
                </a:r>
                <a:r>
                  <a:rPr lang="en-US" sz="1600" dirty="0"/>
                  <a:t> values </a:t>
                </a:r>
                <a:r>
                  <a:rPr lang="en-US" sz="1600" b="1" i="1" dirty="0"/>
                  <a:t>loosely</a:t>
                </a:r>
                <a:r>
                  <a:rPr lang="en-US" sz="1600" dirty="0"/>
                  <a:t> follow the </a:t>
                </a:r>
                <a:r>
                  <a:rPr lang="en-US" sz="1600" b="1" dirty="0"/>
                  <a:t>theoretical complexities</a:t>
                </a:r>
                <a:r>
                  <a:rPr lang="en-US" sz="1600" dirty="0"/>
                  <a:t> formerly predicted</a:t>
                </a:r>
              </a:p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collected values follow the trend that The Rabin-Miller Test is </a:t>
                </a:r>
                <a:r>
                  <a:rPr lang="en-US" sz="1600" b="1" dirty="0"/>
                  <a:t>faster</a:t>
                </a:r>
                <a:r>
                  <a:rPr lang="en-US" sz="1600" dirty="0"/>
                  <a:t> at identifying if </a:t>
                </a:r>
                <a:r>
                  <a:rPr lang="en-US" sz="1600" b="1" dirty="0"/>
                  <a:t>smaller numbers </a:t>
                </a:r>
                <a:r>
                  <a:rPr lang="en-US" sz="1600" dirty="0"/>
                  <a:t>are prime while Fermat’s Test is faster at identifying </a:t>
                </a:r>
                <a:r>
                  <a:rPr lang="en-US" sz="1600" b="1" i="1" dirty="0"/>
                  <a:t>larger inputs</a:t>
                </a:r>
                <a:r>
                  <a:rPr lang="en-US" sz="1600" dirty="0"/>
                  <a:t>.</a:t>
                </a:r>
              </a:p>
              <a:p>
                <a:pPr marL="742950" lvl="1" indent="-285750" algn="l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However, the complexity of these algorithms is </a:t>
                </a:r>
                <a:r>
                  <a:rPr lang="en-US" sz="1600" b="1" dirty="0"/>
                  <a:t>heavily dependent </a:t>
                </a:r>
                <a:r>
                  <a:rPr lang="en-US" sz="1600" dirty="0"/>
                  <a:t>on the </a:t>
                </a:r>
                <a:r>
                  <a:rPr lang="en-US" sz="1600" b="1" i="1" dirty="0"/>
                  <a:t>number of iterations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/>
                  <a:t>. The higher the value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/>
                  <a:t> is, the </a:t>
                </a:r>
                <a:r>
                  <a:rPr lang="en-US" sz="1600" b="1" i="1" dirty="0"/>
                  <a:t>larger the range of values </a:t>
                </a:r>
                <a:r>
                  <a:rPr lang="en-US" sz="1600" dirty="0"/>
                  <a:t>the Rabin-Miller Test would be </a:t>
                </a:r>
                <a:r>
                  <a:rPr lang="en-US" sz="1600" b="1" i="1" dirty="0"/>
                  <a:t>theoretically faster </a:t>
                </a:r>
                <a:r>
                  <a:rPr lang="en-US" sz="1600" dirty="0"/>
                  <a:t>than the Fermat Test. </a:t>
                </a:r>
              </a:p>
            </p:txBody>
          </p:sp>
        </mc:Choice>
        <mc:Fallback xmlns="">
          <p:sp>
            <p:nvSpPr>
              <p:cNvPr id="20" name="Google Shape;1637;p41">
                <a:extLst>
                  <a:ext uri="{FF2B5EF4-FFF2-40B4-BE49-F238E27FC236}">
                    <a16:creationId xmlns:a16="http://schemas.microsoft.com/office/drawing/2014/main" id="{5CE991F8-31C7-FCC7-ABDC-4326E4F5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4" y="1235992"/>
                <a:ext cx="8194621" cy="1075876"/>
              </a:xfrm>
              <a:prstGeom prst="rect">
                <a:avLst/>
              </a:prstGeom>
              <a:blipFill>
                <a:blip r:embed="rId3"/>
                <a:stretch>
                  <a:fillRect r="-310" b="-2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239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11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261" y="10237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883583" y="708148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117674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Key Findings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7485" y="1579041"/>
            <a:ext cx="670626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Though the theoretical values did not exactly match the experimental values, we learned a few things: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bg2"/>
                </a:solidFill>
              </a:rPr>
              <a:t>Sieve of Atkin </a:t>
            </a:r>
            <a:r>
              <a:rPr lang="en-US" dirty="0"/>
              <a:t>was found to </a:t>
            </a:r>
            <a:r>
              <a:rPr lang="en-US" b="1" i="1" dirty="0"/>
              <a:t>run faster </a:t>
            </a:r>
            <a:r>
              <a:rPr lang="en-US" dirty="0"/>
              <a:t>for inputs with a </a:t>
            </a:r>
            <a:r>
              <a:rPr lang="en-US" b="1" i="1" dirty="0"/>
              <a:t>smaller</a:t>
            </a:r>
            <a:r>
              <a:rPr lang="en-US" dirty="0"/>
              <a:t> number of digits, but </a:t>
            </a:r>
            <a:r>
              <a:rPr lang="en-US" b="1" i="1" dirty="0"/>
              <a:t>slower</a:t>
            </a:r>
            <a:r>
              <a:rPr lang="en-US" dirty="0"/>
              <a:t> than the run time of the </a:t>
            </a:r>
            <a:r>
              <a:rPr lang="en-US" b="1" dirty="0">
                <a:solidFill>
                  <a:schemeClr val="bg2"/>
                </a:solidFill>
              </a:rPr>
              <a:t>Sieve of Eratosthenes</a:t>
            </a:r>
            <a:r>
              <a:rPr lang="en-US" dirty="0"/>
              <a:t> for inputs with </a:t>
            </a:r>
            <a:r>
              <a:rPr lang="en-US" b="1" i="1" dirty="0"/>
              <a:t>more digits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bg2"/>
                </a:solidFill>
              </a:rPr>
              <a:t>Rabin-Miller Primality Test </a:t>
            </a:r>
            <a:r>
              <a:rPr lang="en-US" dirty="0">
                <a:solidFill>
                  <a:schemeClr val="tx1"/>
                </a:solidFill>
              </a:rPr>
              <a:t>is faster </a:t>
            </a:r>
            <a:r>
              <a:rPr lang="en-US" dirty="0"/>
              <a:t>for </a:t>
            </a:r>
            <a:r>
              <a:rPr lang="en-US" b="1" i="1" dirty="0"/>
              <a:t>smaller inputs</a:t>
            </a:r>
            <a:r>
              <a:rPr lang="en-US" dirty="0"/>
              <a:t>, while </a:t>
            </a:r>
            <a:r>
              <a:rPr lang="en-US" b="1" dirty="0">
                <a:solidFill>
                  <a:schemeClr val="bg2"/>
                </a:solidFill>
              </a:rPr>
              <a:t>Fermat’s Primality Test </a:t>
            </a:r>
            <a:r>
              <a:rPr lang="en-US" dirty="0"/>
              <a:t>is faster for </a:t>
            </a:r>
            <a:r>
              <a:rPr lang="en-US" b="1" i="1" dirty="0"/>
              <a:t>larger inputs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559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" sz="4500" dirty="0"/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261" y="10237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(continued)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883583" y="708148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117674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Limitations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7485" y="1509508"/>
            <a:ext cx="670626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-US" dirty="0"/>
              <a:t>There are many </a:t>
            </a:r>
            <a:r>
              <a:rPr lang="en-US" b="1" i="1" dirty="0"/>
              <a:t>factors</a:t>
            </a:r>
            <a:r>
              <a:rPr lang="en-US" dirty="0"/>
              <a:t> and </a:t>
            </a:r>
            <a:r>
              <a:rPr lang="en-US" b="1" i="1" dirty="0"/>
              <a:t>limitations</a:t>
            </a:r>
            <a:r>
              <a:rPr lang="en-US" dirty="0"/>
              <a:t> that could have contributed to the </a:t>
            </a:r>
            <a:r>
              <a:rPr lang="en-US" b="1" i="1" dirty="0"/>
              <a:t>large variance </a:t>
            </a:r>
            <a:r>
              <a:rPr lang="en-US" dirty="0"/>
              <a:t>between the </a:t>
            </a:r>
            <a:r>
              <a:rPr lang="en-US" b="1" i="1" dirty="0"/>
              <a:t>actual and expected results</a:t>
            </a:r>
            <a:r>
              <a:rPr lang="en-US" dirty="0"/>
              <a:t>:</a:t>
            </a:r>
          </a:p>
          <a:p>
            <a:pPr marL="285750" indent="-285750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Hardware and software environments </a:t>
            </a:r>
          </a:p>
          <a:p>
            <a:pPr marL="285750" indent="-285750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Amount of data able to be collected</a:t>
            </a:r>
          </a:p>
          <a:p>
            <a:pPr marL="285750" indent="-285750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Non-optimal implementations of the algorithms</a:t>
            </a:r>
          </a:p>
          <a:p>
            <a:pPr marL="285750" indent="-285750"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small values of </a:t>
            </a:r>
            <a:r>
              <a:rPr lang="en-US" b="1" i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76903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15091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12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3583" y="151641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883583" y="774441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117674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Summary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7485" y="1579041"/>
            <a:ext cx="670626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this project, I’ve achieved my </a:t>
            </a:r>
            <a:r>
              <a:rPr lang="en-US" b="1" dirty="0"/>
              <a:t>goals</a:t>
            </a:r>
            <a:r>
              <a:rPr lang="en-US" dirty="0"/>
              <a:t> and </a:t>
            </a:r>
            <a:r>
              <a:rPr lang="en-US" b="1" dirty="0"/>
              <a:t>objectives </a:t>
            </a:r>
            <a:r>
              <a:rPr lang="en-US" dirty="0"/>
              <a:t>of: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Implementing the </a:t>
            </a:r>
            <a:r>
              <a:rPr lang="en-US" b="1" dirty="0">
                <a:solidFill>
                  <a:schemeClr val="bg2"/>
                </a:solidFill>
              </a:rPr>
              <a:t>Sieve of Eratosthenes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2"/>
                </a:solidFill>
              </a:rPr>
              <a:t>Sieve of Atkin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Implementing </a:t>
            </a:r>
            <a:r>
              <a:rPr lang="en-US" b="1" dirty="0">
                <a:solidFill>
                  <a:schemeClr val="bg2"/>
                </a:solidFill>
              </a:rPr>
              <a:t>Fermat’s Primality Test </a:t>
            </a:r>
            <a:r>
              <a:rPr lang="en-US" dirty="0">
                <a:solidFill>
                  <a:schemeClr val="tx1"/>
                </a:solidFill>
              </a:rPr>
              <a:t>and the </a:t>
            </a:r>
            <a:r>
              <a:rPr lang="en-US" b="1" dirty="0">
                <a:solidFill>
                  <a:schemeClr val="bg2"/>
                </a:solidFill>
              </a:rPr>
              <a:t>Rabin-Miller Primality Test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Measuring the </a:t>
            </a:r>
            <a:r>
              <a:rPr lang="en-US" b="1" dirty="0">
                <a:solidFill>
                  <a:schemeClr val="tx1"/>
                </a:solidFill>
              </a:rPr>
              <a:t>execution times </a:t>
            </a:r>
            <a:r>
              <a:rPr lang="en-US" dirty="0">
                <a:solidFill>
                  <a:schemeClr val="tx1"/>
                </a:solidFill>
              </a:rPr>
              <a:t>of the algorithms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Analyzed their </a:t>
            </a:r>
            <a:r>
              <a:rPr lang="en-US" b="1" dirty="0">
                <a:solidFill>
                  <a:schemeClr val="tx1"/>
                </a:solidFill>
              </a:rPr>
              <a:t>time complexities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Visualized</a:t>
            </a:r>
            <a:r>
              <a:rPr lang="en-US" dirty="0">
                <a:solidFill>
                  <a:schemeClr val="tx1"/>
                </a:solidFill>
              </a:rPr>
              <a:t> the collected data to demonstrate </a:t>
            </a:r>
            <a:r>
              <a:rPr lang="en-US" b="1" dirty="0">
                <a:solidFill>
                  <a:schemeClr val="tx1"/>
                </a:solidFill>
              </a:rPr>
              <a:t>performance differences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68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" sz="4500" dirty="0"/>
          </a:p>
        </p:txBody>
      </p:sp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04603" y="816873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Importance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7015" y="1145921"/>
            <a:ext cx="774997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Prime numbers </a:t>
            </a:r>
            <a:r>
              <a:rPr lang="en-US" dirty="0"/>
              <a:t>play a big role in </a:t>
            </a:r>
            <a:r>
              <a:rPr lang="en-US" b="1" dirty="0"/>
              <a:t>security systems</a:t>
            </a:r>
            <a:r>
              <a:rPr lang="en-US" dirty="0"/>
              <a:t>, especially in </a:t>
            </a:r>
            <a:r>
              <a:rPr lang="en-US" b="1" dirty="0"/>
              <a:t>cryptography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 seen from this project, these prime number generation and testing algorithms can be fairly </a:t>
            </a:r>
            <a:r>
              <a:rPr lang="en-US" b="1" dirty="0"/>
              <a:t>complicated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algorithms studied are still not seen as “</a:t>
            </a:r>
            <a:r>
              <a:rPr lang="en-US" b="1" dirty="0"/>
              <a:t>efficient</a:t>
            </a:r>
            <a:r>
              <a:rPr lang="en-US" dirty="0"/>
              <a:t>” due to the </a:t>
            </a:r>
            <a:r>
              <a:rPr lang="en-US" b="1" dirty="0"/>
              <a:t>mathematical properties</a:t>
            </a:r>
            <a:r>
              <a:rPr lang="en-US" dirty="0"/>
              <a:t> of prime numbers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Prime numbers will probably continue to be </a:t>
            </a:r>
            <a:r>
              <a:rPr lang="en-US" b="1" dirty="0"/>
              <a:t>pivotal in cyber security </a:t>
            </a:r>
            <a:r>
              <a:rPr lang="en-US" dirty="0"/>
              <a:t>until a more efficient algorithm is found (which is very unlikely)</a:t>
            </a:r>
          </a:p>
        </p:txBody>
      </p:sp>
    </p:spTree>
    <p:extLst>
      <p:ext uri="{BB962C8B-B14F-4D97-AF65-F5344CB8AC3E}">
        <p14:creationId xmlns:p14="http://schemas.microsoft.com/office/powerpoint/2010/main" val="3668316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72;p42">
            <a:extLst>
              <a:ext uri="{FF2B5EF4-FFF2-40B4-BE49-F238E27FC236}">
                <a16:creationId xmlns:a16="http://schemas.microsoft.com/office/drawing/2014/main" id="{3B05DF09-2844-A8E0-C960-99128461E7C6}"/>
              </a:ext>
            </a:extLst>
          </p:cNvPr>
          <p:cNvSpPr txBox="1">
            <a:spLocks/>
          </p:cNvSpPr>
          <p:nvPr/>
        </p:nvSpPr>
        <p:spPr>
          <a:xfrm>
            <a:off x="313839" y="607491"/>
            <a:ext cx="354676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rgbClr val="1D1D1D"/>
                </a:solidFill>
                <a:latin typeface="IBM Plex Mono"/>
                <a:sym typeface="IBM Plex Mono"/>
              </a:rPr>
              <a:t>Future Considerations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sym typeface="IBM Plex Mono"/>
            </a:endParaRPr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7015" y="808641"/>
            <a:ext cx="774997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-US" dirty="0"/>
              <a:t>There are many ways this experiment can be </a:t>
            </a:r>
            <a:r>
              <a:rPr lang="en-US" b="1" dirty="0"/>
              <a:t>modified</a:t>
            </a:r>
            <a:r>
              <a:rPr lang="en-US" dirty="0"/>
              <a:t> to produce more </a:t>
            </a:r>
            <a:r>
              <a:rPr lang="en-US" b="1" dirty="0"/>
              <a:t>accurate results</a:t>
            </a:r>
            <a:r>
              <a:rPr lang="en-US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a more stable compiler that does not rely on internet access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Collection of more data and larger input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Testing with larger values of 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set test cases instead of randomly generated test cases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Estimating space complexity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Researching different algorithms (Sieve of Sundaram, </a:t>
            </a:r>
            <a:r>
              <a:rPr lang="en-US" dirty="0" err="1"/>
              <a:t>Solovay</a:t>
            </a:r>
            <a:r>
              <a:rPr lang="en-US" dirty="0"/>
              <a:t>-Strassen Primality Test)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79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83847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13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261" y="102374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sz="1400"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883583" y="708148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74ADBB04-C959-C5A6-E768-57C336FDE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0393" y="981081"/>
            <a:ext cx="795317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GfG</a:t>
            </a:r>
            <a:r>
              <a:rPr lang="en-US" sz="1100" dirty="0"/>
              <a:t>. (2022, November 14). </a:t>
            </a:r>
            <a:r>
              <a:rPr lang="en-US" sz="1100" i="1" dirty="0"/>
              <a:t>Primality test: Set 3 (Miller–Rabin). </a:t>
            </a:r>
            <a:r>
              <a:rPr lang="en-US" sz="1100" dirty="0" err="1"/>
              <a:t>GeeksforGeeks</a:t>
            </a:r>
            <a:r>
              <a:rPr lang="en-US" sz="1100" dirty="0"/>
              <a:t>. https://</a:t>
            </a:r>
            <a:r>
              <a:rPr lang="en-US" sz="1100" dirty="0" err="1"/>
              <a:t>www.geeksforgeeks.org</a:t>
            </a:r>
            <a:r>
              <a:rPr lang="en-US" sz="1100" dirty="0"/>
              <a:t>/primality-test-set-3-miller-rabin/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GfG</a:t>
            </a:r>
            <a:r>
              <a:rPr lang="en-US" sz="1100" dirty="0"/>
              <a:t>. (2023a, March 31). </a:t>
            </a:r>
            <a:r>
              <a:rPr lang="en-US" sz="1100" i="1" dirty="0"/>
              <a:t>Sieve of </a:t>
            </a:r>
            <a:r>
              <a:rPr lang="en-US" sz="1100" i="1" dirty="0" err="1"/>
              <a:t>atkin</a:t>
            </a:r>
            <a:r>
              <a:rPr lang="en-US" sz="1100" dirty="0"/>
              <a:t>. </a:t>
            </a:r>
            <a:r>
              <a:rPr lang="en-US" sz="1100" dirty="0" err="1"/>
              <a:t>GeeksforGeeks</a:t>
            </a:r>
            <a:r>
              <a:rPr lang="en-US" sz="1100" dirty="0"/>
              <a:t>. https://</a:t>
            </a:r>
            <a:r>
              <a:rPr lang="en-US" sz="1100" dirty="0" err="1"/>
              <a:t>www.geeksforgeeks.org</a:t>
            </a:r>
            <a:r>
              <a:rPr lang="en-US" sz="1100" dirty="0"/>
              <a:t>/sieve-of-</a:t>
            </a:r>
            <a:r>
              <a:rPr lang="en-US" sz="1100" dirty="0" err="1"/>
              <a:t>atkin</a:t>
            </a:r>
            <a:r>
              <a:rPr lang="en-US" sz="1100" dirty="0"/>
              <a:t>/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GfG</a:t>
            </a:r>
            <a:r>
              <a:rPr lang="en-US" sz="1100" dirty="0"/>
              <a:t>. (2023b, June 1). </a:t>
            </a:r>
            <a:r>
              <a:rPr lang="en-US" sz="1100" i="1" dirty="0"/>
              <a:t>Fermat method of Primality Test</a:t>
            </a:r>
            <a:r>
              <a:rPr lang="en-US" sz="1100" dirty="0"/>
              <a:t>. </a:t>
            </a:r>
            <a:r>
              <a:rPr lang="en-US" sz="1100" dirty="0" err="1"/>
              <a:t>GeeksforGeeks</a:t>
            </a:r>
            <a:r>
              <a:rPr lang="en-US" sz="1100" dirty="0"/>
              <a:t>. https://</a:t>
            </a:r>
            <a:r>
              <a:rPr lang="en-US" sz="1100" dirty="0" err="1"/>
              <a:t>www.geeksforgeeks.org</a:t>
            </a:r>
            <a:r>
              <a:rPr lang="en-US" sz="1100" dirty="0"/>
              <a:t>/</a:t>
            </a:r>
            <a:r>
              <a:rPr lang="en-US" sz="1100" dirty="0" err="1"/>
              <a:t>fermat</a:t>
            </a:r>
            <a:r>
              <a:rPr lang="en-US" sz="1100" dirty="0"/>
              <a:t>-method-of-primality-test/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GfG</a:t>
            </a:r>
            <a:r>
              <a:rPr lang="en-US" sz="1100" dirty="0"/>
              <a:t>. (2024, March 6). </a:t>
            </a:r>
            <a:r>
              <a:rPr lang="en-US" sz="1100" i="1" dirty="0"/>
              <a:t>Sieve of </a:t>
            </a:r>
            <a:r>
              <a:rPr lang="en-US" sz="1100" i="1" dirty="0" err="1"/>
              <a:t>eratosthenes</a:t>
            </a:r>
            <a:r>
              <a:rPr lang="en-US" sz="1100" dirty="0"/>
              <a:t>. </a:t>
            </a:r>
            <a:r>
              <a:rPr lang="en-US" sz="1100" dirty="0" err="1"/>
              <a:t>GeeksforGeeks</a:t>
            </a:r>
            <a:r>
              <a:rPr lang="en-US" sz="1100" dirty="0"/>
              <a:t>. https://</a:t>
            </a:r>
            <a:r>
              <a:rPr lang="en-US" sz="1100" dirty="0" err="1"/>
              <a:t>www.geeksforgeeks.org</a:t>
            </a:r>
            <a:r>
              <a:rPr lang="en-US" sz="1100" dirty="0"/>
              <a:t>/sieve-of-</a:t>
            </a:r>
            <a:r>
              <a:rPr lang="en-US" sz="1100" dirty="0" err="1"/>
              <a:t>eratosthenes</a:t>
            </a:r>
            <a:r>
              <a:rPr lang="en-US" sz="1100" dirty="0"/>
              <a:t>/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Kaur, K. (2021). </a:t>
            </a:r>
            <a:r>
              <a:rPr lang="en-US" sz="1100" i="1" dirty="0"/>
              <a:t>Sieve of </a:t>
            </a:r>
            <a:r>
              <a:rPr lang="en-US" sz="1100" i="1" dirty="0" err="1"/>
              <a:t>eratosthenes</a:t>
            </a:r>
            <a:r>
              <a:rPr lang="en-US" sz="1100" i="1" dirty="0"/>
              <a:t> algorithm</a:t>
            </a:r>
            <a:r>
              <a:rPr lang="en-US" sz="1100" dirty="0"/>
              <a:t>. Top Website Designers, Developers, Freelancers for Your Next Project. https://</a:t>
            </a:r>
            <a:r>
              <a:rPr lang="en-US" sz="1100" dirty="0" err="1"/>
              <a:t>www.topcoder.com</a:t>
            </a:r>
            <a:r>
              <a:rPr lang="en-US" sz="1100" dirty="0"/>
              <a:t>/thrive/articles/sieve-of-</a:t>
            </a:r>
            <a:r>
              <a:rPr lang="en-US" sz="1100" dirty="0" err="1"/>
              <a:t>eratosthenes</a:t>
            </a:r>
            <a:r>
              <a:rPr lang="en-US" sz="1100" dirty="0"/>
              <a:t>-algorithm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Ma, D. (2015, March 29). </a:t>
            </a:r>
            <a:r>
              <a:rPr lang="en-US" sz="1100" i="1" dirty="0"/>
              <a:t>Using Fermat’s little theorem to test primality</a:t>
            </a:r>
            <a:r>
              <a:rPr lang="en-US" sz="1100" dirty="0"/>
              <a:t>. Exploring Number Theory. https://</a:t>
            </a:r>
            <a:r>
              <a:rPr lang="en-US" sz="1100" dirty="0" err="1"/>
              <a:t>exploringnumbertheory.wordpress.com</a:t>
            </a:r>
            <a:r>
              <a:rPr lang="en-US" sz="1100" dirty="0"/>
              <a:t>/2013/08/10/using-</a:t>
            </a:r>
            <a:r>
              <a:rPr lang="en-US" sz="1100" dirty="0" err="1"/>
              <a:t>fermats</a:t>
            </a:r>
            <a:r>
              <a:rPr lang="en-US" sz="1100" dirty="0"/>
              <a:t>-little-theorem-to-test-primality/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Maier, A. (2021, August 16). </a:t>
            </a:r>
            <a:r>
              <a:rPr lang="en-US" sz="1100" i="1" dirty="0"/>
              <a:t>Prime numbers and their importance to modern life</a:t>
            </a:r>
            <a:r>
              <a:rPr lang="en-US" sz="1100" dirty="0"/>
              <a:t>. </a:t>
            </a:r>
            <a:r>
              <a:rPr lang="en-US" sz="1100" dirty="0" err="1"/>
              <a:t>CodeCoda.com</a:t>
            </a:r>
            <a:r>
              <a:rPr lang="en-US" sz="1100" dirty="0"/>
              <a:t>. https://</a:t>
            </a:r>
            <a:r>
              <a:rPr lang="en-US" sz="1100" dirty="0" err="1"/>
              <a:t>codecoda.com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/blog/entry/prime-numbers-and-the-importance-to-modern-life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572858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641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hdph78@</a:t>
            </a:r>
            <a:r>
              <a:rPr lang="en-US" dirty="0" err="1"/>
              <a:t>umsystem.edu</a:t>
            </a:r>
            <a:endParaRPr dirty="0"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13;p64">
            <a:extLst>
              <a:ext uri="{FF2B5EF4-FFF2-40B4-BE49-F238E27FC236}">
                <a16:creationId xmlns:a16="http://schemas.microsoft.com/office/drawing/2014/main" id="{7B69F2C3-834A-E582-63AA-F05BD5FF9FA5}"/>
              </a:ext>
            </a:extLst>
          </p:cNvPr>
          <p:cNvSpPr txBox="1">
            <a:spLocks/>
          </p:cNvSpPr>
          <p:nvPr/>
        </p:nvSpPr>
        <p:spPr>
          <a:xfrm>
            <a:off x="1157250" y="4028293"/>
            <a:ext cx="6312754" cy="64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/>
              <a:t>The source code files for this project can be found at </a:t>
            </a:r>
            <a:r>
              <a:rPr lang="en-US" sz="1200" dirty="0">
                <a:hlinkClick r:id="rId4"/>
              </a:rPr>
              <a:t>https://github.com/halleepham/CS404-MiniProject.git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249160" y="34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775659" y="3052275"/>
            <a:ext cx="6448507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 order for the computer to factor this result, it would have to check all possible factors</a:t>
            </a:r>
            <a:endParaRPr sz="1600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3367785" y="15236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= 13 and b = 17</a:t>
            </a:r>
            <a:endParaRPr dirty="0"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226675" y="23451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x b = 13 x 17 = </a:t>
            </a:r>
            <a:r>
              <a:rPr lang="en-US" b="1" dirty="0"/>
              <a:t>221</a:t>
            </a:r>
            <a:endParaRPr b="1"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2510828" y="3416475"/>
            <a:ext cx="4200073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Check if 2 is a factor of 221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Check if 3 is a factor of 221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Check if 5 is a factor or 221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And so on…</a:t>
            </a: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1121375"/>
            <a:ext cx="599090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Lets choose two small prime numbers:</a:t>
            </a:r>
            <a:endParaRPr sz="1600"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775659" y="1942875"/>
            <a:ext cx="593524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Now lets compute their product:</a:t>
            </a:r>
            <a:endParaRPr sz="1600" dirty="0"/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3853F47A-0CD6-A625-453B-B49CCDC8B86D}"/>
              </a:ext>
            </a:extLst>
          </p:cNvPr>
          <p:cNvSpPr txBox="1">
            <a:spLocks/>
          </p:cNvSpPr>
          <p:nvPr/>
        </p:nvSpPr>
        <p:spPr>
          <a:xfrm>
            <a:off x="190840" y="17047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65575" y="366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(continued)</a:t>
            </a: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1143511" y="2283731"/>
            <a:ext cx="656632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This may look relatively simple, but as the numbers get </a:t>
            </a:r>
            <a:r>
              <a:rPr lang="en" sz="1600" u="sng" dirty="0"/>
              <a:t>larger</a:t>
            </a:r>
            <a:r>
              <a:rPr lang="en" sz="1600" dirty="0"/>
              <a:t>, the </a:t>
            </a:r>
            <a:r>
              <a:rPr lang="en" sz="1600" u="sng" dirty="0"/>
              <a:t>search space grows </a:t>
            </a:r>
            <a:r>
              <a:rPr lang="en" sz="1600" dirty="0"/>
              <a:t>exponentially, making it very </a:t>
            </a:r>
            <a:r>
              <a:rPr lang="en" sz="1600" u="sng" dirty="0"/>
              <a:t>time-consuming</a:t>
            </a:r>
            <a:r>
              <a:rPr lang="en" sz="1600" dirty="0"/>
              <a:t> and difficult</a:t>
            </a:r>
            <a:endParaRPr sz="1600" dirty="0"/>
          </a:p>
        </p:txBody>
      </p:sp>
      <p:sp>
        <p:nvSpPr>
          <p:cNvPr id="15" name="Google Shape;1672;p42">
            <a:extLst>
              <a:ext uri="{FF2B5EF4-FFF2-40B4-BE49-F238E27FC236}">
                <a16:creationId xmlns:a16="http://schemas.microsoft.com/office/drawing/2014/main" id="{D2B64B3A-E821-5131-6622-D6DAAD5A7BC4}"/>
              </a:ext>
            </a:extLst>
          </p:cNvPr>
          <p:cNvSpPr txBox="1">
            <a:spLocks/>
          </p:cNvSpPr>
          <p:nvPr/>
        </p:nvSpPr>
        <p:spPr>
          <a:xfrm>
            <a:off x="1143510" y="3438097"/>
            <a:ext cx="65663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/>
              <a:t>This is why prime numbers are used in </a:t>
            </a:r>
            <a:r>
              <a:rPr lang="en-US" sz="1600" u="sng" dirty="0"/>
              <a:t>public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3352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1617195" y="1228151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8258933</a:t>
            </a:r>
            <a:r>
              <a:rPr lang="en" dirty="0"/>
              <a:t> -1 </a:t>
            </a:r>
          </a:p>
        </p:txBody>
      </p:sp>
      <p:sp>
        <p:nvSpPr>
          <p:cNvPr id="1858" name="Google Shape;1858;p47"/>
          <p:cNvSpPr txBox="1">
            <a:spLocks noGrp="1"/>
          </p:cNvSpPr>
          <p:nvPr>
            <p:ph type="subTitle" idx="1"/>
          </p:nvPr>
        </p:nvSpPr>
        <p:spPr>
          <a:xfrm>
            <a:off x="1617195" y="251284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This number has more than 24 million digits!</a:t>
            </a:r>
            <a:endParaRPr sz="1400" dirty="0"/>
          </a:p>
        </p:txBody>
      </p:sp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1645945" y="2355152"/>
            <a:ext cx="5132617" cy="134100"/>
            <a:chOff x="741975" y="2893476"/>
            <a:chExt cx="5132617" cy="134100"/>
          </a:xfrm>
        </p:grpSpPr>
        <p:sp>
          <p:nvSpPr>
            <p:cNvPr id="1910" name="Google Shape;1910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1" name="Google Shape;1911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2" name="Google Shape;1912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58;p47">
            <a:extLst>
              <a:ext uri="{FF2B5EF4-FFF2-40B4-BE49-F238E27FC236}">
                <a16:creationId xmlns:a16="http://schemas.microsoft.com/office/drawing/2014/main" id="{6BC21927-64B4-E9ED-6200-7B77A8DC4453}"/>
              </a:ext>
            </a:extLst>
          </p:cNvPr>
          <p:cNvSpPr txBox="1">
            <a:spLocks/>
          </p:cNvSpPr>
          <p:nvPr/>
        </p:nvSpPr>
        <p:spPr>
          <a:xfrm>
            <a:off x="1572619" y="712598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The largest known prime number is:</a:t>
            </a:r>
          </a:p>
        </p:txBody>
      </p:sp>
      <p:sp>
        <p:nvSpPr>
          <p:cNvPr id="3" name="Google Shape;1858;p47">
            <a:extLst>
              <a:ext uri="{FF2B5EF4-FFF2-40B4-BE49-F238E27FC236}">
                <a16:creationId xmlns:a16="http://schemas.microsoft.com/office/drawing/2014/main" id="{74F9EFD0-A326-56E9-E2BB-71389C4BA646}"/>
              </a:ext>
            </a:extLst>
          </p:cNvPr>
          <p:cNvSpPr txBox="1">
            <a:spLocks/>
          </p:cNvSpPr>
          <p:nvPr/>
        </p:nvSpPr>
        <p:spPr>
          <a:xfrm>
            <a:off x="560154" y="3447294"/>
            <a:ext cx="6576000" cy="63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400" dirty="0"/>
              <a:t>Factoring a                       digit number into its primes could take as long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as a planet’s formation! (Maier, 2021)</a:t>
            </a:r>
          </a:p>
        </p:txBody>
      </p:sp>
      <p:sp>
        <p:nvSpPr>
          <p:cNvPr id="4" name="Google Shape;1857;p47">
            <a:extLst>
              <a:ext uri="{FF2B5EF4-FFF2-40B4-BE49-F238E27FC236}">
                <a16:creationId xmlns:a16="http://schemas.microsoft.com/office/drawing/2014/main" id="{37E7522F-81CD-5FF4-672F-F8A56FEDE0D5}"/>
              </a:ext>
            </a:extLst>
          </p:cNvPr>
          <p:cNvSpPr txBox="1">
            <a:spLocks/>
          </p:cNvSpPr>
          <p:nvPr/>
        </p:nvSpPr>
        <p:spPr>
          <a:xfrm>
            <a:off x="1683008" y="3007793"/>
            <a:ext cx="1235558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3600" dirty="0"/>
              <a:t>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44D66-4242-2E91-9513-8CD3B2A4E419}"/>
              </a:ext>
            </a:extLst>
          </p:cNvPr>
          <p:cNvSpPr txBox="1"/>
          <p:nvPr/>
        </p:nvSpPr>
        <p:spPr>
          <a:xfrm>
            <a:off x="2359135" y="4896469"/>
            <a:ext cx="445943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hlinkClick r:id="rId5"/>
              </a:rPr>
              <a:t>https://www.livescience.com/physics-mathematics/mathematics/what-is-the-largest-known-prime-number</a:t>
            </a:r>
            <a:endParaRPr lang="en-US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883583" y="1444862"/>
            <a:ext cx="7020014" cy="3444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Research on the </a:t>
            </a:r>
            <a:r>
              <a:rPr lang="en-US" b="1" dirty="0"/>
              <a:t>importance of prime numbers </a:t>
            </a:r>
            <a:r>
              <a:rPr lang="en-US" dirty="0"/>
              <a:t>in the technology field through </a:t>
            </a:r>
            <a:r>
              <a:rPr lang="en-US" b="1" dirty="0"/>
              <a:t>simple search engines</a:t>
            </a:r>
            <a:r>
              <a:rPr lang="en-US" dirty="0"/>
              <a:t>. 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Prompts</a:t>
            </a:r>
            <a:r>
              <a:rPr lang="en-US" sz="1400" dirty="0"/>
              <a:t> were along the lines of “What is the importance of prime numbers in computer science?”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Research done on the different </a:t>
            </a:r>
            <a:r>
              <a:rPr lang="en-US" b="1" dirty="0"/>
              <a:t>prime number generation and testing algorithms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Select</a:t>
            </a:r>
            <a:r>
              <a:rPr lang="en-US" sz="1400" dirty="0"/>
              <a:t> which ones I wanted to research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Understand the </a:t>
            </a:r>
            <a:r>
              <a:rPr lang="en-US" sz="1400" b="1" dirty="0"/>
              <a:t>steps</a:t>
            </a:r>
            <a:r>
              <a:rPr lang="en-US" sz="1400" dirty="0"/>
              <a:t> of each algorithm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General </a:t>
            </a:r>
            <a:r>
              <a:rPr lang="en-US" sz="1400" b="1" dirty="0"/>
              <a:t>time/space complexities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Narrow down the </a:t>
            </a:r>
            <a:r>
              <a:rPr lang="en-US" b="1" dirty="0"/>
              <a:t>best implementations</a:t>
            </a:r>
            <a:r>
              <a:rPr lang="en-US" dirty="0"/>
              <a:t> for each algorithm</a:t>
            </a:r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460028" y="1172573"/>
            <a:ext cx="660491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Research Phase</a:t>
            </a:r>
            <a:endParaRPr dirty="0"/>
          </a:p>
        </p:txBody>
      </p:sp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21AEEDD1-6DEE-470D-8386-15C3A692DB87}"/>
              </a:ext>
            </a:extLst>
          </p:cNvPr>
          <p:cNvSpPr txBox="1">
            <a:spLocks/>
          </p:cNvSpPr>
          <p:nvPr/>
        </p:nvSpPr>
        <p:spPr>
          <a:xfrm>
            <a:off x="190840" y="170475"/>
            <a:ext cx="1385486" cy="93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500" dirty="0"/>
              <a:t>04</a:t>
            </a:r>
          </a:p>
        </p:txBody>
      </p:sp>
      <p:sp>
        <p:nvSpPr>
          <p:cNvPr id="5" name="Google Shape;1492;p38">
            <a:extLst>
              <a:ext uri="{FF2B5EF4-FFF2-40B4-BE49-F238E27FC236}">
                <a16:creationId xmlns:a16="http://schemas.microsoft.com/office/drawing/2014/main" id="{475E525D-6826-546D-00FB-B2DD43865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702" y="176940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6" name="Google Shape;1523;p38">
            <a:extLst>
              <a:ext uri="{FF2B5EF4-FFF2-40B4-BE49-F238E27FC236}">
                <a16:creationId xmlns:a16="http://schemas.microsoft.com/office/drawing/2014/main" id="{8EFA15CC-4D70-840D-E6C2-7F7223E1C24B}"/>
              </a:ext>
            </a:extLst>
          </p:cNvPr>
          <p:cNvGrpSpPr/>
          <p:nvPr/>
        </p:nvGrpSpPr>
        <p:grpSpPr>
          <a:xfrm>
            <a:off x="1193650" y="873116"/>
            <a:ext cx="4558967" cy="134100"/>
            <a:chOff x="796100" y="3019701"/>
            <a:chExt cx="4558967" cy="134100"/>
          </a:xfrm>
        </p:grpSpPr>
        <p:sp>
          <p:nvSpPr>
            <p:cNvPr id="7" name="Google Shape;1524;p38">
              <a:extLst>
                <a:ext uri="{FF2B5EF4-FFF2-40B4-BE49-F238E27FC236}">
                  <a16:creationId xmlns:a16="http://schemas.microsoft.com/office/drawing/2014/main" id="{9D2DE9A5-D3A6-1C9A-069F-E2D3E9F999B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1525;p38">
              <a:extLst>
                <a:ext uri="{FF2B5EF4-FFF2-40B4-BE49-F238E27FC236}">
                  <a16:creationId xmlns:a16="http://schemas.microsoft.com/office/drawing/2014/main" id="{AA2C011B-58D5-F4D9-9210-62EBF16FD1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526;p38">
              <a:extLst>
                <a:ext uri="{FF2B5EF4-FFF2-40B4-BE49-F238E27FC236}">
                  <a16:creationId xmlns:a16="http://schemas.microsoft.com/office/drawing/2014/main" id="{FA2EA2AE-78D1-D489-BC98-1456D5171B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96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2173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Methodology (Continued)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" name="Google Shape;1638;p41">
            <a:extLst>
              <a:ext uri="{FF2B5EF4-FFF2-40B4-BE49-F238E27FC236}">
                <a16:creationId xmlns:a16="http://schemas.microsoft.com/office/drawing/2014/main" id="{C15D5EC8-B178-7921-6CC2-FB328CC0998F}"/>
              </a:ext>
            </a:extLst>
          </p:cNvPr>
          <p:cNvSpPr txBox="1">
            <a:spLocks/>
          </p:cNvSpPr>
          <p:nvPr/>
        </p:nvSpPr>
        <p:spPr>
          <a:xfrm>
            <a:off x="381422" y="3053141"/>
            <a:ext cx="58453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3. Generating Random Test Cases Phase</a:t>
            </a:r>
          </a:p>
        </p:txBody>
      </p:sp>
      <p:sp>
        <p:nvSpPr>
          <p:cNvPr id="29" name="Google Shape;1637;p41">
            <a:extLst>
              <a:ext uri="{FF2B5EF4-FFF2-40B4-BE49-F238E27FC236}">
                <a16:creationId xmlns:a16="http://schemas.microsoft.com/office/drawing/2014/main" id="{AE122F4E-CD66-1FED-4A54-8A390705D136}"/>
              </a:ext>
            </a:extLst>
          </p:cNvPr>
          <p:cNvSpPr txBox="1">
            <a:spLocks/>
          </p:cNvSpPr>
          <p:nvPr/>
        </p:nvSpPr>
        <p:spPr>
          <a:xfrm>
            <a:off x="912458" y="1232993"/>
            <a:ext cx="7020014" cy="128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Translate </a:t>
            </a:r>
            <a:r>
              <a:rPr lang="en-US" b="1" i="1" dirty="0"/>
              <a:t>theoretical concepts </a:t>
            </a:r>
            <a:r>
              <a:rPr lang="en-US" dirty="0"/>
              <a:t>learned from the research phase into </a:t>
            </a:r>
            <a:r>
              <a:rPr lang="en-US" b="1" i="1" dirty="0"/>
              <a:t>executable code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Programs were coded in </a:t>
            </a:r>
            <a:r>
              <a:rPr lang="en-US" b="1" i="1" dirty="0"/>
              <a:t>Python</a:t>
            </a:r>
            <a:r>
              <a:rPr lang="en-US" dirty="0"/>
              <a:t> on</a:t>
            </a:r>
            <a:r>
              <a:rPr lang="en-US" b="1" i="1" dirty="0"/>
              <a:t> </a:t>
            </a:r>
            <a:r>
              <a:rPr lang="en-US" b="1" i="1" dirty="0" err="1"/>
              <a:t>Replit</a:t>
            </a:r>
            <a:r>
              <a:rPr lang="en-US" b="1" i="1" dirty="0"/>
              <a:t> </a:t>
            </a:r>
            <a:r>
              <a:rPr lang="en-US" dirty="0"/>
              <a:t>compiler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Code was sourced from </a:t>
            </a:r>
            <a:r>
              <a:rPr lang="en-US" b="1" i="1" dirty="0" err="1"/>
              <a:t>GeeksForGeeks</a:t>
            </a:r>
            <a:r>
              <a:rPr lang="en-US" dirty="0"/>
              <a:t> with modifications to support a </a:t>
            </a:r>
            <a:r>
              <a:rPr lang="en-US" b="1" i="1" dirty="0"/>
              <a:t>timer</a:t>
            </a:r>
            <a:r>
              <a:rPr lang="en-US" dirty="0"/>
              <a:t> and </a:t>
            </a:r>
            <a:r>
              <a:rPr lang="en-US" b="1" i="1" dirty="0"/>
              <a:t>random test cases </a:t>
            </a:r>
          </a:p>
        </p:txBody>
      </p:sp>
      <p:sp>
        <p:nvSpPr>
          <p:cNvPr id="30" name="Google Shape;1638;p41">
            <a:extLst>
              <a:ext uri="{FF2B5EF4-FFF2-40B4-BE49-F238E27FC236}">
                <a16:creationId xmlns:a16="http://schemas.microsoft.com/office/drawing/2014/main" id="{2ACEAB7D-9433-AB71-57F3-8FE6271B6232}"/>
              </a:ext>
            </a:extLst>
          </p:cNvPr>
          <p:cNvSpPr txBox="1">
            <a:spLocks/>
          </p:cNvSpPr>
          <p:nvPr/>
        </p:nvSpPr>
        <p:spPr>
          <a:xfrm>
            <a:off x="381422" y="1028200"/>
            <a:ext cx="58453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2. Algorithm Implementation Phase</a:t>
            </a:r>
          </a:p>
        </p:txBody>
      </p:sp>
      <p:sp>
        <p:nvSpPr>
          <p:cNvPr id="31" name="Google Shape;1637;p41">
            <a:extLst>
              <a:ext uri="{FF2B5EF4-FFF2-40B4-BE49-F238E27FC236}">
                <a16:creationId xmlns:a16="http://schemas.microsoft.com/office/drawing/2014/main" id="{C7203BC6-DF7F-92A2-AE6D-E8888838F02F}"/>
              </a:ext>
            </a:extLst>
          </p:cNvPr>
          <p:cNvSpPr txBox="1">
            <a:spLocks/>
          </p:cNvSpPr>
          <p:nvPr/>
        </p:nvSpPr>
        <p:spPr>
          <a:xfrm>
            <a:off x="912458" y="3350786"/>
            <a:ext cx="7020014" cy="128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b="1" i="1" dirty="0" err="1"/>
              <a:t>randtint</a:t>
            </a:r>
            <a:r>
              <a:rPr lang="en-US" b="1" i="1" dirty="0"/>
              <a:t>() </a:t>
            </a:r>
            <a:r>
              <a:rPr lang="en-US" dirty="0"/>
              <a:t>method in the random module of Python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Method takes in two integers representing the </a:t>
            </a:r>
            <a:r>
              <a:rPr lang="en-US" b="1" i="1" dirty="0"/>
              <a:t>lower and upper bounds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Will be used in the testing process to </a:t>
            </a:r>
            <a:r>
              <a:rPr lang="en-US" b="1" i="1" dirty="0"/>
              <a:t>test efficiency </a:t>
            </a:r>
            <a:r>
              <a:rPr lang="en-US" dirty="0"/>
              <a:t>of algorithms according to an </a:t>
            </a:r>
            <a:r>
              <a:rPr lang="en-US" b="1" i="1" dirty="0"/>
              <a:t>increasing number of digits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24917</TotalTime>
  <Words>3421</Words>
  <Application>Microsoft Macintosh PowerPoint</Application>
  <PresentationFormat>On-screen Show (16:9)</PresentationFormat>
  <Paragraphs>528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Times New Roman</vt:lpstr>
      <vt:lpstr>Cambria Math</vt:lpstr>
      <vt:lpstr>Source Code Pro</vt:lpstr>
      <vt:lpstr>Poppins</vt:lpstr>
      <vt:lpstr>IBM Plex Mono</vt:lpstr>
      <vt:lpstr>Introduction to Coding Workshop by Slidesgo</vt:lpstr>
      <vt:lpstr>Prime Number Generation and Testing</vt:lpstr>
      <vt:lpstr>Introduction</vt:lpstr>
      <vt:lpstr>PowerPoint Presentation</vt:lpstr>
      <vt:lpstr>Problem Statement</vt:lpstr>
      <vt:lpstr>Example</vt:lpstr>
      <vt:lpstr>Example (continued)</vt:lpstr>
      <vt:lpstr>28258933 -1 </vt:lpstr>
      <vt:lpstr>Methodology</vt:lpstr>
      <vt:lpstr>Methodology (Continued)</vt:lpstr>
      <vt:lpstr>Methodology (Continued)</vt:lpstr>
      <vt:lpstr>Implementations  (Generating Algorithms)</vt:lpstr>
      <vt:lpstr>The Sieve of Eratosthenes</vt:lpstr>
      <vt:lpstr>The Sieve of Eratosthenes (continued)</vt:lpstr>
      <vt:lpstr>The Sieve of Eratosthenes (code)</vt:lpstr>
      <vt:lpstr>The Sieve of Eratosthenes (code)</vt:lpstr>
      <vt:lpstr>The Sieve of Atkin</vt:lpstr>
      <vt:lpstr>The Sieve of Atkin (continued)</vt:lpstr>
      <vt:lpstr>The Sieve of Atkin (continued)</vt:lpstr>
      <vt:lpstr>The Sieve of Atkin (code)</vt:lpstr>
      <vt:lpstr>The Sieve of Atkin (code)</vt:lpstr>
      <vt:lpstr>Data Collection (Generating Algorithms)</vt:lpstr>
      <vt:lpstr>PowerPoint Presentation</vt:lpstr>
      <vt:lpstr>PowerPoint Presentation</vt:lpstr>
      <vt:lpstr>Results (Generating Algorithms)</vt:lpstr>
      <vt:lpstr>PowerPoint Presentation</vt:lpstr>
      <vt:lpstr>PowerPoint Presentation</vt:lpstr>
      <vt:lpstr>Implementations  (Testing Algorithms)</vt:lpstr>
      <vt:lpstr>Fermat’s Primality Test</vt:lpstr>
      <vt:lpstr>Fermat’s Primality Test(continued)</vt:lpstr>
      <vt:lpstr>Fermat’s Primality Test(code)</vt:lpstr>
      <vt:lpstr>Fermat’s Primality Test(code)</vt:lpstr>
      <vt:lpstr>The Rabin-Miller Primality Test</vt:lpstr>
      <vt:lpstr>Rabin-Miller Primality Test(continued)</vt:lpstr>
      <vt:lpstr>Rabin-Miller Primality Test(continued)</vt:lpstr>
      <vt:lpstr>Rabin-Miller Primality Test(code)</vt:lpstr>
      <vt:lpstr>Rabin-Miller Primality Test(code)</vt:lpstr>
      <vt:lpstr>Data Collection (Testing Algorithms)</vt:lpstr>
      <vt:lpstr>PowerPoint Presentation</vt:lpstr>
      <vt:lpstr>PowerPoint Presentation</vt:lpstr>
      <vt:lpstr>Results (Testing Algorithms)</vt:lpstr>
      <vt:lpstr>PowerPoint Presentation</vt:lpstr>
      <vt:lpstr>PowerPoint Presentation</vt:lpstr>
      <vt:lpstr>Discussion</vt:lpstr>
      <vt:lpstr>Discussion (continued)</vt:lpstr>
      <vt:lpstr>Conclusion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Generation and Testing</dc:title>
  <cp:lastModifiedBy>Pham, Hallee (UMKC-Student)</cp:lastModifiedBy>
  <cp:revision>10</cp:revision>
  <dcterms:modified xsi:type="dcterms:W3CDTF">2024-04-13T22:36:42Z</dcterms:modified>
</cp:coreProperties>
</file>