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9766997ab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9766997ab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methods to authenticate artist's traditional work and users digitally can inspire similar methods for digital art. One of the first ways to do so is establishing an entity that acts like a CA, where people on the Internet can go to register themselves as an artist and be issued a unique identifier. This identifier acts like a digital certificate and can be attached to the final work artists create for secure exportation. Identifiers can also be used to create and sign art certificates of authenticity, which detail who the artist is, when it was created, digital mediums used, like brushes, and the name and size of the piece. Implementing a standard system like this will require massive collaboration, particularly between major creative companies. An industry initiative called the Content Authenticity Initiative already does exist and includes such companies already, like Adobe, Nikon, and the New York Times~\cite{m.heikkila}. They are working on finding solutions to authenticate digital media and a trusted entity to verify authenticity of creatives will prove beneficial in reaching their end goal. It creates a strong start to the provenance of digital art, which many traditional art lack and led to unattributed works.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Similarly, developing global industry standards for secure exportation of art by a trusted entity will decrease unauthorized use of art. This can look like creating a new file extension, which acts like zip and is made up of the art itself and its certificate of authenticity, and is encrypted using an issued artist ID as a type of public key. When exported securely, only the corresponding private key can decrypt it. This can be particularly useful prior to a public reveal of the artwork for example. Another way an artist ID can be used is including it in the artwork file's metadata. By doing so, datasets that collect sources by scaping the Internet like LAION-5B have a potential way to identify artists and tools that use their data can in turn give proper attribution or compensation. Additionally, the metadata or trusted entity can indicate whether or not the artists associated with the ID wants to opt-out of their work being used to train generative AI models, especially if they require payment to use.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9766997a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9766997a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the current landscape for authenticating digital media is rapidly evolving as an emerging field. Thus, addressing the ethical and legal questions surrounding generative AI art models is becoming more essential. This need is emphasized by the blurring lines between authentic and fraudulent works, which have harmed mimicked artists. As legal proceedings occur, artists, creatives, and companies alike concerned with the use of their copyrighted work will need to quickly adopt innovative policies to ensure the authenticity of their IP until the law can catch up. Research indicated that solving this problem efficiently and effectively will require expertise from various disciplines, including art history, art forgery, computer science, and law.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9766997ab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9766997ab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9766997a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9766997a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9766997ab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9766997ab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a:p>
            <a:pPr indent="0" lvl="0" marL="0" rtl="0" algn="l">
              <a:spcBef>
                <a:spcPts val="0"/>
              </a:spcBef>
              <a:spcAft>
                <a:spcPts val="0"/>
              </a:spcAft>
              <a:buNone/>
            </a:pPr>
            <a:r>
              <a:rPr lang="en"/>
              <a:t>Gathering large enough datasets for AI image generators, especially text-to-image generators, is crucial yet time consuming. However, curating larger datasets is one way to improve capabilties in newer models~\cite{s.farooqui}. Used by some of the most popular art generators, the largest publicly accessible dataset of Contrastive Language–Image Pre-training (CLIP) filtered image-text pairs is LAION-5B, produced by German non-profit organization LAION in efforts to promote machine learning (ML) research and application development~\cite{r.b}. This dataset, indexing nearly six billion pairs, was gathered by scraping the Internet through the Common Crawl, a public web archive, and filtering the images and their associated atl-text~\cite{c.s.laion5b}.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Algorithm:</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AI image generators belong to the generative class of machine learning models that are trained on large sets of data, which can include text, images, videos, and audio, to then produce new data based on what it has learned. Generators have evolved over time from autoencoders, to generative adversarial networks (GANs), to diffusion models. Many popular art generators today are diffusion models; they methodologically destroy the data they train on using a forward diffusion process to introduce noise to images then learn to recover the data and its structure using a reverse diffusion process~\cite{j.s-d., v.m.}. This reverse diffusion process introduces variable outputs that allow AI image generators to create a near infinite number of possibilities, particularly when they are trained with massive datasets.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9766997ab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9766997ab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a:p>
            <a:pPr indent="0" lvl="0" marL="0" rtl="0" algn="l">
              <a:spcBef>
                <a:spcPts val="0"/>
              </a:spcBef>
              <a:spcAft>
                <a:spcPts val="0"/>
              </a:spcAft>
              <a:buNone/>
            </a:pPr>
            <a:r>
              <a:rPr lang="en"/>
              <a:t>Gathering large enough datasets for AI image generators, especially text-to-image generators, is crucial yet time consuming. However, curating larger datasets is one way to improve capabilties in newer models~\cite{s.farooqui}. Used by some of the most popular art generators, the largest publicly accessible dataset of Contrastive Language–Image Pre-training (CLIP) filtered image-text pairs is LAION-5B, produced by German non-profit organization LAION in efforts to promote machine learning (ML) research and application development~\cite{r.b}. This dataset, indexing nearly six billion pairs, was gathered by scraping the Internet through the Common Crawl, a public web archive, and filtering the images and their associated atl-text~\cite{c.s.laion5b}.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Algorithm:</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AI image generators belong to the generative class of machine learning models that are trained on large sets of data, which can include text, images, videos, and audio, to then produce new data based on what it has learned. Generators have evolved over time from autoencoders, to generative adversarial networks (GANs), to diffusion models. Many popular art generators today are diffusion models; they methodologically destroy the data they train on using a forward diffusion process to introduce noise to images then learn to recover the data and its structure using a reverse diffusion process~\cite{j.s-d., v.m.}. This reverse diffusion process introduces variable outputs that allow AI image generators to create a near infinite number of possibilities, particularly when they are trained with massive datasets.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9766997a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9766997a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9766997ab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9766997ab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9766997ab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9766997ab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9766997a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9766997a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 many questions that AI image generators raise up, the most pressing are of authorship and ownership for generated works. The United States' copyright law provides copyright owners several exclusive rights; relative to artworks, these rights include reproduction, creation of derivative works, distribution of copies, displaying the work, and authorizing others to use them, though this varies based statutory limitations~\cite{gen.copyright}. For creatives, a prominent exception is fair use, which allows a person to use a copyrighted work without the copyright owners permission as long as their use does not infringe upon the exclusive rights. Additionally, anyone can use works in the public domain, which are no longer copyrighted or can not have a copyright.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Recently, the United States Copyright Office (USCO) passed a statement of policy effective March 16, 2023 in regards to works produced in part by AI technology~\cite{ai.copyright}. In short, a work purely made up of an AI's output can not be copyrighted; it is only copyright-able if a person can prove meaningful creative input into the final product. This, combined with the exclusive rights for owners of the copyrights of images in LAION-5B and other databsets, can have a few implications for users of generative AI tools.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9766997ab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9766997ab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rPr lang="en" sz="2980"/>
              <a:t>Exploring the Need for Certification of Digital Media Authenticity in the Era of Artwork Generated by Artificial Intelligence</a:t>
            </a:r>
            <a:endParaRPr sz="2980"/>
          </a:p>
        </p:txBody>
      </p:sp>
      <p:sp>
        <p:nvSpPr>
          <p:cNvPr id="60" name="Google Shape;60;p13"/>
          <p:cNvSpPr txBox="1"/>
          <p:nvPr>
            <p:ph idx="1" type="subTitle"/>
          </p:nvPr>
        </p:nvSpPr>
        <p:spPr>
          <a:xfrm>
            <a:off x="512700" y="3725155"/>
            <a:ext cx="8118600" cy="11130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Halleluia M. Zeyohannes</a:t>
            </a:r>
            <a:endParaRPr/>
          </a:p>
          <a:p>
            <a:pPr indent="0" lvl="0" marL="0" rtl="0" algn="ctr">
              <a:spcBef>
                <a:spcPts val="0"/>
              </a:spcBef>
              <a:spcAft>
                <a:spcPts val="0"/>
              </a:spcAft>
              <a:buNone/>
            </a:pPr>
            <a:r>
              <a:rPr lang="en"/>
              <a:t>Mentor: Dr. Sashank Narain</a:t>
            </a:r>
            <a:endParaRPr/>
          </a:p>
          <a:p>
            <a:pPr indent="0" lvl="0" marL="0" rtl="0" algn="ctr">
              <a:spcBef>
                <a:spcPts val="0"/>
              </a:spcBef>
              <a:spcAft>
                <a:spcPts val="0"/>
              </a:spcAft>
              <a:buNone/>
            </a:pPr>
            <a:r>
              <a:rPr lang="en"/>
              <a:t>Committee Member: Dr. Claire Lee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April 25,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Solutions</a:t>
            </a:r>
            <a:endParaRPr/>
          </a:p>
        </p:txBody>
      </p:sp>
      <p:sp>
        <p:nvSpPr>
          <p:cNvPr id="125" name="Google Shape;125;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Establishing entity/entities that can verify registered artists and issue a unique </a:t>
            </a:r>
            <a:r>
              <a:rPr lang="en"/>
              <a:t>identifier</a:t>
            </a:r>
            <a:endParaRPr/>
          </a:p>
          <a:p>
            <a:pPr indent="-317500" lvl="1" marL="914400" rtl="0" algn="l">
              <a:spcBef>
                <a:spcPts val="0"/>
              </a:spcBef>
              <a:spcAft>
                <a:spcPts val="0"/>
              </a:spcAft>
              <a:buSzPts val="1400"/>
              <a:buChar char="○"/>
            </a:pPr>
            <a:r>
              <a:rPr lang="en"/>
              <a:t>Attach it to final work for secure exportation</a:t>
            </a:r>
            <a:endParaRPr/>
          </a:p>
          <a:p>
            <a:pPr indent="-317500" lvl="1" marL="914400" rtl="0" algn="l">
              <a:spcBef>
                <a:spcPts val="0"/>
              </a:spcBef>
              <a:spcAft>
                <a:spcPts val="0"/>
              </a:spcAft>
              <a:buSzPts val="1400"/>
              <a:buChar char="○"/>
            </a:pPr>
            <a:r>
              <a:rPr lang="en"/>
              <a:t>Create and sign art certificates of authenticity</a:t>
            </a:r>
            <a:endParaRPr/>
          </a:p>
          <a:p>
            <a:pPr indent="-317500" lvl="1" marL="914400" rtl="0" algn="l">
              <a:spcBef>
                <a:spcPts val="0"/>
              </a:spcBef>
              <a:spcAft>
                <a:spcPts val="0"/>
              </a:spcAft>
              <a:buSzPts val="1400"/>
              <a:buChar char="○"/>
            </a:pPr>
            <a:r>
              <a:rPr lang="en"/>
              <a:t>E.g. Content Authenticity Initiative: collaboration between major companies involved with digital creations like Adobe and Nikon</a:t>
            </a:r>
            <a:endParaRPr/>
          </a:p>
          <a:p>
            <a:pPr indent="-342900" lvl="0" marL="457200" rtl="0" algn="l">
              <a:spcBef>
                <a:spcPts val="0"/>
              </a:spcBef>
              <a:spcAft>
                <a:spcPts val="0"/>
              </a:spcAft>
              <a:buSzPts val="1800"/>
              <a:buChar char="●"/>
            </a:pPr>
            <a:r>
              <a:rPr lang="en"/>
              <a:t>Creating policy to standardize industry practices for secure exportation of art</a:t>
            </a:r>
            <a:endParaRPr/>
          </a:p>
          <a:p>
            <a:pPr indent="-317500" lvl="1" marL="914400" rtl="0" algn="l">
              <a:spcBef>
                <a:spcPts val="0"/>
              </a:spcBef>
              <a:spcAft>
                <a:spcPts val="0"/>
              </a:spcAft>
              <a:buSzPts val="1400"/>
              <a:buChar char="○"/>
            </a:pPr>
            <a:r>
              <a:rPr lang="en"/>
              <a:t>Creating a file extension that contains digital art and its certificate of authenticity</a:t>
            </a:r>
            <a:endParaRPr/>
          </a:p>
          <a:p>
            <a:pPr indent="-317500" lvl="1" marL="914400" rtl="0" algn="l">
              <a:spcBef>
                <a:spcPts val="0"/>
              </a:spcBef>
              <a:spcAft>
                <a:spcPts val="0"/>
              </a:spcAft>
              <a:buSzPts val="1400"/>
              <a:buChar char="○"/>
            </a:pPr>
            <a:r>
              <a:rPr lang="en"/>
              <a:t>Adding artist identifiers to metadata</a:t>
            </a:r>
            <a:endParaRPr/>
          </a:p>
          <a:p>
            <a:pPr indent="-317500" lvl="2" marL="1371600" rtl="0" algn="l">
              <a:spcBef>
                <a:spcPts val="0"/>
              </a:spcBef>
              <a:spcAft>
                <a:spcPts val="0"/>
              </a:spcAft>
              <a:buSzPts val="1400"/>
              <a:buChar char="■"/>
            </a:pPr>
            <a:r>
              <a:rPr lang="en"/>
              <a:t>Help with attribution in the case of indiscriminate scraping done to source data like with LAION-5B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1" name="Google Shape;131;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Generative AI is rapidly evolving as an emerging field so addressing </a:t>
            </a:r>
            <a:r>
              <a:rPr lang="en" sz="2000"/>
              <a:t>legality</a:t>
            </a:r>
            <a:r>
              <a:rPr lang="en" sz="2000"/>
              <a:t> and ethics is becoming more pressing</a:t>
            </a:r>
            <a:endParaRPr sz="2000"/>
          </a:p>
          <a:p>
            <a:pPr indent="-355600" lvl="0" marL="457200" rtl="0" algn="l">
              <a:spcBef>
                <a:spcPts val="0"/>
              </a:spcBef>
              <a:spcAft>
                <a:spcPts val="0"/>
              </a:spcAft>
              <a:buSzPts val="2000"/>
              <a:buChar char="●"/>
            </a:pPr>
            <a:r>
              <a:rPr lang="en" sz="2000"/>
              <a:t>Lines between </a:t>
            </a:r>
            <a:r>
              <a:rPr lang="en" sz="2000"/>
              <a:t>authentic</a:t>
            </a:r>
            <a:r>
              <a:rPr lang="en" sz="2000"/>
              <a:t> and fraudulent works is blurring and can harm artists</a:t>
            </a:r>
            <a:endParaRPr sz="2000"/>
          </a:p>
          <a:p>
            <a:pPr indent="-355600" lvl="0" marL="457200" rtl="0" algn="l">
              <a:spcBef>
                <a:spcPts val="0"/>
              </a:spcBef>
              <a:spcAft>
                <a:spcPts val="0"/>
              </a:spcAft>
              <a:buSzPts val="2000"/>
              <a:buChar char="●"/>
            </a:pPr>
            <a:r>
              <a:rPr lang="en" sz="2000"/>
              <a:t>Passing industry or corporate level policies needed until the law catches up</a:t>
            </a:r>
            <a:endParaRPr sz="2000"/>
          </a:p>
          <a:p>
            <a:pPr indent="-355600" lvl="0" marL="457200" rtl="0" algn="l">
              <a:spcBef>
                <a:spcPts val="0"/>
              </a:spcBef>
              <a:spcAft>
                <a:spcPts val="0"/>
              </a:spcAft>
              <a:buSzPts val="2000"/>
              <a:buChar char="●"/>
            </a:pPr>
            <a:r>
              <a:rPr lang="en" sz="2000"/>
              <a:t>Finding effective solutions will require collaboration </a:t>
            </a:r>
            <a:r>
              <a:rPr lang="en" sz="2000"/>
              <a:t>across</a:t>
            </a:r>
            <a:r>
              <a:rPr lang="en" sz="2000"/>
              <a:t> multiple disciplines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7" name="Google Shape;137;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a:t>
            </a:r>
            <a:r>
              <a:rPr lang="en"/>
              <a:t>C. Schuhmann, R. Beaumont, R. Vencu, C. Gordon, R. Wightman, M. Cherti, T. Coombes, A. Katta, C. Mullis, M. Wortsman, P. Schramowski, S. Kundurthy, K. Crowson, L. Schmidt, R. Kaczmarczyk, and J. Jitsev, “Laion-5b: An open large-scale dataset for training next generation image-text models,” 2022.</a:t>
            </a:r>
            <a:endParaRPr/>
          </a:p>
          <a:p>
            <a:pPr indent="0" lvl="0" marL="0" rtl="0" algn="l">
              <a:spcBef>
                <a:spcPts val="1200"/>
              </a:spcBef>
              <a:spcAft>
                <a:spcPts val="0"/>
              </a:spcAft>
              <a:buNone/>
            </a:pPr>
            <a:r>
              <a:rPr lang="en"/>
              <a:t>[2] S. Farooqui, “From gans to stable diffusion: The history, hype, &amp; promise of generative ai,” OctoML, 2022. [Online]. Available: https://octoml.ai/blog/from-gans-to-stable-diffusion-the-history-hype-and-promise-of-generative-ai/</a:t>
            </a:r>
            <a:endParaRPr/>
          </a:p>
          <a:p>
            <a:pPr indent="0" lvl="0" marL="0" rtl="0" algn="l">
              <a:spcBef>
                <a:spcPts val="1200"/>
              </a:spcBef>
              <a:spcAft>
                <a:spcPts val="0"/>
              </a:spcAft>
              <a:buNone/>
            </a:pPr>
            <a:r>
              <a:rPr lang="en"/>
              <a:t>[3] G. Rutkowski, “Secret pass - eagle’s nest,” 2017. [Online]. Available: https://www.artstation.com/artwork/o1b</a:t>
            </a:r>
            <a:endParaRPr/>
          </a:p>
          <a:p>
            <a:pPr indent="0" lvl="0" marL="0" rtl="0" algn="l">
              <a:spcBef>
                <a:spcPts val="1200"/>
              </a:spcBef>
              <a:spcAft>
                <a:spcPts val="1200"/>
              </a:spcAft>
              <a:buNone/>
            </a:pPr>
            <a:r>
              <a:rPr lang="en"/>
              <a:t>[4] S. Andersen, “The alt-right manipulated my comic. then a.i. claimed it.” The New York Times, 2022. [Online]. Available: https://www.nytimes.com/2022/12/31/opinion/sarah-andersen-how-algorithim-took-my-work.html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Art Authentication: properly </a:t>
            </a:r>
            <a:r>
              <a:rPr lang="en" sz="2200"/>
              <a:t>attributing authorship to an artist</a:t>
            </a:r>
            <a:endParaRPr sz="2200"/>
          </a:p>
          <a:p>
            <a:pPr indent="-368300" lvl="0" marL="457200" rtl="0" algn="l">
              <a:spcBef>
                <a:spcPts val="1200"/>
              </a:spcBef>
              <a:spcAft>
                <a:spcPts val="0"/>
              </a:spcAft>
              <a:buSzPts val="2200"/>
              <a:buChar char="●"/>
            </a:pPr>
            <a:r>
              <a:rPr lang="en" sz="2200"/>
              <a:t>Authenticating digital art is an ongoing challenge</a:t>
            </a:r>
            <a:endParaRPr sz="2200"/>
          </a:p>
          <a:p>
            <a:pPr indent="-368300" lvl="0" marL="457200" rtl="0" algn="l">
              <a:spcBef>
                <a:spcPts val="0"/>
              </a:spcBef>
              <a:spcAft>
                <a:spcPts val="0"/>
              </a:spcAft>
              <a:buSzPts val="2200"/>
              <a:buChar char="●"/>
            </a:pPr>
            <a:r>
              <a:rPr lang="en" sz="2200"/>
              <a:t>Economic: Who profits from generative AI? How can it harm artists’ </a:t>
            </a:r>
            <a:r>
              <a:rPr lang="en" sz="2200"/>
              <a:t>livelihood?</a:t>
            </a:r>
            <a:endParaRPr sz="2200"/>
          </a:p>
          <a:p>
            <a:pPr indent="-368300" lvl="0" marL="457200" rtl="0" algn="l">
              <a:spcBef>
                <a:spcPts val="0"/>
              </a:spcBef>
              <a:spcAft>
                <a:spcPts val="0"/>
              </a:spcAft>
              <a:buSzPts val="2200"/>
              <a:buChar char="●"/>
            </a:pPr>
            <a:r>
              <a:rPr lang="en" sz="2200"/>
              <a:t>Legal: Who authors and owns generated works? How can they be used?</a:t>
            </a:r>
            <a:endParaRPr sz="2200"/>
          </a:p>
          <a:p>
            <a:pPr indent="-368300" lvl="0" marL="457200" rtl="0" algn="l">
              <a:spcBef>
                <a:spcPts val="0"/>
              </a:spcBef>
              <a:spcAft>
                <a:spcPts val="0"/>
              </a:spcAft>
              <a:buSzPts val="2200"/>
              <a:buChar char="●"/>
            </a:pPr>
            <a:r>
              <a:rPr lang="en" sz="2200"/>
              <a:t>Ethical: Can AI art be used without harming living artists? Will generators replace artists?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AI Image Generators Work</a:t>
            </a:r>
            <a:endParaRPr/>
          </a:p>
        </p:txBody>
      </p:sp>
      <p:sp>
        <p:nvSpPr>
          <p:cNvPr id="72" name="Google Shape;72;p15"/>
          <p:cNvSpPr txBox="1"/>
          <p:nvPr>
            <p:ph idx="1" type="body"/>
          </p:nvPr>
        </p:nvSpPr>
        <p:spPr>
          <a:xfrm>
            <a:off x="311700" y="1171600"/>
            <a:ext cx="88323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Training Data:</a:t>
            </a:r>
            <a:endParaRPr sz="2000"/>
          </a:p>
          <a:p>
            <a:pPr indent="-355600" lvl="0" marL="457200" rtl="0" algn="l">
              <a:spcBef>
                <a:spcPts val="1200"/>
              </a:spcBef>
              <a:spcAft>
                <a:spcPts val="0"/>
              </a:spcAft>
              <a:buSzPts val="2000"/>
              <a:buChar char="●"/>
            </a:pPr>
            <a:r>
              <a:rPr lang="en" sz="2000"/>
              <a:t>Require massive datasets of images, text</a:t>
            </a:r>
            <a:endParaRPr sz="2000"/>
          </a:p>
          <a:p>
            <a:pPr indent="-355600" lvl="0" marL="457200" rtl="0" algn="l">
              <a:spcBef>
                <a:spcPts val="0"/>
              </a:spcBef>
              <a:spcAft>
                <a:spcPts val="0"/>
              </a:spcAft>
              <a:buSzPts val="2000"/>
              <a:buChar char="●"/>
            </a:pPr>
            <a:r>
              <a:rPr lang="en" sz="2000"/>
              <a:t>LAION-5B: Largest publicly accessible dataset of Contrastive Language–Image Pre-training (CLIP) filtered image-text pairs: indexes nearly six billion pairs</a:t>
            </a:r>
            <a:endParaRPr sz="2000"/>
          </a:p>
        </p:txBody>
      </p:sp>
      <p:pic>
        <p:nvPicPr>
          <p:cNvPr id="73" name="Google Shape;73;p15"/>
          <p:cNvPicPr preferRelativeResize="0"/>
          <p:nvPr/>
        </p:nvPicPr>
        <p:blipFill>
          <a:blip r:embed="rId3">
            <a:alphaModFix/>
          </a:blip>
          <a:stretch>
            <a:fillRect/>
          </a:stretch>
        </p:blipFill>
        <p:spPr>
          <a:xfrm>
            <a:off x="384450" y="3435845"/>
            <a:ext cx="4572002" cy="1493475"/>
          </a:xfrm>
          <a:prstGeom prst="rect">
            <a:avLst/>
          </a:prstGeom>
          <a:noFill/>
          <a:ln>
            <a:noFill/>
          </a:ln>
        </p:spPr>
      </p:pic>
      <p:sp>
        <p:nvSpPr>
          <p:cNvPr id="74" name="Google Shape;74;p15"/>
          <p:cNvSpPr txBox="1"/>
          <p:nvPr/>
        </p:nvSpPr>
        <p:spPr>
          <a:xfrm>
            <a:off x="5238150" y="3874075"/>
            <a:ext cx="3703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ld Standard TT"/>
                <a:ea typeface="Old Standard TT"/>
                <a:cs typeface="Old Standard TT"/>
                <a:sym typeface="Old Standard TT"/>
              </a:rPr>
              <a:t>&lt; Overview of LAION-5B data collection process [1]</a:t>
            </a:r>
            <a:endParaRPr sz="17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AI Image Generators Work</a:t>
            </a:r>
            <a:endParaRPr/>
          </a:p>
        </p:txBody>
      </p:sp>
      <p:sp>
        <p:nvSpPr>
          <p:cNvPr id="80" name="Google Shape;80;p16"/>
          <p:cNvSpPr txBox="1"/>
          <p:nvPr>
            <p:ph idx="1" type="body"/>
          </p:nvPr>
        </p:nvSpPr>
        <p:spPr>
          <a:xfrm>
            <a:off x="311700" y="996725"/>
            <a:ext cx="87018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a:p>
            <a:pPr indent="-342900" lvl="0" marL="457200" rtl="0" algn="l">
              <a:spcBef>
                <a:spcPts val="1200"/>
              </a:spcBef>
              <a:spcAft>
                <a:spcPts val="0"/>
              </a:spcAft>
              <a:buSzPts val="1800"/>
              <a:buChar char="●"/>
            </a:pPr>
            <a:r>
              <a:rPr lang="en"/>
              <a:t>Generative class of machine learning models</a:t>
            </a:r>
            <a:endParaRPr/>
          </a:p>
          <a:p>
            <a:pPr indent="-342900" lvl="0" marL="457200" rtl="0" algn="l">
              <a:spcBef>
                <a:spcPts val="0"/>
              </a:spcBef>
              <a:spcAft>
                <a:spcPts val="0"/>
              </a:spcAft>
              <a:buSzPts val="1800"/>
              <a:buChar char="●"/>
            </a:pPr>
            <a:r>
              <a:rPr lang="en"/>
              <a:t>Evolved over time from autoencoders, to generative adversarial networks (GANs), to diffusion models. </a:t>
            </a:r>
            <a:endParaRPr/>
          </a:p>
          <a:p>
            <a:pPr indent="-342900" lvl="0" marL="457200" rtl="0" algn="l">
              <a:spcBef>
                <a:spcPts val="0"/>
              </a:spcBef>
              <a:spcAft>
                <a:spcPts val="0"/>
              </a:spcAft>
              <a:buSzPts val="1800"/>
              <a:buChar char="●"/>
            </a:pPr>
            <a:r>
              <a:rPr lang="en"/>
              <a:t>Many popular art generators today are diffusion models </a:t>
            </a:r>
            <a:endParaRPr/>
          </a:p>
          <a:p>
            <a:pPr indent="-317500" lvl="1" marL="914400" rtl="0" algn="l">
              <a:spcBef>
                <a:spcPts val="0"/>
              </a:spcBef>
              <a:spcAft>
                <a:spcPts val="0"/>
              </a:spcAft>
              <a:buSzPts val="1400"/>
              <a:buChar char="○"/>
            </a:pPr>
            <a:r>
              <a:rPr lang="en"/>
              <a:t>Use a forward diffusion process then learn to recover the data with reverse diffusion process</a:t>
            </a:r>
            <a:endParaRPr sz="2200"/>
          </a:p>
        </p:txBody>
      </p:sp>
      <p:pic>
        <p:nvPicPr>
          <p:cNvPr id="81" name="Google Shape;81;p16"/>
          <p:cNvPicPr preferRelativeResize="0"/>
          <p:nvPr/>
        </p:nvPicPr>
        <p:blipFill>
          <a:blip r:embed="rId3">
            <a:alphaModFix/>
          </a:blip>
          <a:stretch>
            <a:fillRect/>
          </a:stretch>
        </p:blipFill>
        <p:spPr>
          <a:xfrm>
            <a:off x="3345250" y="3115750"/>
            <a:ext cx="5487051" cy="1852875"/>
          </a:xfrm>
          <a:prstGeom prst="rect">
            <a:avLst/>
          </a:prstGeom>
          <a:noFill/>
          <a:ln>
            <a:noFill/>
          </a:ln>
        </p:spPr>
      </p:pic>
      <p:sp>
        <p:nvSpPr>
          <p:cNvPr id="82" name="Google Shape;82;p16"/>
          <p:cNvSpPr txBox="1"/>
          <p:nvPr/>
        </p:nvSpPr>
        <p:spPr>
          <a:xfrm>
            <a:off x="311700" y="3842088"/>
            <a:ext cx="30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Stable Diffusion Architecture[2] &gt;</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Concerns with AI Image Generators: </a:t>
            </a:r>
            <a:r>
              <a:rPr lang="en" sz="2133"/>
              <a:t>IP Infringement</a:t>
            </a:r>
            <a:endParaRPr sz="3333"/>
          </a:p>
        </p:txBody>
      </p:sp>
      <p:sp>
        <p:nvSpPr>
          <p:cNvPr id="88" name="Google Shape;88;p17"/>
          <p:cNvSpPr txBox="1"/>
          <p:nvPr>
            <p:ph idx="1" type="body"/>
          </p:nvPr>
        </p:nvSpPr>
        <p:spPr>
          <a:xfrm>
            <a:off x="311700" y="1171600"/>
            <a:ext cx="8520600" cy="375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Greg Rutkowski: known for using traditional painting techniques to create distinct, fantasy landscape scenes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Two </a:t>
            </a:r>
            <a:r>
              <a:rPr lang="en"/>
              <a:t>ongoing</a:t>
            </a:r>
            <a:r>
              <a:rPr lang="en"/>
              <a:t> lawsuits: Getty Images filed against Stability AI for use of stock photography without proper </a:t>
            </a:r>
            <a:r>
              <a:rPr lang="en"/>
              <a:t>licensing and a class action filed by lawyers for artists against Stability AI, Midjourney, and DeviantArt</a:t>
            </a:r>
            <a:endParaRPr/>
          </a:p>
        </p:txBody>
      </p:sp>
      <p:pic>
        <p:nvPicPr>
          <p:cNvPr id="89" name="Google Shape;89;p17"/>
          <p:cNvPicPr preferRelativeResize="0"/>
          <p:nvPr/>
        </p:nvPicPr>
        <p:blipFill>
          <a:blip r:embed="rId3">
            <a:alphaModFix/>
          </a:blip>
          <a:stretch>
            <a:fillRect/>
          </a:stretch>
        </p:blipFill>
        <p:spPr>
          <a:xfrm>
            <a:off x="311700" y="2031088"/>
            <a:ext cx="3072374" cy="1728200"/>
          </a:xfrm>
          <a:prstGeom prst="rect">
            <a:avLst/>
          </a:prstGeom>
          <a:noFill/>
          <a:ln>
            <a:noFill/>
          </a:ln>
        </p:spPr>
      </p:pic>
      <p:pic>
        <p:nvPicPr>
          <p:cNvPr id="90" name="Google Shape;90;p17"/>
          <p:cNvPicPr preferRelativeResize="0"/>
          <p:nvPr/>
        </p:nvPicPr>
        <p:blipFill>
          <a:blip r:embed="rId4">
            <a:alphaModFix/>
          </a:blip>
          <a:stretch>
            <a:fillRect/>
          </a:stretch>
        </p:blipFill>
        <p:spPr>
          <a:xfrm>
            <a:off x="6833350" y="1895723"/>
            <a:ext cx="1998950" cy="1998925"/>
          </a:xfrm>
          <a:prstGeom prst="rect">
            <a:avLst/>
          </a:prstGeom>
          <a:noFill/>
          <a:ln>
            <a:noFill/>
          </a:ln>
        </p:spPr>
      </p:pic>
      <p:sp>
        <p:nvSpPr>
          <p:cNvPr id="91" name="Google Shape;91;p17"/>
          <p:cNvSpPr txBox="1"/>
          <p:nvPr/>
        </p:nvSpPr>
        <p:spPr>
          <a:xfrm>
            <a:off x="3489350" y="2104725"/>
            <a:ext cx="320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&lt; Rutkowski’s </a:t>
            </a:r>
            <a:r>
              <a:rPr i="1" lang="en">
                <a:latin typeface="Old Standard TT"/>
                <a:ea typeface="Old Standard TT"/>
                <a:cs typeface="Old Standard TT"/>
                <a:sym typeface="Old Standard TT"/>
              </a:rPr>
              <a:t>Secret Pass - Eagle’s Nest</a:t>
            </a:r>
            <a:r>
              <a:rPr lang="en">
                <a:latin typeface="Old Standard TT"/>
                <a:ea typeface="Old Standard TT"/>
                <a:cs typeface="Old Standard TT"/>
                <a:sym typeface="Old Standard TT"/>
              </a:rPr>
              <a:t> (2017) [3]</a:t>
            </a:r>
            <a:endParaRPr>
              <a:latin typeface="Old Standard TT"/>
              <a:ea typeface="Old Standard TT"/>
              <a:cs typeface="Old Standard TT"/>
              <a:sym typeface="Old Standard TT"/>
            </a:endParaRPr>
          </a:p>
        </p:txBody>
      </p:sp>
      <p:sp>
        <p:nvSpPr>
          <p:cNvPr id="92" name="Google Shape;92;p17"/>
          <p:cNvSpPr txBox="1"/>
          <p:nvPr/>
        </p:nvSpPr>
        <p:spPr>
          <a:xfrm>
            <a:off x="3445362" y="2927975"/>
            <a:ext cx="332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Image generated by Stable Diffusion &gt;  using a prompt </a:t>
            </a:r>
            <a:r>
              <a:rPr lang="en">
                <a:latin typeface="Old Standard TT"/>
                <a:ea typeface="Old Standard TT"/>
                <a:cs typeface="Old Standard TT"/>
                <a:sym typeface="Old Standard TT"/>
              </a:rPr>
              <a:t>with Rutkowski’s name </a:t>
            </a: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oncerns with AI Image Generators: </a:t>
            </a:r>
            <a:r>
              <a:rPr lang="en" sz="2022"/>
              <a:t>Deterioration of Reputation</a:t>
            </a:r>
            <a:endParaRPr sz="3222"/>
          </a:p>
        </p:txBody>
      </p:sp>
      <p:sp>
        <p:nvSpPr>
          <p:cNvPr id="98" name="Google Shape;98;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Artist styles are distinct and </a:t>
            </a:r>
            <a:r>
              <a:rPr lang="en" sz="2000"/>
              <a:t>recognizable</a:t>
            </a:r>
            <a:r>
              <a:rPr lang="en" sz="2000"/>
              <a:t> once attached to a name</a:t>
            </a:r>
            <a:endParaRPr sz="2000"/>
          </a:p>
          <a:p>
            <a:pPr indent="-355600" lvl="0" marL="457200" rtl="0" algn="l">
              <a:spcBef>
                <a:spcPts val="0"/>
              </a:spcBef>
              <a:spcAft>
                <a:spcPts val="0"/>
              </a:spcAft>
              <a:buSzPts val="2000"/>
              <a:buChar char="●"/>
            </a:pPr>
            <a:r>
              <a:rPr lang="en" sz="2000"/>
              <a:t>Prompts using artist names can generate images that may lead people to assume authorship</a:t>
            </a:r>
            <a:endParaRPr sz="2000"/>
          </a:p>
          <a:p>
            <a:pPr indent="-355600" lvl="1" marL="914400" rtl="0" algn="l">
              <a:spcBef>
                <a:spcPts val="0"/>
              </a:spcBef>
              <a:spcAft>
                <a:spcPts val="0"/>
              </a:spcAft>
              <a:buSzPts val="2000"/>
              <a:buChar char="○"/>
            </a:pPr>
            <a:r>
              <a:rPr lang="en" sz="2000"/>
              <a:t>Rutkowski’s name is associated with many images he had zero contribution to</a:t>
            </a:r>
            <a:endParaRPr sz="2000"/>
          </a:p>
          <a:p>
            <a:pPr indent="-355600" lvl="1" marL="914400" rtl="0" algn="l">
              <a:spcBef>
                <a:spcPts val="0"/>
              </a:spcBef>
              <a:spcAft>
                <a:spcPts val="0"/>
              </a:spcAft>
              <a:buSzPts val="2000"/>
              <a:buChar char="○"/>
            </a:pPr>
            <a:r>
              <a:rPr lang="en" sz="2000"/>
              <a:t>Sarah Andersen: “his name is no longer attached to just his own work, but … a slew of imitations of varying quality that he hasn’t approved …[confusing] clients, and … [muddying his] consistent and precise output” [4]</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7840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oncerns with AI Image Generators: </a:t>
            </a:r>
            <a:r>
              <a:rPr lang="en" sz="2022"/>
              <a:t>Loss of Profit from Use of AIs</a:t>
            </a:r>
            <a:endParaRPr sz="3222"/>
          </a:p>
        </p:txBody>
      </p:sp>
      <p:sp>
        <p:nvSpPr>
          <p:cNvPr id="104" name="Google Shape;104;p19"/>
          <p:cNvSpPr txBox="1"/>
          <p:nvPr>
            <p:ph idx="1" type="body"/>
          </p:nvPr>
        </p:nvSpPr>
        <p:spPr>
          <a:xfrm>
            <a:off x="311700" y="1002725"/>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Artists are not properly </a:t>
            </a:r>
            <a:r>
              <a:rPr lang="en"/>
              <a:t>credited</a:t>
            </a:r>
            <a:r>
              <a:rPr lang="en"/>
              <a:t> or given compensation for their works that end up used by generative AI but many generators require payment to use</a:t>
            </a:r>
            <a:endParaRPr/>
          </a:p>
          <a:p>
            <a:pPr indent="-317500" lvl="1" marL="914400" rtl="0" algn="l">
              <a:spcBef>
                <a:spcPts val="0"/>
              </a:spcBef>
              <a:spcAft>
                <a:spcPts val="0"/>
              </a:spcAft>
              <a:buSzPts val="1400"/>
              <a:buChar char="○"/>
            </a:pPr>
            <a:r>
              <a:rPr lang="en"/>
              <a:t>Loss of potential audience and </a:t>
            </a:r>
            <a:r>
              <a:rPr lang="en"/>
              <a:t>clientele ⇒ Reduction in available jobs(commission or wage)</a:t>
            </a:r>
            <a:endParaRPr/>
          </a:p>
          <a:p>
            <a:pPr indent="-317500" lvl="1" marL="914400" rtl="0" algn="l">
              <a:spcBef>
                <a:spcPts val="0"/>
              </a:spcBef>
              <a:spcAft>
                <a:spcPts val="0"/>
              </a:spcAft>
              <a:buSzPts val="1400"/>
              <a:buChar char="○"/>
            </a:pPr>
            <a:r>
              <a:rPr lang="en"/>
              <a:t>If this prediction is true, the earning potential is significantly cut unless they can keep up with or outpace AIs in terms of creative innovation.</a:t>
            </a:r>
            <a:endParaRPr/>
          </a:p>
        </p:txBody>
      </p:sp>
      <p:pic>
        <p:nvPicPr>
          <p:cNvPr id="105" name="Google Shape;105;p19"/>
          <p:cNvPicPr preferRelativeResize="0"/>
          <p:nvPr/>
        </p:nvPicPr>
        <p:blipFill>
          <a:blip r:embed="rId3">
            <a:alphaModFix/>
          </a:blip>
          <a:stretch>
            <a:fillRect/>
          </a:stretch>
        </p:blipFill>
        <p:spPr>
          <a:xfrm>
            <a:off x="3337562" y="2518125"/>
            <a:ext cx="2468876" cy="2498400"/>
          </a:xfrm>
          <a:prstGeom prst="rect">
            <a:avLst/>
          </a:prstGeom>
          <a:noFill/>
          <a:ln>
            <a:noFill/>
          </a:ln>
        </p:spPr>
      </p:pic>
      <p:sp>
        <p:nvSpPr>
          <p:cNvPr id="106" name="Google Shape;106;p19"/>
          <p:cNvSpPr txBox="1"/>
          <p:nvPr/>
        </p:nvSpPr>
        <p:spPr>
          <a:xfrm>
            <a:off x="5947950" y="3863800"/>
            <a:ext cx="288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&lt; Example of Sarah Andersen’s semi-autobiographical comics [5]</a:t>
            </a:r>
            <a:endParaRPr>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8767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Legal Boundaries for Use of Copyrighted Works</a:t>
            </a:r>
            <a:endParaRPr/>
          </a:p>
        </p:txBody>
      </p:sp>
      <p:sp>
        <p:nvSpPr>
          <p:cNvPr id="112" name="Google Shape;11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Exclusive rights for copyright owners: reproduction, creation of derivative works, distribution of copies, displaying the work, and authorizing others to use them</a:t>
            </a:r>
            <a:endParaRPr/>
          </a:p>
          <a:p>
            <a:pPr indent="-317500" lvl="1" marL="914400" rtl="0" algn="l">
              <a:spcBef>
                <a:spcPts val="0"/>
              </a:spcBef>
              <a:spcAft>
                <a:spcPts val="0"/>
              </a:spcAft>
              <a:buSzPts val="1400"/>
              <a:buChar char="○"/>
            </a:pPr>
            <a:r>
              <a:rPr lang="en"/>
              <a:t>Only exception here is Fair Use</a:t>
            </a:r>
            <a:endParaRPr/>
          </a:p>
          <a:p>
            <a:pPr indent="-317500" lvl="1" marL="914400" rtl="0" algn="l">
              <a:spcBef>
                <a:spcPts val="0"/>
              </a:spcBef>
              <a:spcAft>
                <a:spcPts val="0"/>
              </a:spcAft>
              <a:buSzPts val="1400"/>
              <a:buChar char="○"/>
            </a:pPr>
            <a:r>
              <a:rPr lang="en"/>
              <a:t>Made-For-Hire gives authorship/ownership to an </a:t>
            </a:r>
            <a:r>
              <a:rPr lang="en"/>
              <a:t>employer</a:t>
            </a:r>
            <a:r>
              <a:rPr lang="en"/>
              <a:t> or someone besides an artist when there is a legal agreement for a commission</a:t>
            </a:r>
            <a:endParaRPr/>
          </a:p>
          <a:p>
            <a:pPr indent="-342900" lvl="0" marL="457200" rtl="0" algn="l">
              <a:spcBef>
                <a:spcPts val="0"/>
              </a:spcBef>
              <a:spcAft>
                <a:spcPts val="0"/>
              </a:spcAft>
              <a:buSzPts val="1800"/>
              <a:buChar char="●"/>
            </a:pPr>
            <a:r>
              <a:rPr lang="en"/>
              <a:t>United States Copyright Office passed a statement of policy effective March 16, 2023: copyrights are only granted to works with meaningful creative input from a human, i.e. purely generated works are not </a:t>
            </a:r>
            <a:r>
              <a:rPr lang="en"/>
              <a:t>copyrightable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Authentication Methods</a:t>
            </a:r>
            <a:endParaRPr/>
          </a:p>
        </p:txBody>
      </p:sp>
      <p:sp>
        <p:nvSpPr>
          <p:cNvPr id="118" name="Google Shape;118;p21"/>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Traditional Art</a:t>
            </a:r>
            <a:endParaRPr sz="1800"/>
          </a:p>
          <a:p>
            <a:pPr indent="-342900" lvl="0" marL="457200" rtl="0" algn="l">
              <a:spcBef>
                <a:spcPts val="1200"/>
              </a:spcBef>
              <a:spcAft>
                <a:spcPts val="0"/>
              </a:spcAft>
              <a:buSzPts val="1800"/>
              <a:buAutoNum type="arabicPeriod"/>
            </a:pPr>
            <a:r>
              <a:rPr lang="en" sz="1800"/>
              <a:t>Connoisseurs: evaluate and appraise artwork</a:t>
            </a:r>
            <a:endParaRPr sz="1800"/>
          </a:p>
          <a:p>
            <a:pPr indent="-342900" lvl="0" marL="457200" rtl="0" algn="l">
              <a:spcBef>
                <a:spcPts val="0"/>
              </a:spcBef>
              <a:spcAft>
                <a:spcPts val="0"/>
              </a:spcAft>
              <a:buSzPts val="1800"/>
              <a:buAutoNum type="arabicPeriod"/>
            </a:pPr>
            <a:r>
              <a:rPr lang="en" sz="1800"/>
              <a:t>Lab Research: technology to analyze art</a:t>
            </a:r>
            <a:endParaRPr sz="1800"/>
          </a:p>
          <a:p>
            <a:pPr indent="-342900" lvl="0" marL="457200" rtl="0" algn="l">
              <a:spcBef>
                <a:spcPts val="0"/>
              </a:spcBef>
              <a:spcAft>
                <a:spcPts val="0"/>
              </a:spcAft>
              <a:buSzPts val="1800"/>
              <a:buAutoNum type="arabicPeriod"/>
            </a:pPr>
            <a:r>
              <a:rPr lang="en" sz="1800"/>
              <a:t>Provenance:</a:t>
            </a:r>
            <a:r>
              <a:rPr lang="en"/>
              <a:t> history of ownership for a piece of art</a:t>
            </a:r>
            <a:endParaRPr sz="1800"/>
          </a:p>
        </p:txBody>
      </p:sp>
      <p:sp>
        <p:nvSpPr>
          <p:cNvPr id="119" name="Google Shape;119;p21"/>
          <p:cNvSpPr txBox="1"/>
          <p:nvPr>
            <p:ph idx="4294967295" type="body"/>
          </p:nvPr>
        </p:nvSpPr>
        <p:spPr>
          <a:xfrm>
            <a:off x="4832400" y="1171675"/>
            <a:ext cx="39999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Digital Data</a:t>
            </a:r>
            <a:endParaRPr sz="1800"/>
          </a:p>
          <a:p>
            <a:pPr indent="-342900" lvl="0" marL="457200" rtl="0" algn="l">
              <a:spcBef>
                <a:spcPts val="1200"/>
              </a:spcBef>
              <a:spcAft>
                <a:spcPts val="0"/>
              </a:spcAft>
              <a:buSzPts val="1800"/>
              <a:buAutoNum type="arabicPeriod"/>
            </a:pPr>
            <a:r>
              <a:rPr lang="en" sz="1800"/>
              <a:t>Certificate </a:t>
            </a:r>
            <a:r>
              <a:rPr lang="en"/>
              <a:t>a</a:t>
            </a:r>
            <a:r>
              <a:rPr lang="en" sz="1800"/>
              <a:t>uthority (</a:t>
            </a:r>
            <a:r>
              <a:rPr lang="en"/>
              <a:t>CA) </a:t>
            </a:r>
            <a:r>
              <a:rPr lang="en" sz="1800"/>
              <a:t>verifying identities and issuing digital certificates</a:t>
            </a:r>
            <a:endParaRPr sz="1800"/>
          </a:p>
          <a:p>
            <a:pPr indent="-342900" lvl="0" marL="457200" rtl="0" algn="l">
              <a:spcBef>
                <a:spcPts val="0"/>
              </a:spcBef>
              <a:spcAft>
                <a:spcPts val="0"/>
              </a:spcAft>
              <a:buSzPts val="1800"/>
              <a:buAutoNum type="arabicPeriod"/>
            </a:pPr>
            <a:r>
              <a:rPr lang="en" sz="1800"/>
              <a:t>Unique identifiers</a:t>
            </a:r>
            <a:endParaRPr sz="1800"/>
          </a:p>
          <a:p>
            <a:pPr indent="-342900" lvl="1" marL="914400" rtl="0" algn="l">
              <a:spcBef>
                <a:spcPts val="0"/>
              </a:spcBef>
              <a:spcAft>
                <a:spcPts val="0"/>
              </a:spcAft>
              <a:buSzPts val="1800"/>
              <a:buAutoNum type="alphaLcPeriod"/>
            </a:pPr>
            <a:r>
              <a:rPr lang="en" sz="1800"/>
              <a:t>ID numbers</a:t>
            </a:r>
            <a:endParaRPr sz="1800"/>
          </a:p>
          <a:p>
            <a:pPr indent="-342900" lvl="1" marL="914400" rtl="0" algn="l">
              <a:spcBef>
                <a:spcPts val="0"/>
              </a:spcBef>
              <a:spcAft>
                <a:spcPts val="0"/>
              </a:spcAft>
              <a:buSzPts val="1800"/>
              <a:buAutoNum type="alphaLcPeriod"/>
            </a:pPr>
            <a:r>
              <a:rPr lang="en" sz="1800"/>
              <a:t>personal emails</a:t>
            </a:r>
            <a:endParaRPr sz="1800"/>
          </a:p>
          <a:p>
            <a:pPr indent="-342900" lvl="1" marL="914400" rtl="0" algn="l">
              <a:spcBef>
                <a:spcPts val="0"/>
              </a:spcBef>
              <a:spcAft>
                <a:spcPts val="0"/>
              </a:spcAft>
              <a:buSzPts val="1800"/>
              <a:buAutoNum type="alphaLcPeriod"/>
            </a:pPr>
            <a:r>
              <a:rPr lang="en" sz="1800"/>
              <a:t>username-password pairs with two-factor authentication (2FA)</a:t>
            </a:r>
            <a:endParaRPr sz="1800"/>
          </a:p>
          <a:p>
            <a:pPr indent="-342900" lvl="1" marL="914400" rtl="0" algn="l">
              <a:spcBef>
                <a:spcPts val="0"/>
              </a:spcBef>
              <a:spcAft>
                <a:spcPts val="0"/>
              </a:spcAft>
              <a:buSzPts val="1800"/>
              <a:buAutoNum type="alphaLcPeriod"/>
            </a:pPr>
            <a:r>
              <a:rPr lang="en" sz="1800"/>
              <a:t>biometric encryption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