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105" y="120"/>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54FF-F31F-EC04-EDAA-6F9B00E437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A516AC-9DAD-A2E3-5EE2-C719D5048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DB9B34-0DA2-1B40-B460-AF59600AF2B1}"/>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5" name="Footer Placeholder 4">
            <a:extLst>
              <a:ext uri="{FF2B5EF4-FFF2-40B4-BE49-F238E27FC236}">
                <a16:creationId xmlns:a16="http://schemas.microsoft.com/office/drawing/2014/main" id="{6A0553BC-AD83-A0B7-49A7-355C46965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3672A-6EED-A2A4-905F-452E115BF52C}"/>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383461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C0FD-AB70-CE27-9320-96934C9E05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C2A09-B19C-433C-7FB0-670C63C842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FEACD-42AA-5655-DE44-4BAC6FAFEB96}"/>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5" name="Footer Placeholder 4">
            <a:extLst>
              <a:ext uri="{FF2B5EF4-FFF2-40B4-BE49-F238E27FC236}">
                <a16:creationId xmlns:a16="http://schemas.microsoft.com/office/drawing/2014/main" id="{2F6B2F6C-BF30-D1BC-4B8D-0BE0FC8D4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BE7BD-4F75-F56D-DE1F-74FCFDE00D4B}"/>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27575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138D85-3C35-DBC1-A763-B9A3B976C2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F76A18-389C-9C5E-D781-C7DE9DF286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B865C-C255-CEAA-477C-257455F58B9D}"/>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5" name="Footer Placeholder 4">
            <a:extLst>
              <a:ext uri="{FF2B5EF4-FFF2-40B4-BE49-F238E27FC236}">
                <a16:creationId xmlns:a16="http://schemas.microsoft.com/office/drawing/2014/main" id="{2B76F659-9688-43D9-C01D-7EF3D1703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D2215-BFC2-2208-9943-91BDF59F94AD}"/>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426298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A5FC-345B-9072-2101-5A379FF237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12C65-F3FB-7012-B6E5-8BF19268B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A4617-9B50-9A32-223D-F83670216AA1}"/>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5" name="Footer Placeholder 4">
            <a:extLst>
              <a:ext uri="{FF2B5EF4-FFF2-40B4-BE49-F238E27FC236}">
                <a16:creationId xmlns:a16="http://schemas.microsoft.com/office/drawing/2014/main" id="{A9E9506B-4F7F-B670-AF81-E318E075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A4DAC-A386-5EF6-89DB-9F600A8E2509}"/>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251208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AACA-23C4-0E4E-B55B-66B489254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2C73A6-FB1D-E13F-B95E-79AB8BD9B7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F23282-0C5C-B004-31F4-1CDFDD0F4BFE}"/>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5" name="Footer Placeholder 4">
            <a:extLst>
              <a:ext uri="{FF2B5EF4-FFF2-40B4-BE49-F238E27FC236}">
                <a16:creationId xmlns:a16="http://schemas.microsoft.com/office/drawing/2014/main" id="{31EC0B56-B63F-6FD0-92D9-2185135A7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DF6F1-AAE5-0BC1-975C-3FA6B7545F8B}"/>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256545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BAC4-5FE4-001C-C1A6-16CBE15666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66326-2C14-7213-FBF4-7C1BF9CAAE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D9144C-9A24-057F-4283-804CAAD570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F832FF-5117-FA3B-63CF-82ED5981F607}"/>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6" name="Footer Placeholder 5">
            <a:extLst>
              <a:ext uri="{FF2B5EF4-FFF2-40B4-BE49-F238E27FC236}">
                <a16:creationId xmlns:a16="http://schemas.microsoft.com/office/drawing/2014/main" id="{AC87493F-ADD8-BAC1-27EA-39FB37DB8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CB4E3-9DBC-A977-487C-06D68E8408EA}"/>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20774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EA55-9400-AB43-320D-AB921AD2CB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7ECF5C-7ABD-79B0-19F3-4E652C400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482865-19DA-A2F2-C4B5-00A4F9D1BA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37770E-E1F8-CC55-4CF1-AC86972DD7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05C124-AA62-BA98-4654-7D06AB541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BEF97B-549F-ED8F-EED5-5252F7595973}"/>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8" name="Footer Placeholder 7">
            <a:extLst>
              <a:ext uri="{FF2B5EF4-FFF2-40B4-BE49-F238E27FC236}">
                <a16:creationId xmlns:a16="http://schemas.microsoft.com/office/drawing/2014/main" id="{17B253AF-393B-AECB-420E-F865959AEC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6A729B-D1D1-E24E-6D50-DC4EF2C4CFAC}"/>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253686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3FC1-78F2-5FDD-B68E-6F5857E4F0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C64E9B-1602-EF9F-6E7E-8BCC81F023C2}"/>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4" name="Footer Placeholder 3">
            <a:extLst>
              <a:ext uri="{FF2B5EF4-FFF2-40B4-BE49-F238E27FC236}">
                <a16:creationId xmlns:a16="http://schemas.microsoft.com/office/drawing/2014/main" id="{934F1F0E-E045-9871-44E9-6F5B780DF2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A02DF7-7D39-258F-EFA1-3D1CE66B8125}"/>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124506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493B1-7323-1B1B-C1B7-97D0D6D4E224}"/>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3" name="Footer Placeholder 2">
            <a:extLst>
              <a:ext uri="{FF2B5EF4-FFF2-40B4-BE49-F238E27FC236}">
                <a16:creationId xmlns:a16="http://schemas.microsoft.com/office/drawing/2014/main" id="{1F0E3FA4-0FB9-BFD2-1662-66A8F4A89B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79C513-95AE-1767-A8F3-D66F84D1FAA6}"/>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348629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0A87-AD66-FE8B-7984-8F73FE584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8F2561-5824-A00E-B39A-6AAA52F34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3F0719-CA0E-E505-AD5A-D3A0AD4B4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1AAC3-F218-EBC9-EC2F-DDEDB52D238A}"/>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6" name="Footer Placeholder 5">
            <a:extLst>
              <a:ext uri="{FF2B5EF4-FFF2-40B4-BE49-F238E27FC236}">
                <a16:creationId xmlns:a16="http://schemas.microsoft.com/office/drawing/2014/main" id="{EB35FE7C-6B06-9FF9-901B-A980CD1D2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196C2-8E35-BFCC-727E-9F7B9932C54A}"/>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395732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F0EC-C69A-2463-D96B-61DD4A122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40096-08D4-CF8C-28AE-6DBD6F0B53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3DF780-D0ED-8676-4168-081FACCCD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6C7DA-C871-3838-8DEC-554EC7A34B32}"/>
              </a:ext>
            </a:extLst>
          </p:cNvPr>
          <p:cNvSpPr>
            <a:spLocks noGrp="1"/>
          </p:cNvSpPr>
          <p:nvPr>
            <p:ph type="dt" sz="half" idx="10"/>
          </p:nvPr>
        </p:nvSpPr>
        <p:spPr/>
        <p:txBody>
          <a:bodyPr/>
          <a:lstStyle/>
          <a:p>
            <a:fld id="{4B818B39-74A9-4DF2-A289-67939C993879}" type="datetimeFigureOut">
              <a:rPr lang="en-US" smtClean="0"/>
              <a:t>4/29/2024</a:t>
            </a:fld>
            <a:endParaRPr lang="en-US"/>
          </a:p>
        </p:txBody>
      </p:sp>
      <p:sp>
        <p:nvSpPr>
          <p:cNvPr id="6" name="Footer Placeholder 5">
            <a:extLst>
              <a:ext uri="{FF2B5EF4-FFF2-40B4-BE49-F238E27FC236}">
                <a16:creationId xmlns:a16="http://schemas.microsoft.com/office/drawing/2014/main" id="{72BC9E49-2880-FF95-DFB5-71570DAB0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9DCE8-BEF5-84E7-E1AB-E483F21534C6}"/>
              </a:ext>
            </a:extLst>
          </p:cNvPr>
          <p:cNvSpPr>
            <a:spLocks noGrp="1"/>
          </p:cNvSpPr>
          <p:nvPr>
            <p:ph type="sldNum" sz="quarter" idx="12"/>
          </p:nvPr>
        </p:nvSpPr>
        <p:spPr/>
        <p:txBody>
          <a:bodyPr/>
          <a:lstStyle/>
          <a:p>
            <a:fld id="{7080A49A-2B8D-4EC9-8B4B-C089A2360F7B}" type="slidenum">
              <a:rPr lang="en-US" smtClean="0"/>
              <a:t>‹#›</a:t>
            </a:fld>
            <a:endParaRPr lang="en-US"/>
          </a:p>
        </p:txBody>
      </p:sp>
    </p:spTree>
    <p:extLst>
      <p:ext uri="{BB962C8B-B14F-4D97-AF65-F5344CB8AC3E}">
        <p14:creationId xmlns:p14="http://schemas.microsoft.com/office/powerpoint/2010/main" val="104471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1266C0-2280-08B8-CE0B-D12058D7D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BD8D90-BCA9-CF75-8F9E-D9ECB14AB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E42A4-76FB-0427-D703-73DE4880FD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18B39-74A9-4DF2-A289-67939C993879}" type="datetimeFigureOut">
              <a:rPr lang="en-US" smtClean="0"/>
              <a:t>4/29/2024</a:t>
            </a:fld>
            <a:endParaRPr lang="en-US"/>
          </a:p>
        </p:txBody>
      </p:sp>
      <p:sp>
        <p:nvSpPr>
          <p:cNvPr id="5" name="Footer Placeholder 4">
            <a:extLst>
              <a:ext uri="{FF2B5EF4-FFF2-40B4-BE49-F238E27FC236}">
                <a16:creationId xmlns:a16="http://schemas.microsoft.com/office/drawing/2014/main" id="{0803B39F-5F55-F4B7-E949-403079210D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B01395-8AEA-91EC-3BDD-9F315E45C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0A49A-2B8D-4EC9-8B4B-C089A2360F7B}" type="slidenum">
              <a:rPr lang="en-US" smtClean="0"/>
              <a:t>‹#›</a:t>
            </a:fld>
            <a:endParaRPr lang="en-US"/>
          </a:p>
        </p:txBody>
      </p:sp>
    </p:spTree>
    <p:extLst>
      <p:ext uri="{BB962C8B-B14F-4D97-AF65-F5344CB8AC3E}">
        <p14:creationId xmlns:p14="http://schemas.microsoft.com/office/powerpoint/2010/main" val="281669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E0920-EB81-88D3-DF91-6A631E7315C3}"/>
              </a:ext>
            </a:extLst>
          </p:cNvPr>
          <p:cNvSpPr txBox="1"/>
          <p:nvPr/>
        </p:nvSpPr>
        <p:spPr>
          <a:xfrm>
            <a:off x="2311948" y="-86677"/>
            <a:ext cx="7775137" cy="584775"/>
          </a:xfrm>
          <a:prstGeom prst="rect">
            <a:avLst/>
          </a:prstGeom>
          <a:noFill/>
        </p:spPr>
        <p:txBody>
          <a:bodyPr wrap="square" rtlCol="0">
            <a:spAutoFit/>
          </a:bodyPr>
          <a:lstStyle/>
          <a:p>
            <a:r>
              <a:rPr lang="en-US" sz="3200" dirty="0"/>
              <a:t>Presentation 3: Why Customers Are Leaving</a:t>
            </a:r>
          </a:p>
        </p:txBody>
      </p:sp>
      <p:cxnSp>
        <p:nvCxnSpPr>
          <p:cNvPr id="6" name="Straight Connector 5">
            <a:extLst>
              <a:ext uri="{FF2B5EF4-FFF2-40B4-BE49-F238E27FC236}">
                <a16:creationId xmlns:a16="http://schemas.microsoft.com/office/drawing/2014/main" id="{5F921BE3-91B8-2924-1EDB-E780BBF3D261}"/>
              </a:ext>
            </a:extLst>
          </p:cNvPr>
          <p:cNvCxnSpPr/>
          <p:nvPr/>
        </p:nvCxnSpPr>
        <p:spPr>
          <a:xfrm>
            <a:off x="-29697" y="42704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F0B7CD3B-6F56-1A0D-CB6B-3F73A393418D}"/>
              </a:ext>
            </a:extLst>
          </p:cNvPr>
          <p:cNvSpPr txBox="1"/>
          <p:nvPr/>
        </p:nvSpPr>
        <p:spPr>
          <a:xfrm>
            <a:off x="4963323" y="2618247"/>
            <a:ext cx="3012218" cy="30777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dirty="0"/>
              <a:t>Total Transaction Count is the most</a:t>
            </a:r>
          </a:p>
        </p:txBody>
      </p:sp>
      <p:sp>
        <p:nvSpPr>
          <p:cNvPr id="14" name="TextBox 13">
            <a:extLst>
              <a:ext uri="{FF2B5EF4-FFF2-40B4-BE49-F238E27FC236}">
                <a16:creationId xmlns:a16="http://schemas.microsoft.com/office/drawing/2014/main" id="{3D7A1A99-FA74-DA42-8FFB-7D35711E3EAA}"/>
              </a:ext>
            </a:extLst>
          </p:cNvPr>
          <p:cNvSpPr txBox="1"/>
          <p:nvPr/>
        </p:nvSpPr>
        <p:spPr>
          <a:xfrm>
            <a:off x="4967750" y="415889"/>
            <a:ext cx="3263063" cy="523220"/>
          </a:xfrm>
          <a:prstGeom prst="rect">
            <a:avLst/>
          </a:prstGeom>
          <a:noFill/>
        </p:spPr>
        <p:txBody>
          <a:bodyPr wrap="square" rtlCol="0">
            <a:spAutoFit/>
          </a:bodyPr>
          <a:lstStyle/>
          <a:p>
            <a:r>
              <a:rPr lang="en-US" sz="1400" b="1" dirty="0"/>
              <a:t>Accuracy Rates, AUC, Important Variables</a:t>
            </a:r>
          </a:p>
          <a:p>
            <a:endParaRPr lang="en-US" sz="1400" b="1" dirty="0"/>
          </a:p>
        </p:txBody>
      </p:sp>
      <p:sp>
        <p:nvSpPr>
          <p:cNvPr id="17" name="TextBox 16">
            <a:extLst>
              <a:ext uri="{FF2B5EF4-FFF2-40B4-BE49-F238E27FC236}">
                <a16:creationId xmlns:a16="http://schemas.microsoft.com/office/drawing/2014/main" id="{CF84BED2-B691-D09F-6F83-DECEA8EC5820}"/>
              </a:ext>
            </a:extLst>
          </p:cNvPr>
          <p:cNvSpPr txBox="1"/>
          <p:nvPr/>
        </p:nvSpPr>
        <p:spPr>
          <a:xfrm>
            <a:off x="4893327" y="5499390"/>
            <a:ext cx="3443932" cy="116955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dirty="0"/>
              <a:t>MLP and SVM are the best to use to predict Client Attrition based on accuracy rates.</a:t>
            </a:r>
          </a:p>
          <a:p>
            <a:pPr marL="285750" indent="-285750">
              <a:buFont typeface="Arial" panose="020B0604020202020204" pitchFamily="34" charset="0"/>
              <a:buChar char="•"/>
            </a:pPr>
            <a:r>
              <a:rPr lang="en-US" sz="1400" dirty="0"/>
              <a:t>MLP and LR are the best to predict Client Attrition based on the ROC Curve</a:t>
            </a:r>
          </a:p>
        </p:txBody>
      </p:sp>
      <p:graphicFrame>
        <p:nvGraphicFramePr>
          <p:cNvPr id="26" name="Table 25">
            <a:extLst>
              <a:ext uri="{FF2B5EF4-FFF2-40B4-BE49-F238E27FC236}">
                <a16:creationId xmlns:a16="http://schemas.microsoft.com/office/drawing/2014/main" id="{DFF58644-E6EA-2784-4742-F60A2427F44E}"/>
              </a:ext>
            </a:extLst>
          </p:cNvPr>
          <p:cNvGraphicFramePr>
            <a:graphicFrameLocks noGrp="1"/>
          </p:cNvGraphicFramePr>
          <p:nvPr>
            <p:extLst>
              <p:ext uri="{D42A27DB-BD31-4B8C-83A1-F6EECF244321}">
                <p14:modId xmlns:p14="http://schemas.microsoft.com/office/powerpoint/2010/main" val="42463826"/>
              </p:ext>
            </p:extLst>
          </p:nvPr>
        </p:nvGraphicFramePr>
        <p:xfrm>
          <a:off x="4999527" y="2926024"/>
          <a:ext cx="2342717" cy="2573366"/>
        </p:xfrm>
        <a:graphic>
          <a:graphicData uri="http://schemas.openxmlformats.org/drawingml/2006/table">
            <a:tbl>
              <a:tblPr firstRow="1" bandRow="1">
                <a:tableStyleId>{5C22544A-7EE6-4342-B048-85BDC9FD1C3A}</a:tableStyleId>
              </a:tblPr>
              <a:tblGrid>
                <a:gridCol w="690648">
                  <a:extLst>
                    <a:ext uri="{9D8B030D-6E8A-4147-A177-3AD203B41FA5}">
                      <a16:colId xmlns:a16="http://schemas.microsoft.com/office/drawing/2014/main" val="2271336403"/>
                    </a:ext>
                  </a:extLst>
                </a:gridCol>
                <a:gridCol w="871163">
                  <a:extLst>
                    <a:ext uri="{9D8B030D-6E8A-4147-A177-3AD203B41FA5}">
                      <a16:colId xmlns:a16="http://schemas.microsoft.com/office/drawing/2014/main" val="131187547"/>
                    </a:ext>
                  </a:extLst>
                </a:gridCol>
                <a:gridCol w="780906">
                  <a:extLst>
                    <a:ext uri="{9D8B030D-6E8A-4147-A177-3AD203B41FA5}">
                      <a16:colId xmlns:a16="http://schemas.microsoft.com/office/drawing/2014/main" val="1438212833"/>
                    </a:ext>
                  </a:extLst>
                </a:gridCol>
              </a:tblGrid>
              <a:tr h="571546">
                <a:tc>
                  <a:txBody>
                    <a:bodyPr/>
                    <a:lstStyle/>
                    <a:p>
                      <a:r>
                        <a:rPr lang="en-US" sz="1400"/>
                        <a:t>Model</a:t>
                      </a:r>
                    </a:p>
                  </a:txBody>
                  <a:tcPr/>
                </a:tc>
                <a:tc>
                  <a:txBody>
                    <a:bodyPr/>
                    <a:lstStyle/>
                    <a:p>
                      <a:r>
                        <a:rPr lang="en-US" sz="1400" dirty="0"/>
                        <a:t>Accuracy Rate</a:t>
                      </a:r>
                    </a:p>
                  </a:txBody>
                  <a:tcPr/>
                </a:tc>
                <a:tc>
                  <a:txBody>
                    <a:bodyPr/>
                    <a:lstStyle/>
                    <a:p>
                      <a:r>
                        <a:rPr lang="en-US" sz="1400" dirty="0"/>
                        <a:t>AUC</a:t>
                      </a:r>
                    </a:p>
                  </a:txBody>
                  <a:tcPr/>
                </a:tc>
                <a:extLst>
                  <a:ext uri="{0D108BD9-81ED-4DB2-BD59-A6C34878D82A}">
                    <a16:rowId xmlns:a16="http://schemas.microsoft.com/office/drawing/2014/main" val="3692195836"/>
                  </a:ext>
                </a:extLst>
              </a:tr>
              <a:tr h="400364">
                <a:tc>
                  <a:txBody>
                    <a:bodyPr/>
                    <a:lstStyle/>
                    <a:p>
                      <a:r>
                        <a:rPr lang="en-US" sz="1400"/>
                        <a:t>MLP</a:t>
                      </a:r>
                    </a:p>
                  </a:txBody>
                  <a:tcPr/>
                </a:tc>
                <a:tc>
                  <a:txBody>
                    <a:bodyPr/>
                    <a:lstStyle/>
                    <a:p>
                      <a:r>
                        <a:rPr lang="en-US" sz="1400" dirty="0"/>
                        <a:t>94%</a:t>
                      </a:r>
                    </a:p>
                  </a:txBody>
                  <a:tcPr>
                    <a:solidFill>
                      <a:schemeClr val="accent6">
                        <a:lumMod val="60000"/>
                        <a:lumOff val="40000"/>
                      </a:schemeClr>
                    </a:solidFill>
                  </a:tcPr>
                </a:tc>
                <a:tc>
                  <a:txBody>
                    <a:bodyPr/>
                    <a:lstStyle/>
                    <a:p>
                      <a:r>
                        <a:rPr lang="en-US" sz="1400" dirty="0"/>
                        <a:t>87%</a:t>
                      </a:r>
                    </a:p>
                  </a:txBody>
                  <a:tcPr>
                    <a:solidFill>
                      <a:schemeClr val="accent6">
                        <a:lumMod val="60000"/>
                        <a:lumOff val="40000"/>
                      </a:schemeClr>
                    </a:solidFill>
                  </a:tcPr>
                </a:tc>
                <a:extLst>
                  <a:ext uri="{0D108BD9-81ED-4DB2-BD59-A6C34878D82A}">
                    <a16:rowId xmlns:a16="http://schemas.microsoft.com/office/drawing/2014/main" val="1599337150"/>
                  </a:ext>
                </a:extLst>
              </a:tr>
              <a:tr h="400364">
                <a:tc>
                  <a:txBody>
                    <a:bodyPr/>
                    <a:lstStyle/>
                    <a:p>
                      <a:r>
                        <a:rPr lang="en-US" sz="1400" dirty="0"/>
                        <a:t>SVM</a:t>
                      </a:r>
                    </a:p>
                  </a:txBody>
                  <a:tcPr/>
                </a:tc>
                <a:tc>
                  <a:txBody>
                    <a:bodyPr/>
                    <a:lstStyle/>
                    <a:p>
                      <a:r>
                        <a:rPr lang="en-US" sz="1400"/>
                        <a:t>93%</a:t>
                      </a:r>
                    </a:p>
                  </a:txBody>
                  <a:tcPr/>
                </a:tc>
                <a:tc>
                  <a:txBody>
                    <a:bodyPr/>
                    <a:lstStyle/>
                    <a:p>
                      <a:r>
                        <a:rPr lang="en-US" sz="1400" dirty="0"/>
                        <a:t>75%</a:t>
                      </a:r>
                    </a:p>
                  </a:txBody>
                  <a:tcPr/>
                </a:tc>
                <a:extLst>
                  <a:ext uri="{0D108BD9-81ED-4DB2-BD59-A6C34878D82A}">
                    <a16:rowId xmlns:a16="http://schemas.microsoft.com/office/drawing/2014/main" val="203218592"/>
                  </a:ext>
                </a:extLst>
              </a:tr>
              <a:tr h="400364">
                <a:tc>
                  <a:txBody>
                    <a:bodyPr/>
                    <a:lstStyle/>
                    <a:p>
                      <a:r>
                        <a:rPr lang="en-US" sz="1400"/>
                        <a:t>RF</a:t>
                      </a:r>
                    </a:p>
                  </a:txBody>
                  <a:tcPr/>
                </a:tc>
                <a:tc>
                  <a:txBody>
                    <a:bodyPr/>
                    <a:lstStyle/>
                    <a:p>
                      <a:r>
                        <a:rPr lang="en-US" sz="1400" dirty="0"/>
                        <a:t>89%</a:t>
                      </a:r>
                    </a:p>
                  </a:txBody>
                  <a:tcPr>
                    <a:solidFill>
                      <a:srgbClr val="FF5050"/>
                    </a:solidFill>
                  </a:tcPr>
                </a:tc>
                <a:tc>
                  <a:txBody>
                    <a:bodyPr/>
                    <a:lstStyle/>
                    <a:p>
                      <a:r>
                        <a:rPr lang="en-US" sz="1400" dirty="0"/>
                        <a:t>73%</a:t>
                      </a:r>
                    </a:p>
                  </a:txBody>
                  <a:tcPr/>
                </a:tc>
                <a:extLst>
                  <a:ext uri="{0D108BD9-81ED-4DB2-BD59-A6C34878D82A}">
                    <a16:rowId xmlns:a16="http://schemas.microsoft.com/office/drawing/2014/main" val="2893061440"/>
                  </a:ext>
                </a:extLst>
              </a:tr>
              <a:tr h="400364">
                <a:tc>
                  <a:txBody>
                    <a:bodyPr/>
                    <a:lstStyle/>
                    <a:p>
                      <a:r>
                        <a:rPr lang="en-US" sz="1400"/>
                        <a:t>KNN</a:t>
                      </a:r>
                    </a:p>
                  </a:txBody>
                  <a:tcPr/>
                </a:tc>
                <a:tc>
                  <a:txBody>
                    <a:bodyPr/>
                    <a:lstStyle/>
                    <a:p>
                      <a:r>
                        <a:rPr lang="en-US" sz="1400"/>
                        <a:t>89%</a:t>
                      </a:r>
                    </a:p>
                  </a:txBody>
                  <a:tcPr/>
                </a:tc>
                <a:tc>
                  <a:txBody>
                    <a:bodyPr/>
                    <a:lstStyle/>
                    <a:p>
                      <a:r>
                        <a:rPr lang="en-US" sz="1400" dirty="0"/>
                        <a:t>81%</a:t>
                      </a:r>
                    </a:p>
                  </a:txBody>
                  <a:tcPr/>
                </a:tc>
                <a:extLst>
                  <a:ext uri="{0D108BD9-81ED-4DB2-BD59-A6C34878D82A}">
                    <a16:rowId xmlns:a16="http://schemas.microsoft.com/office/drawing/2014/main" val="1744861602"/>
                  </a:ext>
                </a:extLst>
              </a:tr>
              <a:tr h="400364">
                <a:tc>
                  <a:txBody>
                    <a:bodyPr/>
                    <a:lstStyle/>
                    <a:p>
                      <a:r>
                        <a:rPr lang="en-US" sz="1400"/>
                        <a:t>LR</a:t>
                      </a:r>
                    </a:p>
                  </a:txBody>
                  <a:tcPr/>
                </a:tc>
                <a:tc>
                  <a:txBody>
                    <a:bodyPr/>
                    <a:lstStyle/>
                    <a:p>
                      <a:r>
                        <a:rPr lang="en-US" sz="1400"/>
                        <a:t>89%</a:t>
                      </a:r>
                    </a:p>
                  </a:txBody>
                  <a:tcPr/>
                </a:tc>
                <a:tc>
                  <a:txBody>
                    <a:bodyPr/>
                    <a:lstStyle/>
                    <a:p>
                      <a:r>
                        <a:rPr lang="en-US" sz="1400" dirty="0"/>
                        <a:t>65%</a:t>
                      </a:r>
                    </a:p>
                  </a:txBody>
                  <a:tcPr>
                    <a:solidFill>
                      <a:srgbClr val="FF5050"/>
                    </a:solidFill>
                  </a:tcPr>
                </a:tc>
                <a:extLst>
                  <a:ext uri="{0D108BD9-81ED-4DB2-BD59-A6C34878D82A}">
                    <a16:rowId xmlns:a16="http://schemas.microsoft.com/office/drawing/2014/main" val="21948189"/>
                  </a:ext>
                </a:extLst>
              </a:tr>
            </a:tbl>
          </a:graphicData>
        </a:graphic>
      </p:graphicFrame>
      <p:sp>
        <p:nvSpPr>
          <p:cNvPr id="27" name="TextBox 26">
            <a:extLst>
              <a:ext uri="{FF2B5EF4-FFF2-40B4-BE49-F238E27FC236}">
                <a16:creationId xmlns:a16="http://schemas.microsoft.com/office/drawing/2014/main" id="{AE3ED83E-9FBE-518E-ED8B-EAA5E3ACDACD}"/>
              </a:ext>
            </a:extLst>
          </p:cNvPr>
          <p:cNvSpPr txBox="1"/>
          <p:nvPr/>
        </p:nvSpPr>
        <p:spPr>
          <a:xfrm>
            <a:off x="9503461" y="411802"/>
            <a:ext cx="1394669" cy="307777"/>
          </a:xfrm>
          <a:prstGeom prst="rect">
            <a:avLst/>
          </a:prstGeom>
          <a:noFill/>
        </p:spPr>
        <p:txBody>
          <a:bodyPr wrap="square" rtlCol="0">
            <a:spAutoFit/>
          </a:bodyPr>
          <a:lstStyle/>
          <a:p>
            <a:r>
              <a:rPr lang="en-US" sz="1400" b="1" dirty="0"/>
              <a:t>Learning Curves</a:t>
            </a:r>
          </a:p>
        </p:txBody>
      </p:sp>
      <p:pic>
        <p:nvPicPr>
          <p:cNvPr id="30" name="Picture 29">
            <a:extLst>
              <a:ext uri="{FF2B5EF4-FFF2-40B4-BE49-F238E27FC236}">
                <a16:creationId xmlns:a16="http://schemas.microsoft.com/office/drawing/2014/main" id="{B9B8B93F-0395-41F6-9E01-7741AB506A4C}"/>
              </a:ext>
            </a:extLst>
          </p:cNvPr>
          <p:cNvPicPr>
            <a:picLocks noChangeAspect="1"/>
          </p:cNvPicPr>
          <p:nvPr/>
        </p:nvPicPr>
        <p:blipFill>
          <a:blip r:embed="rId2"/>
          <a:stretch>
            <a:fillRect/>
          </a:stretch>
        </p:blipFill>
        <p:spPr>
          <a:xfrm>
            <a:off x="9494986" y="677500"/>
            <a:ext cx="2697014" cy="2029711"/>
          </a:xfrm>
          <a:prstGeom prst="rect">
            <a:avLst/>
          </a:prstGeom>
        </p:spPr>
      </p:pic>
      <p:pic>
        <p:nvPicPr>
          <p:cNvPr id="31" name="Picture 30">
            <a:extLst>
              <a:ext uri="{FF2B5EF4-FFF2-40B4-BE49-F238E27FC236}">
                <a16:creationId xmlns:a16="http://schemas.microsoft.com/office/drawing/2014/main" id="{6B72D9B9-C28A-D70F-13C9-964A141E3FB0}"/>
              </a:ext>
            </a:extLst>
          </p:cNvPr>
          <p:cNvPicPr>
            <a:picLocks noChangeAspect="1"/>
          </p:cNvPicPr>
          <p:nvPr/>
        </p:nvPicPr>
        <p:blipFill>
          <a:blip r:embed="rId3"/>
          <a:stretch>
            <a:fillRect/>
          </a:stretch>
        </p:blipFill>
        <p:spPr>
          <a:xfrm>
            <a:off x="8294902" y="2686184"/>
            <a:ext cx="2741649" cy="2063304"/>
          </a:xfrm>
          <a:prstGeom prst="rect">
            <a:avLst/>
          </a:prstGeom>
        </p:spPr>
      </p:pic>
      <p:sp>
        <p:nvSpPr>
          <p:cNvPr id="32" name="TextBox 31">
            <a:extLst>
              <a:ext uri="{FF2B5EF4-FFF2-40B4-BE49-F238E27FC236}">
                <a16:creationId xmlns:a16="http://schemas.microsoft.com/office/drawing/2014/main" id="{499501D8-28FB-0F23-4F91-54E799FFBC13}"/>
              </a:ext>
            </a:extLst>
          </p:cNvPr>
          <p:cNvSpPr txBox="1"/>
          <p:nvPr/>
        </p:nvSpPr>
        <p:spPr>
          <a:xfrm>
            <a:off x="10938205" y="889737"/>
            <a:ext cx="603849" cy="307777"/>
          </a:xfrm>
          <a:prstGeom prst="rect">
            <a:avLst/>
          </a:prstGeom>
          <a:noFill/>
        </p:spPr>
        <p:txBody>
          <a:bodyPr wrap="square" rtlCol="0">
            <a:spAutoFit/>
          </a:bodyPr>
          <a:lstStyle/>
          <a:p>
            <a:r>
              <a:rPr lang="en-US" sz="1400" b="1" dirty="0"/>
              <a:t>MLP</a:t>
            </a:r>
          </a:p>
        </p:txBody>
      </p:sp>
      <p:sp>
        <p:nvSpPr>
          <p:cNvPr id="33" name="TextBox 32">
            <a:extLst>
              <a:ext uri="{FF2B5EF4-FFF2-40B4-BE49-F238E27FC236}">
                <a16:creationId xmlns:a16="http://schemas.microsoft.com/office/drawing/2014/main" id="{10FDB6EB-97A0-6D0F-BB33-BDBFC28B8EDA}"/>
              </a:ext>
            </a:extLst>
          </p:cNvPr>
          <p:cNvSpPr txBox="1"/>
          <p:nvPr/>
        </p:nvSpPr>
        <p:spPr>
          <a:xfrm>
            <a:off x="9759351" y="3274724"/>
            <a:ext cx="442823" cy="369332"/>
          </a:xfrm>
          <a:prstGeom prst="rect">
            <a:avLst/>
          </a:prstGeom>
          <a:noFill/>
        </p:spPr>
        <p:txBody>
          <a:bodyPr wrap="square" rtlCol="0">
            <a:spAutoFit/>
          </a:bodyPr>
          <a:lstStyle/>
          <a:p>
            <a:r>
              <a:rPr lang="en-US" b="1"/>
              <a:t>RF</a:t>
            </a:r>
          </a:p>
        </p:txBody>
      </p:sp>
      <p:sp>
        <p:nvSpPr>
          <p:cNvPr id="35" name="TextBox 34">
            <a:extLst>
              <a:ext uri="{FF2B5EF4-FFF2-40B4-BE49-F238E27FC236}">
                <a16:creationId xmlns:a16="http://schemas.microsoft.com/office/drawing/2014/main" id="{DAE554F7-A809-CD84-2712-38CC3C9A17FC}"/>
              </a:ext>
            </a:extLst>
          </p:cNvPr>
          <p:cNvSpPr txBox="1"/>
          <p:nvPr/>
        </p:nvSpPr>
        <p:spPr>
          <a:xfrm>
            <a:off x="8337259" y="677499"/>
            <a:ext cx="1328468"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MLP was the “best” model based on the AUC</a:t>
            </a:r>
          </a:p>
        </p:txBody>
      </p:sp>
      <p:sp>
        <p:nvSpPr>
          <p:cNvPr id="36" name="TextBox 35">
            <a:extLst>
              <a:ext uri="{FF2B5EF4-FFF2-40B4-BE49-F238E27FC236}">
                <a16:creationId xmlns:a16="http://schemas.microsoft.com/office/drawing/2014/main" id="{2014FA86-5F11-44A7-937E-8ABB31A3C145}"/>
              </a:ext>
            </a:extLst>
          </p:cNvPr>
          <p:cNvSpPr txBox="1"/>
          <p:nvPr/>
        </p:nvSpPr>
        <p:spPr>
          <a:xfrm>
            <a:off x="10937980" y="2710360"/>
            <a:ext cx="135731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RF was the “worst” model based on the AUC</a:t>
            </a:r>
          </a:p>
        </p:txBody>
      </p:sp>
      <p:cxnSp>
        <p:nvCxnSpPr>
          <p:cNvPr id="40" name="Straight Connector 39">
            <a:extLst>
              <a:ext uri="{FF2B5EF4-FFF2-40B4-BE49-F238E27FC236}">
                <a16:creationId xmlns:a16="http://schemas.microsoft.com/office/drawing/2014/main" id="{67E129D3-7428-534C-7683-507626B892BF}"/>
              </a:ext>
            </a:extLst>
          </p:cNvPr>
          <p:cNvCxnSpPr>
            <a:cxnSpLocks/>
          </p:cNvCxnSpPr>
          <p:nvPr/>
        </p:nvCxnSpPr>
        <p:spPr>
          <a:xfrm>
            <a:off x="0" y="692868"/>
            <a:ext cx="12295292" cy="747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D98443F-4C36-1634-5279-9E259F927960}"/>
              </a:ext>
            </a:extLst>
          </p:cNvPr>
          <p:cNvSpPr txBox="1"/>
          <p:nvPr/>
        </p:nvSpPr>
        <p:spPr>
          <a:xfrm>
            <a:off x="602500" y="414438"/>
            <a:ext cx="1255327" cy="307777"/>
          </a:xfrm>
          <a:prstGeom prst="rect">
            <a:avLst/>
          </a:prstGeom>
          <a:noFill/>
        </p:spPr>
        <p:txBody>
          <a:bodyPr wrap="square" rtlCol="0">
            <a:spAutoFit/>
          </a:bodyPr>
          <a:lstStyle/>
          <a:p>
            <a:r>
              <a:rPr lang="en-US" sz="1400" b="1" dirty="0"/>
              <a:t>Data Cleaning</a:t>
            </a:r>
          </a:p>
        </p:txBody>
      </p:sp>
      <p:cxnSp>
        <p:nvCxnSpPr>
          <p:cNvPr id="7" name="Straight Connector 6">
            <a:extLst>
              <a:ext uri="{FF2B5EF4-FFF2-40B4-BE49-F238E27FC236}">
                <a16:creationId xmlns:a16="http://schemas.microsoft.com/office/drawing/2014/main" id="{11B8FD74-E3AB-98E8-C6CB-80C9C8B96A68}"/>
              </a:ext>
            </a:extLst>
          </p:cNvPr>
          <p:cNvCxnSpPr/>
          <p:nvPr/>
        </p:nvCxnSpPr>
        <p:spPr>
          <a:xfrm>
            <a:off x="2499360" y="427041"/>
            <a:ext cx="0" cy="6430959"/>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387AFB26-4EEF-1606-3A05-DD44122A3008}"/>
              </a:ext>
            </a:extLst>
          </p:cNvPr>
          <p:cNvSpPr txBox="1"/>
          <p:nvPr/>
        </p:nvSpPr>
        <p:spPr>
          <a:xfrm>
            <a:off x="-26311" y="701025"/>
            <a:ext cx="2600095"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t>Performed Missing Value Analysis</a:t>
            </a:r>
          </a:p>
          <a:p>
            <a:pPr marL="285750" indent="-285750">
              <a:buFont typeface="Arial" panose="020B0604020202020204" pitchFamily="34" charset="0"/>
              <a:buChar char="•"/>
            </a:pPr>
            <a:r>
              <a:rPr lang="en-US" sz="1400" dirty="0"/>
              <a:t>Performed Imputation and used the median to fill in missing data</a:t>
            </a:r>
          </a:p>
          <a:p>
            <a:pPr marL="285750" indent="-285750">
              <a:buFont typeface="Arial" panose="020B0604020202020204" pitchFamily="34" charset="0"/>
              <a:buChar char="•"/>
            </a:pPr>
            <a:r>
              <a:rPr lang="en-US" sz="1400" dirty="0"/>
              <a:t>Performed Multicollinearity to see if there is any correlation in the variables</a:t>
            </a:r>
          </a:p>
          <a:p>
            <a:pPr marL="285750" indent="-285750">
              <a:buFont typeface="Arial" panose="020B0604020202020204" pitchFamily="34" charset="0"/>
              <a:buChar char="•"/>
            </a:pPr>
            <a:r>
              <a:rPr lang="en-US" sz="1400" dirty="0"/>
              <a:t>Removed Colinear variables if they were greater than 70% correlated</a:t>
            </a:r>
          </a:p>
          <a:p>
            <a:pPr marL="285750" indent="-285750">
              <a:buFont typeface="Arial" panose="020B0604020202020204" pitchFamily="34" charset="0"/>
              <a:buChar char="•"/>
            </a:pPr>
            <a:r>
              <a:rPr lang="en-US" sz="1400" dirty="0"/>
              <a:t>Removed Near-Zero Variance variables as they do not impact the models that much</a:t>
            </a:r>
          </a:p>
          <a:p>
            <a:pPr marL="285750" indent="-285750">
              <a:buFont typeface="Arial" panose="020B0604020202020204" pitchFamily="34" charset="0"/>
              <a:buChar char="•"/>
            </a:pPr>
            <a:r>
              <a:rPr lang="en-US" sz="1400" dirty="0"/>
              <a:t>Performed Standardization on the data</a:t>
            </a:r>
          </a:p>
          <a:p>
            <a:pPr marL="285750" indent="-285750">
              <a:buFont typeface="Arial" panose="020B0604020202020204" pitchFamily="34" charset="0"/>
              <a:buChar char="•"/>
            </a:pPr>
            <a:r>
              <a:rPr lang="en-US" sz="1400" dirty="0"/>
              <a:t>Partitioned data into 70% training and 30% testing</a:t>
            </a:r>
          </a:p>
        </p:txBody>
      </p:sp>
      <p:cxnSp>
        <p:nvCxnSpPr>
          <p:cNvPr id="12" name="Straight Connector 11">
            <a:extLst>
              <a:ext uri="{FF2B5EF4-FFF2-40B4-BE49-F238E27FC236}">
                <a16:creationId xmlns:a16="http://schemas.microsoft.com/office/drawing/2014/main" id="{9AB14E98-DD36-D1CE-B533-BC3830CC4F08}"/>
              </a:ext>
            </a:extLst>
          </p:cNvPr>
          <p:cNvCxnSpPr/>
          <p:nvPr/>
        </p:nvCxnSpPr>
        <p:spPr>
          <a:xfrm>
            <a:off x="4893327" y="427041"/>
            <a:ext cx="0" cy="6430959"/>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1997E3B4-79C6-D822-195B-DB99ADFA37B0}"/>
              </a:ext>
            </a:extLst>
          </p:cNvPr>
          <p:cNvCxnSpPr/>
          <p:nvPr/>
        </p:nvCxnSpPr>
        <p:spPr>
          <a:xfrm>
            <a:off x="8245027" y="427040"/>
            <a:ext cx="0" cy="6430959"/>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0169BC48-2DA8-FBC2-4D6E-CA6BEB103625}"/>
              </a:ext>
            </a:extLst>
          </p:cNvPr>
          <p:cNvCxnSpPr/>
          <p:nvPr/>
        </p:nvCxnSpPr>
        <p:spPr>
          <a:xfrm>
            <a:off x="8245027" y="4792975"/>
            <a:ext cx="394697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1258C1AA-8F64-80BB-2546-AC439C096E05}"/>
              </a:ext>
            </a:extLst>
          </p:cNvPr>
          <p:cNvCxnSpPr/>
          <p:nvPr/>
        </p:nvCxnSpPr>
        <p:spPr>
          <a:xfrm>
            <a:off x="8245027" y="5081008"/>
            <a:ext cx="3946973"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E1691AF3-7422-5117-1D54-DE270D62920B}"/>
              </a:ext>
            </a:extLst>
          </p:cNvPr>
          <p:cNvSpPr txBox="1"/>
          <p:nvPr/>
        </p:nvSpPr>
        <p:spPr>
          <a:xfrm>
            <a:off x="9890301" y="4792975"/>
            <a:ext cx="953192" cy="307777"/>
          </a:xfrm>
          <a:prstGeom prst="rect">
            <a:avLst/>
          </a:prstGeom>
          <a:noFill/>
        </p:spPr>
        <p:txBody>
          <a:bodyPr wrap="square" rtlCol="0">
            <a:spAutoFit/>
          </a:bodyPr>
          <a:lstStyle/>
          <a:p>
            <a:r>
              <a:rPr lang="en-US" sz="1400" b="1" dirty="0"/>
              <a:t>Summary:</a:t>
            </a:r>
          </a:p>
        </p:txBody>
      </p:sp>
      <p:sp>
        <p:nvSpPr>
          <p:cNvPr id="21" name="TextBox 20">
            <a:extLst>
              <a:ext uri="{FF2B5EF4-FFF2-40B4-BE49-F238E27FC236}">
                <a16:creationId xmlns:a16="http://schemas.microsoft.com/office/drawing/2014/main" id="{902CCA1D-6094-5282-DB18-45CD9D991D8E}"/>
              </a:ext>
            </a:extLst>
          </p:cNvPr>
          <p:cNvSpPr txBox="1"/>
          <p:nvPr/>
        </p:nvSpPr>
        <p:spPr>
          <a:xfrm>
            <a:off x="8242157" y="5042118"/>
            <a:ext cx="391727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Looking at the different models, MLP would be the best one to use to predict Client Attrition as it has the highest accuracy rate and the highest AUC. We recommend the bank manager use the MLP model to predict their customers that are leaving. They can also use RF model to predict customers leaving but need to use Total Transaction Count.</a:t>
            </a:r>
          </a:p>
        </p:txBody>
      </p:sp>
      <p:pic>
        <p:nvPicPr>
          <p:cNvPr id="1026" name="Picture 2" descr="A graph with blue bars&#10;&#10;Description automatically generated">
            <a:extLst>
              <a:ext uri="{FF2B5EF4-FFF2-40B4-BE49-F238E27FC236}">
                <a16:creationId xmlns:a16="http://schemas.microsoft.com/office/drawing/2014/main" id="{7BE03F25-C823-1560-2297-D12A27590B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528" y="740287"/>
            <a:ext cx="3211892" cy="189900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405F537A-3BBC-0CCB-0A98-A59B53BE5649}"/>
              </a:ext>
            </a:extLst>
          </p:cNvPr>
          <p:cNvSpPr txBox="1"/>
          <p:nvPr/>
        </p:nvSpPr>
        <p:spPr>
          <a:xfrm>
            <a:off x="7381786" y="2793484"/>
            <a:ext cx="940867" cy="2462213"/>
          </a:xfrm>
          <a:prstGeom prst="rect">
            <a:avLst/>
          </a:prstGeom>
          <a:noFill/>
        </p:spPr>
        <p:txBody>
          <a:bodyPr wrap="square" rtlCol="0">
            <a:spAutoFit/>
          </a:bodyPr>
          <a:lstStyle/>
          <a:p>
            <a:r>
              <a:rPr lang="en-US" sz="1400" dirty="0"/>
              <a:t>important variable for RF and DT and would be the best variable to use to predict Client Attrition.</a:t>
            </a:r>
          </a:p>
        </p:txBody>
      </p:sp>
      <p:sp>
        <p:nvSpPr>
          <p:cNvPr id="29" name="TextBox 28">
            <a:extLst>
              <a:ext uri="{FF2B5EF4-FFF2-40B4-BE49-F238E27FC236}">
                <a16:creationId xmlns:a16="http://schemas.microsoft.com/office/drawing/2014/main" id="{482BD774-7577-6C5C-C083-33C102FB5AF9}"/>
              </a:ext>
            </a:extLst>
          </p:cNvPr>
          <p:cNvSpPr txBox="1"/>
          <p:nvPr/>
        </p:nvSpPr>
        <p:spPr>
          <a:xfrm>
            <a:off x="3079621" y="407662"/>
            <a:ext cx="1307869" cy="307777"/>
          </a:xfrm>
          <a:prstGeom prst="rect">
            <a:avLst/>
          </a:prstGeom>
          <a:noFill/>
        </p:spPr>
        <p:txBody>
          <a:bodyPr wrap="square" rtlCol="0">
            <a:spAutoFit/>
          </a:bodyPr>
          <a:lstStyle/>
          <a:p>
            <a:r>
              <a:rPr lang="en-US" sz="1400" b="1" dirty="0"/>
              <a:t>Client Attrition</a:t>
            </a:r>
          </a:p>
        </p:txBody>
      </p:sp>
      <p:graphicFrame>
        <p:nvGraphicFramePr>
          <p:cNvPr id="34" name="Table 33">
            <a:extLst>
              <a:ext uri="{FF2B5EF4-FFF2-40B4-BE49-F238E27FC236}">
                <a16:creationId xmlns:a16="http://schemas.microsoft.com/office/drawing/2014/main" id="{E737175B-450F-B505-30D0-CF1BCDD7999E}"/>
              </a:ext>
            </a:extLst>
          </p:cNvPr>
          <p:cNvGraphicFramePr>
            <a:graphicFrameLocks noGrp="1"/>
          </p:cNvGraphicFramePr>
          <p:nvPr>
            <p:extLst>
              <p:ext uri="{D42A27DB-BD31-4B8C-83A1-F6EECF244321}">
                <p14:modId xmlns:p14="http://schemas.microsoft.com/office/powerpoint/2010/main" val="656346927"/>
              </p:ext>
            </p:extLst>
          </p:nvPr>
        </p:nvGraphicFramePr>
        <p:xfrm>
          <a:off x="48561" y="4630533"/>
          <a:ext cx="2416918" cy="2042160"/>
        </p:xfrm>
        <a:graphic>
          <a:graphicData uri="http://schemas.openxmlformats.org/drawingml/2006/table">
            <a:tbl>
              <a:tblPr firstRow="1" bandRow="1">
                <a:tableStyleId>{5C22544A-7EE6-4342-B048-85BDC9FD1C3A}</a:tableStyleId>
              </a:tblPr>
              <a:tblGrid>
                <a:gridCol w="1638534">
                  <a:extLst>
                    <a:ext uri="{9D8B030D-6E8A-4147-A177-3AD203B41FA5}">
                      <a16:colId xmlns:a16="http://schemas.microsoft.com/office/drawing/2014/main" val="3866669019"/>
                    </a:ext>
                  </a:extLst>
                </a:gridCol>
                <a:gridCol w="778384">
                  <a:extLst>
                    <a:ext uri="{9D8B030D-6E8A-4147-A177-3AD203B41FA5}">
                      <a16:colId xmlns:a16="http://schemas.microsoft.com/office/drawing/2014/main" val="3690905590"/>
                    </a:ext>
                  </a:extLst>
                </a:gridCol>
              </a:tblGrid>
              <a:tr h="497399">
                <a:tc>
                  <a:txBody>
                    <a:bodyPr/>
                    <a:lstStyle/>
                    <a:p>
                      <a:r>
                        <a:rPr lang="en-US" sz="1400" dirty="0"/>
                        <a:t>Variables</a:t>
                      </a:r>
                    </a:p>
                  </a:txBody>
                  <a:tcPr/>
                </a:tc>
                <a:tc>
                  <a:txBody>
                    <a:bodyPr/>
                    <a:lstStyle/>
                    <a:p>
                      <a:r>
                        <a:rPr lang="en-US" sz="1400" dirty="0"/>
                        <a:t>Percent Missing</a:t>
                      </a:r>
                    </a:p>
                  </a:txBody>
                  <a:tcPr/>
                </a:tc>
                <a:extLst>
                  <a:ext uri="{0D108BD9-81ED-4DB2-BD59-A6C34878D82A}">
                    <a16:rowId xmlns:a16="http://schemas.microsoft.com/office/drawing/2014/main" val="769514305"/>
                  </a:ext>
                </a:extLst>
              </a:tr>
              <a:tr h="292588">
                <a:tc>
                  <a:txBody>
                    <a:bodyPr/>
                    <a:lstStyle/>
                    <a:p>
                      <a:r>
                        <a:rPr lang="en-US" sz="1400" dirty="0" err="1"/>
                        <a:t>Total_Revolving_Bal</a:t>
                      </a:r>
                      <a:endParaRPr lang="en-US" sz="1400" dirty="0"/>
                    </a:p>
                  </a:txBody>
                  <a:tcPr/>
                </a:tc>
                <a:tc>
                  <a:txBody>
                    <a:bodyPr/>
                    <a:lstStyle/>
                    <a:p>
                      <a:r>
                        <a:rPr lang="en-US" sz="1400" dirty="0"/>
                        <a:t>25%</a:t>
                      </a:r>
                    </a:p>
                  </a:txBody>
                  <a:tcPr/>
                </a:tc>
                <a:extLst>
                  <a:ext uri="{0D108BD9-81ED-4DB2-BD59-A6C34878D82A}">
                    <a16:rowId xmlns:a16="http://schemas.microsoft.com/office/drawing/2014/main" val="2277018559"/>
                  </a:ext>
                </a:extLst>
              </a:tr>
              <a:tr h="292588">
                <a:tc>
                  <a:txBody>
                    <a:bodyPr/>
                    <a:lstStyle/>
                    <a:p>
                      <a:r>
                        <a:rPr lang="en-US" sz="1400" dirty="0" err="1"/>
                        <a:t>Education_Level</a:t>
                      </a:r>
                      <a:endParaRPr lang="en-US" sz="1400" dirty="0"/>
                    </a:p>
                  </a:txBody>
                  <a:tcPr/>
                </a:tc>
                <a:tc>
                  <a:txBody>
                    <a:bodyPr/>
                    <a:lstStyle/>
                    <a:p>
                      <a:r>
                        <a:rPr lang="en-US" sz="1400" dirty="0"/>
                        <a:t>15%</a:t>
                      </a:r>
                    </a:p>
                  </a:txBody>
                  <a:tcPr/>
                </a:tc>
                <a:extLst>
                  <a:ext uri="{0D108BD9-81ED-4DB2-BD59-A6C34878D82A}">
                    <a16:rowId xmlns:a16="http://schemas.microsoft.com/office/drawing/2014/main" val="2916963213"/>
                  </a:ext>
                </a:extLst>
              </a:tr>
              <a:tr h="292588">
                <a:tc>
                  <a:txBody>
                    <a:bodyPr/>
                    <a:lstStyle/>
                    <a:p>
                      <a:r>
                        <a:rPr lang="en-US" sz="1400" dirty="0" err="1"/>
                        <a:t>Income_Category</a:t>
                      </a:r>
                      <a:endParaRPr lang="en-US" sz="1400" dirty="0"/>
                    </a:p>
                  </a:txBody>
                  <a:tcPr/>
                </a:tc>
                <a:tc>
                  <a:txBody>
                    <a:bodyPr/>
                    <a:lstStyle/>
                    <a:p>
                      <a:r>
                        <a:rPr lang="en-US" sz="1400" dirty="0"/>
                        <a:t>11%</a:t>
                      </a:r>
                    </a:p>
                  </a:txBody>
                  <a:tcPr/>
                </a:tc>
                <a:extLst>
                  <a:ext uri="{0D108BD9-81ED-4DB2-BD59-A6C34878D82A}">
                    <a16:rowId xmlns:a16="http://schemas.microsoft.com/office/drawing/2014/main" val="3000078890"/>
                  </a:ext>
                </a:extLst>
              </a:tr>
              <a:tr h="292588">
                <a:tc>
                  <a:txBody>
                    <a:bodyPr/>
                    <a:lstStyle/>
                    <a:p>
                      <a:r>
                        <a:rPr lang="en-US" sz="1400" dirty="0" err="1"/>
                        <a:t>Marital_Status</a:t>
                      </a:r>
                      <a:endParaRPr lang="en-US" sz="1400" dirty="0"/>
                    </a:p>
                  </a:txBody>
                  <a:tcPr/>
                </a:tc>
                <a:tc>
                  <a:txBody>
                    <a:bodyPr/>
                    <a:lstStyle/>
                    <a:p>
                      <a:r>
                        <a:rPr lang="en-US" sz="1400" dirty="0"/>
                        <a:t>7%</a:t>
                      </a:r>
                    </a:p>
                  </a:txBody>
                  <a:tcPr/>
                </a:tc>
                <a:extLst>
                  <a:ext uri="{0D108BD9-81ED-4DB2-BD59-A6C34878D82A}">
                    <a16:rowId xmlns:a16="http://schemas.microsoft.com/office/drawing/2014/main" val="3069455508"/>
                  </a:ext>
                </a:extLst>
              </a:tr>
              <a:tr h="292588">
                <a:tc>
                  <a:txBody>
                    <a:bodyPr/>
                    <a:lstStyle/>
                    <a:p>
                      <a:r>
                        <a:rPr lang="en-US" sz="1400" dirty="0" err="1"/>
                        <a:t>Credit_Limit</a:t>
                      </a:r>
                      <a:endParaRPr lang="en-US" sz="1400" dirty="0"/>
                    </a:p>
                  </a:txBody>
                  <a:tcPr/>
                </a:tc>
                <a:tc>
                  <a:txBody>
                    <a:bodyPr/>
                    <a:lstStyle/>
                    <a:p>
                      <a:r>
                        <a:rPr lang="en-US" sz="1400" dirty="0"/>
                        <a:t>0.3%</a:t>
                      </a:r>
                    </a:p>
                  </a:txBody>
                  <a:tcPr/>
                </a:tc>
                <a:extLst>
                  <a:ext uri="{0D108BD9-81ED-4DB2-BD59-A6C34878D82A}">
                    <a16:rowId xmlns:a16="http://schemas.microsoft.com/office/drawing/2014/main" val="4180718485"/>
                  </a:ext>
                </a:extLst>
              </a:tr>
            </a:tbl>
          </a:graphicData>
        </a:graphic>
      </p:graphicFrame>
      <p:sp>
        <p:nvSpPr>
          <p:cNvPr id="39" name="TextBox 38">
            <a:extLst>
              <a:ext uri="{FF2B5EF4-FFF2-40B4-BE49-F238E27FC236}">
                <a16:creationId xmlns:a16="http://schemas.microsoft.com/office/drawing/2014/main" id="{925922F7-3795-CEC2-149A-FCD1FD722D17}"/>
              </a:ext>
            </a:extLst>
          </p:cNvPr>
          <p:cNvSpPr txBox="1"/>
          <p:nvPr/>
        </p:nvSpPr>
        <p:spPr>
          <a:xfrm>
            <a:off x="2486712" y="3065200"/>
            <a:ext cx="2391607"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We want to focus on clients that make less than 40K as they make up most customers that are closing accounts and going elsewhere.</a:t>
            </a:r>
          </a:p>
        </p:txBody>
      </p:sp>
      <p:graphicFrame>
        <p:nvGraphicFramePr>
          <p:cNvPr id="42" name="Table 41">
            <a:extLst>
              <a:ext uri="{FF2B5EF4-FFF2-40B4-BE49-F238E27FC236}">
                <a16:creationId xmlns:a16="http://schemas.microsoft.com/office/drawing/2014/main" id="{4A2702AC-AFA9-B907-AA77-3BABABBD0DFF}"/>
              </a:ext>
            </a:extLst>
          </p:cNvPr>
          <p:cNvGraphicFramePr>
            <a:graphicFrameLocks noGrp="1"/>
          </p:cNvGraphicFramePr>
          <p:nvPr>
            <p:extLst>
              <p:ext uri="{D42A27DB-BD31-4B8C-83A1-F6EECF244321}">
                <p14:modId xmlns:p14="http://schemas.microsoft.com/office/powerpoint/2010/main" val="2470155267"/>
              </p:ext>
            </p:extLst>
          </p:nvPr>
        </p:nvGraphicFramePr>
        <p:xfrm>
          <a:off x="2560735" y="1891766"/>
          <a:ext cx="2276078" cy="1127760"/>
        </p:xfrm>
        <a:graphic>
          <a:graphicData uri="http://schemas.openxmlformats.org/drawingml/2006/table">
            <a:tbl>
              <a:tblPr firstRow="1" bandRow="1">
                <a:tableStyleId>{5C22544A-7EE6-4342-B048-85BDC9FD1C3A}</a:tableStyleId>
              </a:tblPr>
              <a:tblGrid>
                <a:gridCol w="1138039">
                  <a:extLst>
                    <a:ext uri="{9D8B030D-6E8A-4147-A177-3AD203B41FA5}">
                      <a16:colId xmlns:a16="http://schemas.microsoft.com/office/drawing/2014/main" val="2148651883"/>
                    </a:ext>
                  </a:extLst>
                </a:gridCol>
                <a:gridCol w="1138039">
                  <a:extLst>
                    <a:ext uri="{9D8B030D-6E8A-4147-A177-3AD203B41FA5}">
                      <a16:colId xmlns:a16="http://schemas.microsoft.com/office/drawing/2014/main" val="2221608819"/>
                    </a:ext>
                  </a:extLst>
                </a:gridCol>
              </a:tblGrid>
              <a:tr h="496777">
                <a:tc>
                  <a:txBody>
                    <a:bodyPr/>
                    <a:lstStyle/>
                    <a:p>
                      <a:r>
                        <a:rPr lang="en-US" sz="1400" dirty="0"/>
                        <a:t>Client Attrition</a:t>
                      </a:r>
                    </a:p>
                  </a:txBody>
                  <a:tcPr/>
                </a:tc>
                <a:tc>
                  <a:txBody>
                    <a:bodyPr/>
                    <a:lstStyle/>
                    <a:p>
                      <a:r>
                        <a:rPr lang="en-US" sz="1400" dirty="0"/>
                        <a:t>Income (&lt;40K)</a:t>
                      </a:r>
                    </a:p>
                  </a:txBody>
                  <a:tcPr/>
                </a:tc>
                <a:extLst>
                  <a:ext uri="{0D108BD9-81ED-4DB2-BD59-A6C34878D82A}">
                    <a16:rowId xmlns:a16="http://schemas.microsoft.com/office/drawing/2014/main" val="2788372714"/>
                  </a:ext>
                </a:extLst>
              </a:tr>
              <a:tr h="292222">
                <a:tc>
                  <a:txBody>
                    <a:bodyPr/>
                    <a:lstStyle/>
                    <a:p>
                      <a:r>
                        <a:rPr lang="en-US" sz="1400" dirty="0"/>
                        <a:t>NO</a:t>
                      </a:r>
                    </a:p>
                  </a:txBody>
                  <a:tcPr/>
                </a:tc>
                <a:tc>
                  <a:txBody>
                    <a:bodyPr/>
                    <a:lstStyle/>
                    <a:p>
                      <a:r>
                        <a:rPr lang="en-US" sz="1400" dirty="0"/>
                        <a:t>39%</a:t>
                      </a:r>
                    </a:p>
                  </a:txBody>
                  <a:tcPr/>
                </a:tc>
                <a:extLst>
                  <a:ext uri="{0D108BD9-81ED-4DB2-BD59-A6C34878D82A}">
                    <a16:rowId xmlns:a16="http://schemas.microsoft.com/office/drawing/2014/main" val="383457502"/>
                  </a:ext>
                </a:extLst>
              </a:tr>
              <a:tr h="292222">
                <a:tc>
                  <a:txBody>
                    <a:bodyPr/>
                    <a:lstStyle/>
                    <a:p>
                      <a:r>
                        <a:rPr lang="en-US" sz="1400" dirty="0"/>
                        <a:t>YES</a:t>
                      </a:r>
                    </a:p>
                  </a:txBody>
                  <a:tcPr>
                    <a:solidFill>
                      <a:srgbClr val="FF5050"/>
                    </a:solidFill>
                  </a:tcPr>
                </a:tc>
                <a:tc>
                  <a:txBody>
                    <a:bodyPr/>
                    <a:lstStyle/>
                    <a:p>
                      <a:r>
                        <a:rPr lang="en-US" sz="1400" dirty="0"/>
                        <a:t>43%</a:t>
                      </a:r>
                    </a:p>
                  </a:txBody>
                  <a:tcPr>
                    <a:solidFill>
                      <a:srgbClr val="FF5050"/>
                    </a:solidFill>
                  </a:tcPr>
                </a:tc>
                <a:extLst>
                  <a:ext uri="{0D108BD9-81ED-4DB2-BD59-A6C34878D82A}">
                    <a16:rowId xmlns:a16="http://schemas.microsoft.com/office/drawing/2014/main" val="131181136"/>
                  </a:ext>
                </a:extLst>
              </a:tr>
            </a:tbl>
          </a:graphicData>
        </a:graphic>
      </p:graphicFrame>
      <p:sp>
        <p:nvSpPr>
          <p:cNvPr id="45" name="TextBox 44">
            <a:extLst>
              <a:ext uri="{FF2B5EF4-FFF2-40B4-BE49-F238E27FC236}">
                <a16:creationId xmlns:a16="http://schemas.microsoft.com/office/drawing/2014/main" id="{CA606FFB-A5D5-CE44-A731-3C8E4ABDE24E}"/>
              </a:ext>
            </a:extLst>
          </p:cNvPr>
          <p:cNvSpPr txBox="1"/>
          <p:nvPr/>
        </p:nvSpPr>
        <p:spPr>
          <a:xfrm>
            <a:off x="2464142" y="5688078"/>
            <a:ext cx="2436745"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We also want to focus on those that are married as they make up most customers that are leaving. </a:t>
            </a:r>
          </a:p>
        </p:txBody>
      </p:sp>
      <p:graphicFrame>
        <p:nvGraphicFramePr>
          <p:cNvPr id="46" name="Table 45">
            <a:extLst>
              <a:ext uri="{FF2B5EF4-FFF2-40B4-BE49-F238E27FC236}">
                <a16:creationId xmlns:a16="http://schemas.microsoft.com/office/drawing/2014/main" id="{7DBB1AAD-0963-C4C9-0D39-344487921D5F}"/>
              </a:ext>
            </a:extLst>
          </p:cNvPr>
          <p:cNvGraphicFramePr>
            <a:graphicFrameLocks noGrp="1"/>
          </p:cNvGraphicFramePr>
          <p:nvPr>
            <p:extLst>
              <p:ext uri="{D42A27DB-BD31-4B8C-83A1-F6EECF244321}">
                <p14:modId xmlns:p14="http://schemas.microsoft.com/office/powerpoint/2010/main" val="511218240"/>
              </p:ext>
            </p:extLst>
          </p:nvPr>
        </p:nvGraphicFramePr>
        <p:xfrm>
          <a:off x="2575968" y="4478238"/>
          <a:ext cx="2274100" cy="1127760"/>
        </p:xfrm>
        <a:graphic>
          <a:graphicData uri="http://schemas.openxmlformats.org/drawingml/2006/table">
            <a:tbl>
              <a:tblPr firstRow="1" bandRow="1">
                <a:tableStyleId>{5C22544A-7EE6-4342-B048-85BDC9FD1C3A}</a:tableStyleId>
              </a:tblPr>
              <a:tblGrid>
                <a:gridCol w="1137050">
                  <a:extLst>
                    <a:ext uri="{9D8B030D-6E8A-4147-A177-3AD203B41FA5}">
                      <a16:colId xmlns:a16="http://schemas.microsoft.com/office/drawing/2014/main" val="3957081668"/>
                    </a:ext>
                  </a:extLst>
                </a:gridCol>
                <a:gridCol w="1137050">
                  <a:extLst>
                    <a:ext uri="{9D8B030D-6E8A-4147-A177-3AD203B41FA5}">
                      <a16:colId xmlns:a16="http://schemas.microsoft.com/office/drawing/2014/main" val="2276473437"/>
                    </a:ext>
                  </a:extLst>
                </a:gridCol>
              </a:tblGrid>
              <a:tr h="510489">
                <a:tc>
                  <a:txBody>
                    <a:bodyPr/>
                    <a:lstStyle/>
                    <a:p>
                      <a:r>
                        <a:rPr lang="en-US" sz="1400" dirty="0"/>
                        <a:t>Client Attrition</a:t>
                      </a:r>
                    </a:p>
                  </a:txBody>
                  <a:tcPr/>
                </a:tc>
                <a:tc>
                  <a:txBody>
                    <a:bodyPr/>
                    <a:lstStyle/>
                    <a:p>
                      <a:r>
                        <a:rPr lang="en-US" sz="1400" dirty="0"/>
                        <a:t>Married</a:t>
                      </a:r>
                    </a:p>
                  </a:txBody>
                  <a:tcPr/>
                </a:tc>
                <a:extLst>
                  <a:ext uri="{0D108BD9-81ED-4DB2-BD59-A6C34878D82A}">
                    <a16:rowId xmlns:a16="http://schemas.microsoft.com/office/drawing/2014/main" val="1356335895"/>
                  </a:ext>
                </a:extLst>
              </a:tr>
              <a:tr h="300288">
                <a:tc>
                  <a:txBody>
                    <a:bodyPr/>
                    <a:lstStyle/>
                    <a:p>
                      <a:r>
                        <a:rPr lang="en-US" sz="1400" dirty="0"/>
                        <a:t>NO</a:t>
                      </a:r>
                    </a:p>
                  </a:txBody>
                  <a:tcPr/>
                </a:tc>
                <a:tc>
                  <a:txBody>
                    <a:bodyPr/>
                    <a:lstStyle/>
                    <a:p>
                      <a:r>
                        <a:rPr lang="en-US" sz="1400" dirty="0"/>
                        <a:t>50%</a:t>
                      </a:r>
                    </a:p>
                  </a:txBody>
                  <a:tcPr/>
                </a:tc>
                <a:extLst>
                  <a:ext uri="{0D108BD9-81ED-4DB2-BD59-A6C34878D82A}">
                    <a16:rowId xmlns:a16="http://schemas.microsoft.com/office/drawing/2014/main" val="1774837875"/>
                  </a:ext>
                </a:extLst>
              </a:tr>
              <a:tr h="300288">
                <a:tc>
                  <a:txBody>
                    <a:bodyPr/>
                    <a:lstStyle/>
                    <a:p>
                      <a:r>
                        <a:rPr lang="en-US" sz="1400" dirty="0"/>
                        <a:t>YES</a:t>
                      </a:r>
                    </a:p>
                  </a:txBody>
                  <a:tcPr>
                    <a:solidFill>
                      <a:srgbClr val="FF5050"/>
                    </a:solidFill>
                  </a:tcPr>
                </a:tc>
                <a:tc>
                  <a:txBody>
                    <a:bodyPr/>
                    <a:lstStyle/>
                    <a:p>
                      <a:r>
                        <a:rPr lang="en-US" sz="1400" dirty="0"/>
                        <a:t>47%</a:t>
                      </a:r>
                    </a:p>
                  </a:txBody>
                  <a:tcPr>
                    <a:solidFill>
                      <a:srgbClr val="FF5050"/>
                    </a:solidFill>
                  </a:tcPr>
                </a:tc>
                <a:extLst>
                  <a:ext uri="{0D108BD9-81ED-4DB2-BD59-A6C34878D82A}">
                    <a16:rowId xmlns:a16="http://schemas.microsoft.com/office/drawing/2014/main" val="4111719526"/>
                  </a:ext>
                </a:extLst>
              </a:tr>
            </a:tbl>
          </a:graphicData>
        </a:graphic>
      </p:graphicFrame>
      <p:sp>
        <p:nvSpPr>
          <p:cNvPr id="47" name="TextBox 46">
            <a:extLst>
              <a:ext uri="{FF2B5EF4-FFF2-40B4-BE49-F238E27FC236}">
                <a16:creationId xmlns:a16="http://schemas.microsoft.com/office/drawing/2014/main" id="{5162C766-135F-D807-C31E-D417761176B1}"/>
              </a:ext>
            </a:extLst>
          </p:cNvPr>
          <p:cNvSpPr txBox="1"/>
          <p:nvPr/>
        </p:nvSpPr>
        <p:spPr>
          <a:xfrm>
            <a:off x="2480643" y="722215"/>
            <a:ext cx="2403744"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Client Attrition is a metric for keeping track of what customers are leaving. “YES” means the account is closed.</a:t>
            </a:r>
          </a:p>
        </p:txBody>
      </p:sp>
    </p:spTree>
    <p:extLst>
      <p:ext uri="{BB962C8B-B14F-4D97-AF65-F5344CB8AC3E}">
        <p14:creationId xmlns:p14="http://schemas.microsoft.com/office/powerpoint/2010/main" val="3885057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be5bd20-b03a-4cfa-a3db-650ca81d7aa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0039C608285A4CA06EADFEDC491F6D" ma:contentTypeVersion="12" ma:contentTypeDescription="Create a new document." ma:contentTypeScope="" ma:versionID="9e0797f42fb368c16772144dfd98c104">
  <xsd:schema xmlns:xsd="http://www.w3.org/2001/XMLSchema" xmlns:xs="http://www.w3.org/2001/XMLSchema" xmlns:p="http://schemas.microsoft.com/office/2006/metadata/properties" xmlns:ns3="b081a360-e87b-43a1-b7cb-ce5cb164a227" xmlns:ns4="cbe5bd20-b03a-4cfa-a3db-650ca81d7aac" targetNamespace="http://schemas.microsoft.com/office/2006/metadata/properties" ma:root="true" ma:fieldsID="995aa6097429c955d127f889a5be0582" ns3:_="" ns4:_="">
    <xsd:import namespace="b081a360-e87b-43a1-b7cb-ce5cb164a227"/>
    <xsd:import namespace="cbe5bd20-b03a-4cfa-a3db-650ca81d7aa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AutoTags" minOccurs="0"/>
                <xsd:element ref="ns4:MediaServiceOCR" minOccurs="0"/>
                <xsd:element ref="ns4:MediaServiceGenerationTime" minOccurs="0"/>
                <xsd:element ref="ns4:MediaServiceEventHashCode"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81a360-e87b-43a1-b7cb-ce5cb164a2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e5bd20-b03a-4cfa-a3db-650ca81d7aa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0CFBA7-C6F4-4C41-ADA6-F0AB6BADD2BD}">
  <ds:schemaRefs>
    <ds:schemaRef ds:uri="b081a360-e87b-43a1-b7cb-ce5cb164a227"/>
    <ds:schemaRef ds:uri="cbe5bd20-b03a-4cfa-a3db-650ca81d7aa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D1EF7E0-DE3A-4576-82A2-8B9EC254C1A2}">
  <ds:schemaRefs>
    <ds:schemaRef ds:uri="http://schemas.microsoft.com/sharepoint/v3/contenttype/forms"/>
  </ds:schemaRefs>
</ds:datastoreItem>
</file>

<file path=customXml/itemProps3.xml><?xml version="1.0" encoding="utf-8"?>
<ds:datastoreItem xmlns:ds="http://schemas.openxmlformats.org/officeDocument/2006/customXml" ds:itemID="{78735E8A-A0A2-4B55-9939-5D3F5E303AA7}">
  <ds:schemaRefs>
    <ds:schemaRef ds:uri="b081a360-e87b-43a1-b7cb-ce5cb164a227"/>
    <ds:schemaRef ds:uri="cbe5bd20-b03a-4cfa-a3db-650ca81d7aa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244</TotalTime>
  <Words>382</Words>
  <Application>Microsoft Office PowerPoint</Application>
  <PresentationFormat>Widescreen</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Goavec, Corey (cmgoavec42)</dc:creator>
  <cp:lastModifiedBy>Goavec, Corey (cmgoavec42)</cp:lastModifiedBy>
  <cp:revision>4</cp:revision>
  <dcterms:created xsi:type="dcterms:W3CDTF">2024-04-19T21:53:52Z</dcterms:created>
  <dcterms:modified xsi:type="dcterms:W3CDTF">2024-04-30T03:08:32Z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0x010100490039C608285A4CA06EADFEDC491F6D</vt:lpwstr>
  </property>
</Properties>
</file>