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3" r:id="rId9"/>
    <p:sldId id="262"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35" autoAdjust="0"/>
    <p:restoredTop sz="94660"/>
  </p:normalViewPr>
  <p:slideViewPr>
    <p:cSldViewPr snapToGrid="0">
      <p:cViewPr varScale="1">
        <p:scale>
          <a:sx n="72" d="100"/>
          <a:sy n="72" d="100"/>
        </p:scale>
        <p:origin x="1152" y="66"/>
      </p:cViewPr>
      <p:guideLst/>
    </p:cSldViewPr>
  </p:slideViewPr>
  <p:notesTextViewPr>
    <p:cViewPr>
      <p:scale>
        <a:sx n="1" d="1"/>
        <a:sy n="1" d="1"/>
      </p:scale>
      <p:origin x="0" y="0"/>
    </p:cViewPr>
  </p:notesTextViewPr>
  <p:sorterViewPr>
    <p:cViewPr varScale="1">
      <p:scale>
        <a:sx n="1" d="1"/>
        <a:sy n="1" d="1"/>
      </p:scale>
      <p:origin x="0" y="-3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3/6/2021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6173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3400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5350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0231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773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4984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924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3377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403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902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9947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3/6/2021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69215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vVQMNWwsJ8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42E43C-D40D-4231-887F-A151902A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2456388B-E5E8-46F4-A396-B40AA47D6AE8}"/>
              </a:ext>
            </a:extLst>
          </p:cNvPr>
          <p:cNvSpPr>
            <a:spLocks noGrp="1"/>
          </p:cNvSpPr>
          <p:nvPr>
            <p:ph type="ctrTitle"/>
          </p:nvPr>
        </p:nvSpPr>
        <p:spPr>
          <a:xfrm>
            <a:off x="762000" y="643467"/>
            <a:ext cx="3297078" cy="3590204"/>
          </a:xfrm>
        </p:spPr>
        <p:txBody>
          <a:bodyPr anchor="b">
            <a:normAutofit/>
          </a:bodyPr>
          <a:lstStyle/>
          <a:p>
            <a:r>
              <a:rPr lang="en-US" sz="3200"/>
              <a:t>Beer Case Study</a:t>
            </a:r>
          </a:p>
        </p:txBody>
      </p:sp>
      <p:sp>
        <p:nvSpPr>
          <p:cNvPr id="3" name="Subtitle 2">
            <a:extLst>
              <a:ext uri="{FF2B5EF4-FFF2-40B4-BE49-F238E27FC236}">
                <a16:creationId xmlns:a16="http://schemas.microsoft.com/office/drawing/2014/main" id="{9D7508B7-E4C8-43E5-AA31-5F651B99E88E}"/>
              </a:ext>
            </a:extLst>
          </p:cNvPr>
          <p:cNvSpPr>
            <a:spLocks noGrp="1"/>
          </p:cNvSpPr>
          <p:nvPr>
            <p:ph type="subTitle" idx="1"/>
          </p:nvPr>
        </p:nvSpPr>
        <p:spPr>
          <a:xfrm>
            <a:off x="762000" y="4571999"/>
            <a:ext cx="3297078" cy="1642533"/>
          </a:xfrm>
          <a:noFill/>
        </p:spPr>
        <p:txBody>
          <a:bodyPr anchor="t">
            <a:normAutofit/>
          </a:bodyPr>
          <a:lstStyle/>
          <a:p>
            <a:r>
              <a:rPr lang="en-US" sz="1800">
                <a:solidFill>
                  <a:schemeClr val="tx1"/>
                </a:solidFill>
              </a:rPr>
              <a:t>Halle Purdom and Nnenna Okpara</a:t>
            </a:r>
          </a:p>
        </p:txBody>
      </p:sp>
      <p:pic>
        <p:nvPicPr>
          <p:cNvPr id="5" name="Picture 4">
            <a:extLst>
              <a:ext uri="{FF2B5EF4-FFF2-40B4-BE49-F238E27FC236}">
                <a16:creationId xmlns:a16="http://schemas.microsoft.com/office/drawing/2014/main" id="{EE92E81B-25C1-4404-874F-27D807DEA023}"/>
              </a:ext>
            </a:extLst>
          </p:cNvPr>
          <p:cNvPicPr>
            <a:picLocks noChangeAspect="1"/>
          </p:cNvPicPr>
          <p:nvPr/>
        </p:nvPicPr>
        <p:blipFill rotWithShape="1">
          <a:blip r:embed="rId2"/>
          <a:srcRect l="5529" r="5658" b="2"/>
          <a:stretch/>
        </p:blipFill>
        <p:spPr>
          <a:xfrm>
            <a:off x="5553445" y="0"/>
            <a:ext cx="6638555" cy="6858000"/>
          </a:xfrm>
          <a:prstGeom prst="rect">
            <a:avLst/>
          </a:prstGeom>
        </p:spPr>
      </p:pic>
    </p:spTree>
    <p:extLst>
      <p:ext uri="{BB962C8B-B14F-4D97-AF65-F5344CB8AC3E}">
        <p14:creationId xmlns:p14="http://schemas.microsoft.com/office/powerpoint/2010/main" val="231785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5F0D-DE87-4D11-8E74-DC04261CE6E3}"/>
              </a:ext>
            </a:extLst>
          </p:cNvPr>
          <p:cNvSpPr>
            <a:spLocks noGrp="1"/>
          </p:cNvSpPr>
          <p:nvPr>
            <p:ph type="title"/>
          </p:nvPr>
        </p:nvSpPr>
        <p:spPr>
          <a:xfrm>
            <a:off x="1254615" y="409303"/>
            <a:ext cx="9692640" cy="795791"/>
          </a:xfrm>
        </p:spPr>
        <p:txBody>
          <a:bodyPr/>
          <a:lstStyle/>
          <a:p>
            <a:r>
              <a:rPr lang="en-US" dirty="0"/>
              <a:t>Relationship between ABV and IBU</a:t>
            </a:r>
          </a:p>
        </p:txBody>
      </p:sp>
      <p:pic>
        <p:nvPicPr>
          <p:cNvPr id="5" name="Picture 5" descr="Chart, scatter chart&#10;&#10;Description automatically generated">
            <a:extLst>
              <a:ext uri="{FF2B5EF4-FFF2-40B4-BE49-F238E27FC236}">
                <a16:creationId xmlns:a16="http://schemas.microsoft.com/office/drawing/2014/main" id="{479060B3-BBFE-403C-B114-76F3B55126A6}"/>
              </a:ext>
            </a:extLst>
          </p:cNvPr>
          <p:cNvPicPr>
            <a:picLocks noGrp="1" noChangeAspect="1"/>
          </p:cNvPicPr>
          <p:nvPr>
            <p:ph sz="half" idx="1"/>
          </p:nvPr>
        </p:nvPicPr>
        <p:blipFill>
          <a:blip r:embed="rId2"/>
          <a:stretch>
            <a:fillRect/>
          </a:stretch>
        </p:blipFill>
        <p:spPr>
          <a:xfrm>
            <a:off x="3745266" y="1415141"/>
            <a:ext cx="7201989" cy="4633919"/>
          </a:xfrm>
        </p:spPr>
      </p:pic>
      <p:sp>
        <p:nvSpPr>
          <p:cNvPr id="4" name="Content Placeholder 3">
            <a:extLst>
              <a:ext uri="{FF2B5EF4-FFF2-40B4-BE49-F238E27FC236}">
                <a16:creationId xmlns:a16="http://schemas.microsoft.com/office/drawing/2014/main" id="{182D4756-2127-4C63-98D1-FE1330BE4806}"/>
              </a:ext>
            </a:extLst>
          </p:cNvPr>
          <p:cNvSpPr>
            <a:spLocks noGrp="1"/>
          </p:cNvSpPr>
          <p:nvPr>
            <p:ph sz="half" idx="2"/>
          </p:nvPr>
        </p:nvSpPr>
        <p:spPr>
          <a:xfrm>
            <a:off x="374793" y="1415141"/>
            <a:ext cx="3370474" cy="5188859"/>
          </a:xfrm>
        </p:spPr>
        <p:txBody>
          <a:bodyPr vert="horz" lIns="91440" tIns="45720" rIns="91440" bIns="45720" rtlCol="0" anchor="t">
            <a:noAutofit/>
          </a:bodyPr>
          <a:lstStyle/>
          <a:p>
            <a:r>
              <a:rPr lang="en-US" sz="1600" dirty="0"/>
              <a:t>Scatter plot and Linear Model of IBU as a function of ABV</a:t>
            </a:r>
          </a:p>
          <a:p>
            <a:r>
              <a:rPr lang="en-US" sz="1600" dirty="0"/>
              <a:t>Any beers missing ABV or IBU value were filtered from data. (n = 1405)</a:t>
            </a:r>
          </a:p>
          <a:p>
            <a:r>
              <a:rPr lang="en-US" sz="1600" dirty="0"/>
              <a:t>Based on the scatter plot and linear model of the 1,405 beers that had data for alcoholic content (ABV) and bitterness (IBU), there is </a:t>
            </a:r>
            <a:r>
              <a:rPr lang="en-US" sz="1600" dirty="0">
                <a:ea typeface="+mn-lt"/>
                <a:cs typeface="+mn-lt"/>
              </a:rPr>
              <a:t>an apparent positive correlation between ABV and IBU. </a:t>
            </a:r>
          </a:p>
          <a:p>
            <a:r>
              <a:rPr lang="en-US" sz="1600" dirty="0">
                <a:ea typeface="+mn-lt"/>
                <a:cs typeface="+mn-lt"/>
              </a:rPr>
              <a:t>This could be because beers similar in ABV and IBU taste better to the consumer or because alcohol level and bitterness are dependent on each other</a:t>
            </a:r>
          </a:p>
        </p:txBody>
      </p:sp>
    </p:spTree>
    <p:extLst>
      <p:ext uri="{BB962C8B-B14F-4D97-AF65-F5344CB8AC3E}">
        <p14:creationId xmlns:p14="http://schemas.microsoft.com/office/powerpoint/2010/main" val="258190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F710-E73A-BD43-BA76-637AD43E0033}"/>
              </a:ext>
            </a:extLst>
          </p:cNvPr>
          <p:cNvSpPr>
            <a:spLocks noGrp="1"/>
          </p:cNvSpPr>
          <p:nvPr>
            <p:ph type="title"/>
          </p:nvPr>
        </p:nvSpPr>
        <p:spPr>
          <a:xfrm>
            <a:off x="914400" y="365760"/>
            <a:ext cx="10040112" cy="1325562"/>
          </a:xfrm>
        </p:spPr>
        <p:txBody>
          <a:bodyPr/>
          <a:lstStyle/>
          <a:p>
            <a:r>
              <a:rPr lang="en-US" dirty="0"/>
              <a:t>KNN Classification</a:t>
            </a:r>
          </a:p>
        </p:txBody>
      </p:sp>
      <p:sp>
        <p:nvSpPr>
          <p:cNvPr id="3" name="Content Placeholder 2">
            <a:extLst>
              <a:ext uri="{FF2B5EF4-FFF2-40B4-BE49-F238E27FC236}">
                <a16:creationId xmlns:a16="http://schemas.microsoft.com/office/drawing/2014/main" id="{AE6FEF6B-5B29-2D47-A439-21F68E83834E}"/>
              </a:ext>
            </a:extLst>
          </p:cNvPr>
          <p:cNvSpPr>
            <a:spLocks noGrp="1"/>
          </p:cNvSpPr>
          <p:nvPr>
            <p:ph sz="half" idx="1"/>
          </p:nvPr>
        </p:nvSpPr>
        <p:spPr/>
        <p:txBody>
          <a:bodyPr/>
          <a:lstStyle/>
          <a:p>
            <a:r>
              <a:rPr lang="en-US" dirty="0"/>
              <a:t>Exploring IPAs and Ales relationship with respect to ABV and IBU</a:t>
            </a:r>
          </a:p>
          <a:p>
            <a:r>
              <a:rPr lang="en-US" dirty="0"/>
              <a:t>Most accurate k is 5</a:t>
            </a:r>
          </a:p>
          <a:p>
            <a:r>
              <a:rPr lang="en-US" dirty="0"/>
              <a:t>5-nn Classifier</a:t>
            </a:r>
          </a:p>
          <a:p>
            <a:pPr lvl="1"/>
            <a:r>
              <a:rPr lang="en-US" dirty="0"/>
              <a:t>Classifies as IPA or Ales based on ABV and IBU value</a:t>
            </a:r>
          </a:p>
          <a:p>
            <a:pPr lvl="1"/>
            <a:r>
              <a:rPr lang="en-US" dirty="0"/>
              <a:t>88% Accurate</a:t>
            </a:r>
          </a:p>
          <a:p>
            <a:pPr lvl="1"/>
            <a:r>
              <a:rPr lang="en-US" dirty="0"/>
              <a:t>91% Sensitivity</a:t>
            </a:r>
          </a:p>
          <a:p>
            <a:pPr lvl="1"/>
            <a:r>
              <a:rPr lang="en-US" dirty="0"/>
              <a:t>83% Specificity</a:t>
            </a:r>
          </a:p>
          <a:p>
            <a:pPr lvl="1"/>
            <a:r>
              <a:rPr lang="en-US" dirty="0"/>
              <a:t>Confusion Matrix:</a:t>
            </a:r>
          </a:p>
          <a:p>
            <a:pPr lvl="1"/>
            <a:endParaRPr lang="en-US" dirty="0"/>
          </a:p>
          <a:p>
            <a:endParaRPr lang="en-US" dirty="0"/>
          </a:p>
        </p:txBody>
      </p:sp>
      <p:pic>
        <p:nvPicPr>
          <p:cNvPr id="6" name="Content Placeholder 5" descr="Chart, line chart, histogram&#10;&#10;Description automatically generated">
            <a:extLst>
              <a:ext uri="{FF2B5EF4-FFF2-40B4-BE49-F238E27FC236}">
                <a16:creationId xmlns:a16="http://schemas.microsoft.com/office/drawing/2014/main" id="{AA7065AE-32C2-124B-9A76-901E1E2D96E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02874"/>
            <a:ext cx="4834128" cy="3251851"/>
          </a:xfrm>
        </p:spPr>
      </p:pic>
      <p:pic>
        <p:nvPicPr>
          <p:cNvPr id="10" name="Picture 9" descr="Chart, scatter chart&#10;&#10;Description automatically generated">
            <a:extLst>
              <a:ext uri="{FF2B5EF4-FFF2-40B4-BE49-F238E27FC236}">
                <a16:creationId xmlns:a16="http://schemas.microsoft.com/office/drawing/2014/main" id="{3578373B-5549-8246-9F5F-28E2655F9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787" y="3466269"/>
            <a:ext cx="5005782" cy="3063240"/>
          </a:xfrm>
          <a:prstGeom prst="rect">
            <a:avLst/>
          </a:prstGeom>
        </p:spPr>
      </p:pic>
      <p:pic>
        <p:nvPicPr>
          <p:cNvPr id="5" name="Picture 4" descr="Table&#10;&#10;Description automatically generated">
            <a:extLst>
              <a:ext uri="{FF2B5EF4-FFF2-40B4-BE49-F238E27FC236}">
                <a16:creationId xmlns:a16="http://schemas.microsoft.com/office/drawing/2014/main" id="{C035E929-17A5-EE4F-987E-2130A718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152" y="5198611"/>
            <a:ext cx="2794000" cy="774700"/>
          </a:xfrm>
          <a:prstGeom prst="rect">
            <a:avLst/>
          </a:prstGeom>
        </p:spPr>
      </p:pic>
    </p:spTree>
    <p:extLst>
      <p:ext uri="{BB962C8B-B14F-4D97-AF65-F5344CB8AC3E}">
        <p14:creationId xmlns:p14="http://schemas.microsoft.com/office/powerpoint/2010/main" val="244258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DE03-E6B0-F04D-9BF2-8DC128256750}"/>
              </a:ext>
            </a:extLst>
          </p:cNvPr>
          <p:cNvSpPr>
            <a:spLocks noGrp="1"/>
          </p:cNvSpPr>
          <p:nvPr>
            <p:ph type="title"/>
          </p:nvPr>
        </p:nvSpPr>
        <p:spPr/>
        <p:txBody>
          <a:bodyPr/>
          <a:lstStyle/>
          <a:p>
            <a:r>
              <a:rPr lang="en-US" dirty="0"/>
              <a:t>Extra Analysis</a:t>
            </a:r>
          </a:p>
        </p:txBody>
      </p:sp>
      <p:pic>
        <p:nvPicPr>
          <p:cNvPr id="6" name="Content Placeholder 5" descr="Scatter chart&#10;&#10;Description automatically generated with medium confidence">
            <a:extLst>
              <a:ext uri="{FF2B5EF4-FFF2-40B4-BE49-F238E27FC236}">
                <a16:creationId xmlns:a16="http://schemas.microsoft.com/office/drawing/2014/main" id="{CA1ACFF9-4EEC-5A43-8064-71F5E11215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9406" y="1691322"/>
            <a:ext cx="5559210" cy="3179739"/>
          </a:xfrm>
        </p:spPr>
      </p:pic>
      <p:pic>
        <p:nvPicPr>
          <p:cNvPr id="8" name="Content Placeholder 7" descr="Chart, histogram&#10;&#10;Description automatically generated">
            <a:extLst>
              <a:ext uri="{FF2B5EF4-FFF2-40B4-BE49-F238E27FC236}">
                <a16:creationId xmlns:a16="http://schemas.microsoft.com/office/drawing/2014/main" id="{955914AA-47F7-C44C-BB5B-4255DC3B8E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21082" y="1839130"/>
            <a:ext cx="4481512" cy="3179739"/>
          </a:xfrm>
        </p:spPr>
      </p:pic>
      <p:sp>
        <p:nvSpPr>
          <p:cNvPr id="9" name="Content Placeholder 3">
            <a:extLst>
              <a:ext uri="{FF2B5EF4-FFF2-40B4-BE49-F238E27FC236}">
                <a16:creationId xmlns:a16="http://schemas.microsoft.com/office/drawing/2014/main" id="{D1C6982A-A5AD-4D4D-9CD7-7B58D921F0B7}"/>
              </a:ext>
            </a:extLst>
          </p:cNvPr>
          <p:cNvSpPr txBox="1">
            <a:spLocks/>
          </p:cNvSpPr>
          <p:nvPr/>
        </p:nvSpPr>
        <p:spPr>
          <a:xfrm>
            <a:off x="733895" y="5018869"/>
            <a:ext cx="9692640" cy="1738191"/>
          </a:xfrm>
          <a:prstGeom prst="rect">
            <a:avLst/>
          </a:prstGeom>
        </p:spPr>
        <p:txBody>
          <a:bodyPr vert="horz" lIns="91440" tIns="45720" rIns="91440" bIns="45720" rtlCol="0" anchor="t">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Comparing ABV and IBU data when beers are separated by size: 12 or 16 ounces</a:t>
            </a:r>
          </a:p>
          <a:p>
            <a:r>
              <a:rPr lang="en-US" dirty="0"/>
              <a:t>The 16-ounce beers have a distribution of ABV and IBU values slightly greater than the 12-ounce beers</a:t>
            </a:r>
          </a:p>
          <a:p>
            <a:r>
              <a:rPr lang="en-US" dirty="0"/>
              <a:t>The IBU variable also has a distribution with two peaks: meaning while most of the beers are clustered around 25 IBU, there is also a smaller group of beers clustered around 65 IBU.</a:t>
            </a:r>
          </a:p>
        </p:txBody>
      </p:sp>
    </p:spTree>
    <p:extLst>
      <p:ext uri="{BB962C8B-B14F-4D97-AF65-F5344CB8AC3E}">
        <p14:creationId xmlns:p14="http://schemas.microsoft.com/office/powerpoint/2010/main" val="349916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1A18-F4A6-0849-BFF4-7B55F6C8913B}"/>
              </a:ext>
            </a:extLst>
          </p:cNvPr>
          <p:cNvSpPr>
            <a:spLocks noGrp="1"/>
          </p:cNvSpPr>
          <p:nvPr>
            <p:ph type="title"/>
          </p:nvPr>
        </p:nvSpPr>
        <p:spPr/>
        <p:txBody>
          <a:bodyPr/>
          <a:lstStyle/>
          <a:p>
            <a:r>
              <a:rPr lang="en-US" dirty="0"/>
              <a:t>Closing Remarks</a:t>
            </a:r>
          </a:p>
        </p:txBody>
      </p:sp>
      <p:sp>
        <p:nvSpPr>
          <p:cNvPr id="3" name="Content Placeholder 2">
            <a:extLst>
              <a:ext uri="{FF2B5EF4-FFF2-40B4-BE49-F238E27FC236}">
                <a16:creationId xmlns:a16="http://schemas.microsoft.com/office/drawing/2014/main" id="{E49CECC3-F00F-FB48-BEC8-E0F2A0A2EF85}"/>
              </a:ext>
            </a:extLst>
          </p:cNvPr>
          <p:cNvSpPr>
            <a:spLocks noGrp="1"/>
          </p:cNvSpPr>
          <p:nvPr>
            <p:ph sz="half" idx="1"/>
          </p:nvPr>
        </p:nvSpPr>
        <p:spPr/>
        <p:txBody>
          <a:bodyPr/>
          <a:lstStyle/>
          <a:p>
            <a:r>
              <a:rPr lang="en-US" dirty="0"/>
              <a:t>In this presentation we looked at states with the highest breweries, highest median ABV and IBU values, and states with the most bitter and most alcoholic beers</a:t>
            </a:r>
          </a:p>
          <a:p>
            <a:r>
              <a:rPr lang="en-US" dirty="0"/>
              <a:t>In the investigation of the distribution of the ABV variable, a right skewed distribution was found meaning most beers are centered around 0.051 ABV but more can be found at higher alcohol levels than lower alcohol levels</a:t>
            </a:r>
          </a:p>
          <a:p>
            <a:endParaRPr lang="en-US" dirty="0"/>
          </a:p>
        </p:txBody>
      </p:sp>
      <p:sp>
        <p:nvSpPr>
          <p:cNvPr id="4" name="Content Placeholder 3">
            <a:extLst>
              <a:ext uri="{FF2B5EF4-FFF2-40B4-BE49-F238E27FC236}">
                <a16:creationId xmlns:a16="http://schemas.microsoft.com/office/drawing/2014/main" id="{97989E03-CE1B-8747-BC76-9B05D23FA9D1}"/>
              </a:ext>
            </a:extLst>
          </p:cNvPr>
          <p:cNvSpPr>
            <a:spLocks noGrp="1"/>
          </p:cNvSpPr>
          <p:nvPr>
            <p:ph sz="half" idx="2"/>
          </p:nvPr>
        </p:nvSpPr>
        <p:spPr/>
        <p:txBody>
          <a:bodyPr/>
          <a:lstStyle/>
          <a:p>
            <a:r>
              <a:rPr lang="en-US" dirty="0"/>
              <a:t>When looking into Ales vs. IPAs, it was found that IPAs generally had higher ABVs and IBUs while Ales had lower ABVs and IBUs </a:t>
            </a:r>
          </a:p>
          <a:p>
            <a:r>
              <a:rPr lang="en-US" dirty="0"/>
              <a:t>In comparing 16- and 12-ounce beers, the 16-ounce beers had slightly higher distribution of alcohol levels and bitterness ratings</a:t>
            </a:r>
          </a:p>
          <a:p>
            <a:r>
              <a:rPr lang="en-US" dirty="0"/>
              <a:t>Lastly, the IBU variable’s distribution had a double peak, meaning while most beers had IBUs clustered around  25, another smaller group of beers also clustered around 65</a:t>
            </a:r>
          </a:p>
        </p:txBody>
      </p:sp>
    </p:spTree>
    <p:extLst>
      <p:ext uri="{BB962C8B-B14F-4D97-AF65-F5344CB8AC3E}">
        <p14:creationId xmlns:p14="http://schemas.microsoft.com/office/powerpoint/2010/main" val="421257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8AB1D1-E4DA-0148-8E51-A24E575E6CA2}"/>
              </a:ext>
            </a:extLst>
          </p:cNvPr>
          <p:cNvSpPr>
            <a:spLocks noGrp="1"/>
          </p:cNvSpPr>
          <p:nvPr>
            <p:ph type="title"/>
          </p:nvPr>
        </p:nvSpPr>
        <p:spPr/>
        <p:txBody>
          <a:bodyPr/>
          <a:lstStyle/>
          <a:p>
            <a:r>
              <a:rPr lang="en-US" dirty="0" err="1"/>
              <a:t>Youtube</a:t>
            </a:r>
            <a:r>
              <a:rPr lang="en-US" dirty="0"/>
              <a:t> Links</a:t>
            </a:r>
          </a:p>
        </p:txBody>
      </p:sp>
      <p:sp>
        <p:nvSpPr>
          <p:cNvPr id="6" name="Content Placeholder 5">
            <a:extLst>
              <a:ext uri="{FF2B5EF4-FFF2-40B4-BE49-F238E27FC236}">
                <a16:creationId xmlns:a16="http://schemas.microsoft.com/office/drawing/2014/main" id="{E0715C34-C368-C94D-B2EB-1D2123380480}"/>
              </a:ext>
            </a:extLst>
          </p:cNvPr>
          <p:cNvSpPr>
            <a:spLocks noGrp="1"/>
          </p:cNvSpPr>
          <p:nvPr>
            <p:ph idx="1"/>
          </p:nvPr>
        </p:nvSpPr>
        <p:spPr/>
        <p:txBody>
          <a:bodyPr/>
          <a:lstStyle/>
          <a:p>
            <a:r>
              <a:rPr lang="en-US" dirty="0"/>
              <a:t>Halle </a:t>
            </a:r>
            <a:r>
              <a:rPr lang="en-US" dirty="0" err="1"/>
              <a:t>Purdom</a:t>
            </a:r>
            <a:endParaRPr lang="en-US" dirty="0"/>
          </a:p>
          <a:p>
            <a:pPr lvl="1"/>
            <a:r>
              <a:rPr lang="en-US" dirty="0">
                <a:hlinkClick r:id="rId2"/>
              </a:rPr>
              <a:t>https://youtu.be/vVQMNWwsJ8Y</a:t>
            </a:r>
            <a:r>
              <a:rPr lang="en-US" dirty="0"/>
              <a:t> </a:t>
            </a:r>
          </a:p>
          <a:p>
            <a:r>
              <a:rPr lang="en-US" dirty="0"/>
              <a:t>Nnenna Okpara</a:t>
            </a:r>
          </a:p>
          <a:p>
            <a:r>
              <a:rPr lang="en-US" dirty="0"/>
              <a:t>https://www.youtube.com/watch?v=oB1xGwd9zaY</a:t>
            </a:r>
          </a:p>
        </p:txBody>
      </p:sp>
    </p:spTree>
    <p:extLst>
      <p:ext uri="{BB962C8B-B14F-4D97-AF65-F5344CB8AC3E}">
        <p14:creationId xmlns:p14="http://schemas.microsoft.com/office/powerpoint/2010/main" val="46462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0354-8009-4B80-965B-C969EE596D5D}"/>
              </a:ext>
            </a:extLst>
          </p:cNvPr>
          <p:cNvSpPr>
            <a:spLocks noGrp="1"/>
          </p:cNvSpPr>
          <p:nvPr>
            <p:ph type="title"/>
          </p:nvPr>
        </p:nvSpPr>
        <p:spPr>
          <a:xfrm>
            <a:off x="1261872" y="365760"/>
            <a:ext cx="9692640" cy="1118483"/>
          </a:xfrm>
        </p:spPr>
        <p:txBody>
          <a:bodyPr/>
          <a:lstStyle/>
          <a:p>
            <a:r>
              <a:rPr lang="en-US" dirty="0"/>
              <a:t>Analysis Questions</a:t>
            </a:r>
          </a:p>
        </p:txBody>
      </p:sp>
      <p:sp>
        <p:nvSpPr>
          <p:cNvPr id="4" name="Content Placeholder 2">
            <a:extLst>
              <a:ext uri="{FF2B5EF4-FFF2-40B4-BE49-F238E27FC236}">
                <a16:creationId xmlns:a16="http://schemas.microsoft.com/office/drawing/2014/main" id="{51151B49-E3C6-4B3A-A6B9-66FA61CC449C}"/>
              </a:ext>
            </a:extLst>
          </p:cNvPr>
          <p:cNvSpPr>
            <a:spLocks noGrp="1"/>
          </p:cNvSpPr>
          <p:nvPr>
            <p:ph idx="1"/>
          </p:nvPr>
        </p:nvSpPr>
        <p:spPr>
          <a:xfrm>
            <a:off x="1262063" y="1828800"/>
            <a:ext cx="8594725" cy="4351338"/>
          </a:xfrm>
        </p:spPr>
        <p:txBody>
          <a:bodyPr>
            <a:normAutofit fontScale="92500" lnSpcReduction="20000"/>
          </a:bodyPr>
          <a:lstStyle/>
          <a:p>
            <a:r>
              <a:rPr lang="en-US" sz="2400" dirty="0"/>
              <a:t>How many breweries are present in each state?</a:t>
            </a:r>
          </a:p>
          <a:p>
            <a:r>
              <a:rPr lang="en-US" sz="2400" dirty="0"/>
              <a:t>Why are there missing values?</a:t>
            </a:r>
          </a:p>
          <a:p>
            <a:r>
              <a:rPr lang="en-US" sz="2400" dirty="0"/>
              <a:t>What is the median ABV and IBU for each state?</a:t>
            </a:r>
          </a:p>
          <a:p>
            <a:r>
              <a:rPr lang="en-US" sz="2400" dirty="0"/>
              <a:t>Which state has the highest ABV and which state has the highest IBU values?</a:t>
            </a:r>
          </a:p>
          <a:p>
            <a:r>
              <a:rPr lang="en-US" sz="2400" dirty="0"/>
              <a:t>Comment on the Summary statistics and distribution of ABV.</a:t>
            </a:r>
          </a:p>
          <a:p>
            <a:r>
              <a:rPr lang="en-US" sz="2400" dirty="0"/>
              <a:t>Is there a relationship between the bitterness of the beer and its alcoholic content? Draw a scatter plot</a:t>
            </a:r>
          </a:p>
          <a:p>
            <a:r>
              <a:rPr lang="en-US" sz="2400" dirty="0"/>
              <a:t>Is there a difference between IPA’s and Ale’s?</a:t>
            </a:r>
          </a:p>
          <a:p>
            <a:r>
              <a:rPr lang="en-US" sz="2400" dirty="0"/>
              <a:t>Useful inference from the data for the Budweiser brand.</a:t>
            </a:r>
          </a:p>
        </p:txBody>
      </p:sp>
    </p:spTree>
    <p:extLst>
      <p:ext uri="{BB962C8B-B14F-4D97-AF65-F5344CB8AC3E}">
        <p14:creationId xmlns:p14="http://schemas.microsoft.com/office/powerpoint/2010/main" val="244156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EA1E-4E14-4319-90B7-3A63247DDE0D}"/>
              </a:ext>
            </a:extLst>
          </p:cNvPr>
          <p:cNvSpPr>
            <a:spLocks noGrp="1"/>
          </p:cNvSpPr>
          <p:nvPr>
            <p:ph type="title"/>
          </p:nvPr>
        </p:nvSpPr>
        <p:spPr>
          <a:xfrm>
            <a:off x="64444" y="467360"/>
            <a:ext cx="9721668" cy="846591"/>
          </a:xfrm>
        </p:spPr>
        <p:txBody>
          <a:bodyPr>
            <a:normAutofit/>
          </a:bodyPr>
          <a:lstStyle/>
          <a:p>
            <a:r>
              <a:rPr lang="en-US" sz="4000" dirty="0"/>
              <a:t>Number of Breweries by state in the US</a:t>
            </a:r>
          </a:p>
        </p:txBody>
      </p:sp>
      <p:pic>
        <p:nvPicPr>
          <p:cNvPr id="5" name="Content Placeholder 4">
            <a:extLst>
              <a:ext uri="{FF2B5EF4-FFF2-40B4-BE49-F238E27FC236}">
                <a16:creationId xmlns:a16="http://schemas.microsoft.com/office/drawing/2014/main" id="{075C58C5-1C8B-42C9-9C7C-201CF7227DA6}"/>
              </a:ext>
            </a:extLst>
          </p:cNvPr>
          <p:cNvPicPr>
            <a:picLocks noGrp="1" noChangeAspect="1"/>
          </p:cNvPicPr>
          <p:nvPr>
            <p:ph idx="1"/>
          </p:nvPr>
        </p:nvPicPr>
        <p:blipFill>
          <a:blip r:embed="rId2"/>
          <a:stretch>
            <a:fillRect/>
          </a:stretch>
        </p:blipFill>
        <p:spPr>
          <a:xfrm>
            <a:off x="183163" y="1360644"/>
            <a:ext cx="8641297" cy="4917510"/>
          </a:xfrm>
        </p:spPr>
      </p:pic>
      <p:sp>
        <p:nvSpPr>
          <p:cNvPr id="7" name="Content Placeholder 2">
            <a:extLst>
              <a:ext uri="{FF2B5EF4-FFF2-40B4-BE49-F238E27FC236}">
                <a16:creationId xmlns:a16="http://schemas.microsoft.com/office/drawing/2014/main" id="{89C645BE-7452-4B54-A6D1-FEB8426B2890}"/>
              </a:ext>
            </a:extLst>
          </p:cNvPr>
          <p:cNvSpPr txBox="1">
            <a:spLocks/>
          </p:cNvSpPr>
          <p:nvPr/>
        </p:nvSpPr>
        <p:spPr>
          <a:xfrm>
            <a:off x="8824461" y="1519712"/>
            <a:ext cx="2655959" cy="41949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solidFill>
                  <a:srgbClr val="0070C0"/>
                </a:solidFill>
              </a:rPr>
              <a:t>Top 10 States by Brewery</a:t>
            </a:r>
          </a:p>
          <a:p>
            <a:pPr marL="342900" indent="-342900">
              <a:buFont typeface="+mj-lt"/>
              <a:buAutoNum type="arabicPeriod"/>
            </a:pPr>
            <a:r>
              <a:rPr lang="en-US" sz="1800">
                <a:solidFill>
                  <a:srgbClr val="0070C0"/>
                </a:solidFill>
              </a:rPr>
              <a:t>Colorado - 47</a:t>
            </a:r>
          </a:p>
          <a:p>
            <a:pPr marL="342900" indent="-342900">
              <a:buFont typeface="+mj-lt"/>
              <a:buAutoNum type="arabicPeriod"/>
            </a:pPr>
            <a:r>
              <a:rPr lang="en-US" sz="1800">
                <a:solidFill>
                  <a:srgbClr val="0070C0"/>
                </a:solidFill>
              </a:rPr>
              <a:t>California - 39</a:t>
            </a:r>
          </a:p>
          <a:p>
            <a:pPr marL="342900" indent="-342900">
              <a:buFont typeface="+mj-lt"/>
              <a:buAutoNum type="arabicPeriod"/>
            </a:pPr>
            <a:r>
              <a:rPr lang="en-US" sz="1800">
                <a:solidFill>
                  <a:srgbClr val="0070C0"/>
                </a:solidFill>
              </a:rPr>
              <a:t>Michigan - 32</a:t>
            </a:r>
          </a:p>
          <a:p>
            <a:pPr marL="342900" indent="-342900">
              <a:buFont typeface="+mj-lt"/>
              <a:buAutoNum type="arabicPeriod"/>
            </a:pPr>
            <a:r>
              <a:rPr lang="en-US" sz="1800">
                <a:solidFill>
                  <a:srgbClr val="0070C0"/>
                </a:solidFill>
              </a:rPr>
              <a:t>Oregon - 29</a:t>
            </a:r>
          </a:p>
          <a:p>
            <a:pPr marL="342900" indent="-342900">
              <a:buFont typeface="+mj-lt"/>
              <a:buAutoNum type="arabicPeriod"/>
            </a:pPr>
            <a:r>
              <a:rPr lang="en-US" sz="1800">
                <a:solidFill>
                  <a:srgbClr val="0070C0"/>
                </a:solidFill>
              </a:rPr>
              <a:t>Texas - 28</a:t>
            </a:r>
          </a:p>
          <a:p>
            <a:pPr marL="342900" indent="-342900">
              <a:buFont typeface="+mj-lt"/>
              <a:buAutoNum type="arabicPeriod"/>
            </a:pPr>
            <a:r>
              <a:rPr lang="en-US" sz="1800">
                <a:solidFill>
                  <a:srgbClr val="0070C0"/>
                </a:solidFill>
              </a:rPr>
              <a:t>Pennsylvania - 25</a:t>
            </a:r>
          </a:p>
          <a:p>
            <a:pPr marL="342900" indent="-342900">
              <a:buFont typeface="+mj-lt"/>
              <a:buAutoNum type="arabicPeriod"/>
            </a:pPr>
            <a:r>
              <a:rPr lang="en-US" sz="1800">
                <a:solidFill>
                  <a:srgbClr val="0070C0"/>
                </a:solidFill>
              </a:rPr>
              <a:t>Washington  -23 </a:t>
            </a:r>
          </a:p>
          <a:p>
            <a:pPr marL="342900" indent="-342900">
              <a:buFont typeface="+mj-lt"/>
              <a:buAutoNum type="arabicPeriod"/>
            </a:pPr>
            <a:r>
              <a:rPr lang="en-US" sz="1800">
                <a:solidFill>
                  <a:srgbClr val="0070C0"/>
                </a:solidFill>
              </a:rPr>
              <a:t>Massachusetts - 23</a:t>
            </a:r>
          </a:p>
          <a:p>
            <a:pPr marL="342900" indent="-342900">
              <a:buFont typeface="+mj-lt"/>
              <a:buAutoNum type="arabicPeriod"/>
            </a:pPr>
            <a:r>
              <a:rPr lang="en-US" sz="1800">
                <a:solidFill>
                  <a:srgbClr val="0070C0"/>
                </a:solidFill>
              </a:rPr>
              <a:t>Indiana - 22</a:t>
            </a:r>
          </a:p>
          <a:p>
            <a:pPr marL="342900" indent="-342900">
              <a:buFont typeface="+mj-lt"/>
              <a:buAutoNum type="arabicPeriod"/>
            </a:pPr>
            <a:r>
              <a:rPr lang="en-US" sz="1800">
                <a:solidFill>
                  <a:srgbClr val="0070C0"/>
                </a:solidFill>
              </a:rPr>
              <a:t>Wisconsin - 20</a:t>
            </a:r>
          </a:p>
          <a:p>
            <a:pPr marL="342900" indent="-342900">
              <a:buFont typeface="+mj-lt"/>
              <a:buAutoNum type="arabicPeriod"/>
            </a:pPr>
            <a:endParaRPr lang="en-US" sz="1800" dirty="0"/>
          </a:p>
        </p:txBody>
      </p:sp>
    </p:spTree>
    <p:extLst>
      <p:ext uri="{BB962C8B-B14F-4D97-AF65-F5344CB8AC3E}">
        <p14:creationId xmlns:p14="http://schemas.microsoft.com/office/powerpoint/2010/main" val="345648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70D9-4AB5-453F-9808-2094969D2896}"/>
              </a:ext>
            </a:extLst>
          </p:cNvPr>
          <p:cNvSpPr>
            <a:spLocks noGrp="1"/>
          </p:cNvSpPr>
          <p:nvPr>
            <p:ph type="title"/>
          </p:nvPr>
        </p:nvSpPr>
        <p:spPr>
          <a:xfrm>
            <a:off x="534382" y="166342"/>
            <a:ext cx="10515600" cy="1325563"/>
          </a:xfrm>
        </p:spPr>
        <p:txBody>
          <a:bodyPr/>
          <a:lstStyle/>
          <a:p>
            <a:r>
              <a:rPr lang="en-US" dirty="0"/>
              <a:t>       Missing values and Data Merging</a:t>
            </a:r>
          </a:p>
        </p:txBody>
      </p:sp>
      <p:pic>
        <p:nvPicPr>
          <p:cNvPr id="5" name="Content Placeholder 4">
            <a:extLst>
              <a:ext uri="{FF2B5EF4-FFF2-40B4-BE49-F238E27FC236}">
                <a16:creationId xmlns:a16="http://schemas.microsoft.com/office/drawing/2014/main" id="{7FC8E962-E9DE-4CE9-B65C-2FEDB25470FD}"/>
              </a:ext>
            </a:extLst>
          </p:cNvPr>
          <p:cNvPicPr>
            <a:picLocks noGrp="1" noChangeAspect="1"/>
          </p:cNvPicPr>
          <p:nvPr>
            <p:ph idx="1"/>
          </p:nvPr>
        </p:nvPicPr>
        <p:blipFill>
          <a:blip r:embed="rId2"/>
          <a:stretch>
            <a:fillRect/>
          </a:stretch>
        </p:blipFill>
        <p:spPr>
          <a:xfrm>
            <a:off x="440114" y="1491905"/>
            <a:ext cx="6106458" cy="2743302"/>
          </a:xfrm>
        </p:spPr>
      </p:pic>
      <p:pic>
        <p:nvPicPr>
          <p:cNvPr id="7" name="Picture 6">
            <a:extLst>
              <a:ext uri="{FF2B5EF4-FFF2-40B4-BE49-F238E27FC236}">
                <a16:creationId xmlns:a16="http://schemas.microsoft.com/office/drawing/2014/main" id="{45071B0C-DAAD-488F-BA8D-60903FA44E41}"/>
              </a:ext>
            </a:extLst>
          </p:cNvPr>
          <p:cNvPicPr>
            <a:picLocks noChangeAspect="1"/>
          </p:cNvPicPr>
          <p:nvPr/>
        </p:nvPicPr>
        <p:blipFill>
          <a:blip r:embed="rId3"/>
          <a:stretch>
            <a:fillRect/>
          </a:stretch>
        </p:blipFill>
        <p:spPr>
          <a:xfrm>
            <a:off x="6546572" y="1491906"/>
            <a:ext cx="4235056" cy="3109552"/>
          </a:xfrm>
          <a:prstGeom prst="rect">
            <a:avLst/>
          </a:prstGeom>
        </p:spPr>
      </p:pic>
      <p:sp>
        <p:nvSpPr>
          <p:cNvPr id="8" name="TextBox 7">
            <a:extLst>
              <a:ext uri="{FF2B5EF4-FFF2-40B4-BE49-F238E27FC236}">
                <a16:creationId xmlns:a16="http://schemas.microsoft.com/office/drawing/2014/main" id="{7349F16F-8803-4D59-927F-7D18887C6684}"/>
              </a:ext>
            </a:extLst>
          </p:cNvPr>
          <p:cNvSpPr txBox="1"/>
          <p:nvPr/>
        </p:nvSpPr>
        <p:spPr>
          <a:xfrm>
            <a:off x="266028" y="4601458"/>
            <a:ext cx="1051560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was merged by the Brewery ID column present in the Beer and Brewery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table and plot  shows the number of missing values (NA) in each column. There are only two variables with missing values. ABV is missing 62 values while IBU is missing 1005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Missing values were filtered from the data rather than imputed to eliminate the risk of introducing potentially incorrect data into the group. Over 1005 datapoints would have to be imputed for a dataset that only has 2410 rows total (~40 percent of the data.) </a:t>
            </a:r>
          </a:p>
        </p:txBody>
      </p:sp>
    </p:spTree>
    <p:extLst>
      <p:ext uri="{BB962C8B-B14F-4D97-AF65-F5344CB8AC3E}">
        <p14:creationId xmlns:p14="http://schemas.microsoft.com/office/powerpoint/2010/main" val="1774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B17D-F2C3-496B-A3E9-9149AC1E1D33}"/>
              </a:ext>
            </a:extLst>
          </p:cNvPr>
          <p:cNvSpPr>
            <a:spLocks noGrp="1"/>
          </p:cNvSpPr>
          <p:nvPr>
            <p:ph type="title"/>
          </p:nvPr>
        </p:nvSpPr>
        <p:spPr>
          <a:xfrm>
            <a:off x="1254615" y="235132"/>
            <a:ext cx="9692640" cy="1325562"/>
          </a:xfrm>
        </p:spPr>
        <p:txBody>
          <a:bodyPr/>
          <a:lstStyle/>
          <a:p>
            <a:r>
              <a:rPr lang="en-US" dirty="0"/>
              <a:t>         Median ABV by state</a:t>
            </a:r>
          </a:p>
        </p:txBody>
      </p:sp>
      <p:pic>
        <p:nvPicPr>
          <p:cNvPr id="5" name="Content Placeholder 4">
            <a:extLst>
              <a:ext uri="{FF2B5EF4-FFF2-40B4-BE49-F238E27FC236}">
                <a16:creationId xmlns:a16="http://schemas.microsoft.com/office/drawing/2014/main" id="{252A0E97-9BCC-4AA7-A0BB-E8151AA60B2F}"/>
              </a:ext>
            </a:extLst>
          </p:cNvPr>
          <p:cNvPicPr>
            <a:picLocks noGrp="1" noChangeAspect="1"/>
          </p:cNvPicPr>
          <p:nvPr>
            <p:ph idx="1"/>
          </p:nvPr>
        </p:nvPicPr>
        <p:blipFill>
          <a:blip r:embed="rId2"/>
          <a:stretch>
            <a:fillRect/>
          </a:stretch>
        </p:blipFill>
        <p:spPr>
          <a:xfrm>
            <a:off x="1014693" y="1560582"/>
            <a:ext cx="9632526" cy="4351338"/>
          </a:xfrm>
        </p:spPr>
      </p:pic>
      <p:sp>
        <p:nvSpPr>
          <p:cNvPr id="6" name="TextBox 5">
            <a:extLst>
              <a:ext uri="{FF2B5EF4-FFF2-40B4-BE49-F238E27FC236}">
                <a16:creationId xmlns:a16="http://schemas.microsoft.com/office/drawing/2014/main" id="{0B4542B8-5108-4BD4-A317-ED512CD646DF}"/>
              </a:ext>
            </a:extLst>
          </p:cNvPr>
          <p:cNvSpPr txBox="1"/>
          <p:nvPr/>
        </p:nvSpPr>
        <p:spPr>
          <a:xfrm>
            <a:off x="1143451" y="5846544"/>
            <a:ext cx="9375009" cy="646331"/>
          </a:xfrm>
          <a:prstGeom prst="rect">
            <a:avLst/>
          </a:prstGeom>
          <a:noFill/>
        </p:spPr>
        <p:txBody>
          <a:bodyPr wrap="square" rtlCol="0">
            <a:spAutoFit/>
          </a:bodyPr>
          <a:lstStyle/>
          <a:p>
            <a:r>
              <a:rPr lang="en-US"/>
              <a:t>The Median Alcohol content (ABV) by State bar chart shows that Kentucky (KY) has the highest median ABV while Utah (UT) has the lowest ABV. </a:t>
            </a:r>
            <a:endParaRPr lang="en-US" dirty="0"/>
          </a:p>
        </p:txBody>
      </p:sp>
    </p:spTree>
    <p:extLst>
      <p:ext uri="{BB962C8B-B14F-4D97-AF65-F5344CB8AC3E}">
        <p14:creationId xmlns:p14="http://schemas.microsoft.com/office/powerpoint/2010/main" val="401497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B5CA-68DD-4A05-8308-6575D6088EE0}"/>
              </a:ext>
            </a:extLst>
          </p:cNvPr>
          <p:cNvSpPr>
            <a:spLocks noGrp="1"/>
          </p:cNvSpPr>
          <p:nvPr>
            <p:ph type="title"/>
          </p:nvPr>
        </p:nvSpPr>
        <p:spPr>
          <a:xfrm>
            <a:off x="838200" y="315587"/>
            <a:ext cx="10515600" cy="1325563"/>
          </a:xfrm>
        </p:spPr>
        <p:txBody>
          <a:bodyPr/>
          <a:lstStyle/>
          <a:p>
            <a:r>
              <a:rPr lang="en-US" dirty="0"/>
              <a:t>            Median IBU by state</a:t>
            </a:r>
          </a:p>
        </p:txBody>
      </p:sp>
      <p:pic>
        <p:nvPicPr>
          <p:cNvPr id="5" name="Content Placeholder 4">
            <a:extLst>
              <a:ext uri="{FF2B5EF4-FFF2-40B4-BE49-F238E27FC236}">
                <a16:creationId xmlns:a16="http://schemas.microsoft.com/office/drawing/2014/main" id="{D4D88D0B-BC23-4F76-8C00-791710ECC552}"/>
              </a:ext>
            </a:extLst>
          </p:cNvPr>
          <p:cNvPicPr>
            <a:picLocks noGrp="1" noChangeAspect="1"/>
          </p:cNvPicPr>
          <p:nvPr>
            <p:ph idx="1"/>
          </p:nvPr>
        </p:nvPicPr>
        <p:blipFill>
          <a:blip r:embed="rId2"/>
          <a:stretch>
            <a:fillRect/>
          </a:stretch>
        </p:blipFill>
        <p:spPr>
          <a:xfrm>
            <a:off x="838200" y="1645342"/>
            <a:ext cx="10174120" cy="4172532"/>
          </a:xfrm>
        </p:spPr>
      </p:pic>
      <p:sp>
        <p:nvSpPr>
          <p:cNvPr id="6" name="TextBox 5">
            <a:extLst>
              <a:ext uri="{FF2B5EF4-FFF2-40B4-BE49-F238E27FC236}">
                <a16:creationId xmlns:a16="http://schemas.microsoft.com/office/drawing/2014/main" id="{9CEC9713-6A44-466F-BABB-4184AEEFBA84}"/>
              </a:ext>
            </a:extLst>
          </p:cNvPr>
          <p:cNvSpPr txBox="1"/>
          <p:nvPr/>
        </p:nvSpPr>
        <p:spPr>
          <a:xfrm>
            <a:off x="1179680" y="5817874"/>
            <a:ext cx="8295624" cy="646331"/>
          </a:xfrm>
          <a:prstGeom prst="rect">
            <a:avLst/>
          </a:prstGeom>
          <a:noFill/>
        </p:spPr>
        <p:txBody>
          <a:bodyPr wrap="square" rtlCol="0">
            <a:spAutoFit/>
          </a:bodyPr>
          <a:lstStyle/>
          <a:p>
            <a:r>
              <a:rPr lang="en-US"/>
              <a:t>The International bitterness unit (IBU) bar chart shows that Maine (ME) has the highest median IBU value while Wisconsin (WI) has the lowest median IBU value</a:t>
            </a:r>
            <a:endParaRPr lang="en-US" dirty="0"/>
          </a:p>
        </p:txBody>
      </p:sp>
    </p:spTree>
    <p:extLst>
      <p:ext uri="{BB962C8B-B14F-4D97-AF65-F5344CB8AC3E}">
        <p14:creationId xmlns:p14="http://schemas.microsoft.com/office/powerpoint/2010/main" val="419019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B73D-8076-40C9-9235-4BD8DE48EA82}"/>
              </a:ext>
            </a:extLst>
          </p:cNvPr>
          <p:cNvSpPr>
            <a:spLocks noGrp="1"/>
          </p:cNvSpPr>
          <p:nvPr>
            <p:ph type="title"/>
          </p:nvPr>
        </p:nvSpPr>
        <p:spPr/>
        <p:txBody>
          <a:bodyPr/>
          <a:lstStyle/>
          <a:p>
            <a:r>
              <a:rPr lang="en-US" dirty="0">
                <a:ea typeface="+mj-lt"/>
                <a:cs typeface="+mj-lt"/>
              </a:rPr>
              <a:t>Maximum ABV and IBU</a:t>
            </a:r>
          </a:p>
        </p:txBody>
      </p:sp>
      <p:sp>
        <p:nvSpPr>
          <p:cNvPr id="3" name="Content Placeholder 2">
            <a:extLst>
              <a:ext uri="{FF2B5EF4-FFF2-40B4-BE49-F238E27FC236}">
                <a16:creationId xmlns:a16="http://schemas.microsoft.com/office/drawing/2014/main" id="{663311F7-D4EA-49EA-AB46-08146AB2E35D}"/>
              </a:ext>
            </a:extLst>
          </p:cNvPr>
          <p:cNvSpPr>
            <a:spLocks noGrp="1"/>
          </p:cNvSpPr>
          <p:nvPr>
            <p:ph idx="1"/>
          </p:nvPr>
        </p:nvSpPr>
        <p:spPr/>
        <p:txBody>
          <a:bodyPr vert="horz" lIns="91440" tIns="45720" rIns="91440" bIns="45720" rtlCol="0" anchor="t">
            <a:normAutofit/>
          </a:bodyPr>
          <a:lstStyle/>
          <a:p>
            <a:r>
              <a:rPr lang="en-US" dirty="0">
                <a:ea typeface="+mn-lt"/>
                <a:cs typeface="+mn-lt"/>
              </a:rPr>
              <a:t>The state with the beer containing maximum alcoholic content (ABV)</a:t>
            </a:r>
          </a:p>
          <a:p>
            <a:pPr lvl="1">
              <a:buFont typeface="Wingdings 2" pitchFamily="34" charset="0"/>
              <a:buChar char=""/>
            </a:pPr>
            <a:r>
              <a:rPr lang="en-US" dirty="0">
                <a:ea typeface="+mn-lt"/>
                <a:cs typeface="+mn-lt"/>
              </a:rPr>
              <a:t>Colorado: "Lee Hill Series Vol. 5 - Belgian Style Quadrupel Ale"</a:t>
            </a:r>
          </a:p>
          <a:p>
            <a:pPr lvl="1">
              <a:buFont typeface="Wingdings 2" pitchFamily="34" charset="0"/>
              <a:buChar char=""/>
            </a:pPr>
            <a:r>
              <a:rPr lang="en-US" b="1" dirty="0">
                <a:solidFill>
                  <a:srgbClr val="262626"/>
                </a:solidFill>
                <a:ea typeface="+mn-lt"/>
                <a:cs typeface="+mn-lt"/>
              </a:rPr>
              <a:t>ABV: 0.128</a:t>
            </a:r>
            <a:endParaRPr lang="en-US" dirty="0">
              <a:ea typeface="+mn-lt"/>
              <a:cs typeface="+mn-lt"/>
            </a:endParaRPr>
          </a:p>
          <a:p>
            <a:pPr lvl="1">
              <a:buFont typeface="Wingdings 2" pitchFamily="34" charset="0"/>
              <a:buChar char=""/>
            </a:pPr>
            <a:r>
              <a:rPr lang="en-US" i="1" dirty="0">
                <a:solidFill>
                  <a:srgbClr val="262626"/>
                </a:solidFill>
                <a:ea typeface="+mn-lt"/>
                <a:cs typeface="+mn-lt"/>
              </a:rPr>
              <a:t>Note: IBU missing from the data</a:t>
            </a:r>
            <a:endParaRPr lang="en-US" dirty="0">
              <a:ea typeface="+mn-lt"/>
              <a:cs typeface="+mn-lt"/>
            </a:endParaRPr>
          </a:p>
          <a:p>
            <a:r>
              <a:rPr lang="en-US" dirty="0">
                <a:ea typeface="+mn-lt"/>
                <a:cs typeface="+mn-lt"/>
              </a:rPr>
              <a:t>The state with the most bitter (IBU) beer</a:t>
            </a:r>
          </a:p>
          <a:p>
            <a:pPr lvl="1">
              <a:buFont typeface="Wingdings 2" pitchFamily="34" charset="0"/>
              <a:buChar char=""/>
            </a:pPr>
            <a:r>
              <a:rPr lang="en-US" dirty="0">
                <a:ea typeface="+mn-lt"/>
                <a:cs typeface="+mn-lt"/>
              </a:rPr>
              <a:t>Oregon: "Bitter Bitch Imperial IPA"</a:t>
            </a:r>
          </a:p>
          <a:p>
            <a:pPr lvl="1">
              <a:buFont typeface="Wingdings 2" pitchFamily="34" charset="0"/>
              <a:buChar char=""/>
            </a:pPr>
            <a:r>
              <a:rPr lang="en-US" b="1" dirty="0">
                <a:solidFill>
                  <a:srgbClr val="262626"/>
                </a:solidFill>
                <a:ea typeface="+mn-lt"/>
                <a:cs typeface="+mn-lt"/>
              </a:rPr>
              <a:t>IBU: 138</a:t>
            </a:r>
            <a:endParaRPr lang="en-US" dirty="0">
              <a:ea typeface="+mn-lt"/>
              <a:cs typeface="+mn-lt"/>
            </a:endParaRPr>
          </a:p>
          <a:p>
            <a:pPr lvl="1">
              <a:buFont typeface="Wingdings 2" pitchFamily="34" charset="0"/>
              <a:buChar char=""/>
            </a:pPr>
            <a:r>
              <a:rPr lang="en-US" dirty="0">
                <a:solidFill>
                  <a:srgbClr val="262626"/>
                </a:solidFill>
                <a:ea typeface="+mn-lt"/>
                <a:cs typeface="+mn-lt"/>
              </a:rPr>
              <a:t>ABV: 0.082</a:t>
            </a:r>
            <a:endParaRPr lang="en-US" dirty="0"/>
          </a:p>
        </p:txBody>
      </p:sp>
    </p:spTree>
    <p:extLst>
      <p:ext uri="{BB962C8B-B14F-4D97-AF65-F5344CB8AC3E}">
        <p14:creationId xmlns:p14="http://schemas.microsoft.com/office/powerpoint/2010/main" val="103864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8A53E-B474-44DE-985F-EFE8FC2B9A87}"/>
              </a:ext>
            </a:extLst>
          </p:cNvPr>
          <p:cNvSpPr>
            <a:spLocks noGrp="1"/>
          </p:cNvSpPr>
          <p:nvPr>
            <p:ph sz="half" idx="1"/>
          </p:nvPr>
        </p:nvSpPr>
        <p:spPr>
          <a:xfrm>
            <a:off x="434557" y="1400628"/>
            <a:ext cx="3196047" cy="5048022"/>
          </a:xfrm>
        </p:spPr>
        <p:txBody>
          <a:bodyPr vert="horz" lIns="91440" tIns="45720" rIns="91440" bIns="45720" rtlCol="0" anchor="t">
            <a:normAutofit/>
          </a:bodyPr>
          <a:lstStyle/>
          <a:p>
            <a:r>
              <a:rPr lang="en-US" dirty="0">
                <a:ea typeface="+mn-lt"/>
                <a:cs typeface="+mn-lt"/>
              </a:rPr>
              <a:t>Summary Statistics</a:t>
            </a:r>
          </a:p>
          <a:p>
            <a:pPr lvl="1"/>
            <a:r>
              <a:rPr lang="en-US" dirty="0">
                <a:ea typeface="+mn-lt"/>
                <a:cs typeface="+mn-lt"/>
              </a:rPr>
              <a:t>Data: n = 2348</a:t>
            </a:r>
          </a:p>
          <a:p>
            <a:pPr lvl="1"/>
            <a:r>
              <a:rPr lang="en-US" dirty="0">
                <a:ea typeface="+mn-lt"/>
                <a:cs typeface="+mn-lt"/>
              </a:rPr>
              <a:t>Location</a:t>
            </a:r>
          </a:p>
          <a:p>
            <a:pPr lvl="2"/>
            <a:r>
              <a:rPr lang="en-US" b="1" dirty="0">
                <a:ea typeface="+mn-lt"/>
                <a:cs typeface="+mn-lt"/>
              </a:rPr>
              <a:t>Median: 0.056</a:t>
            </a:r>
          </a:p>
          <a:p>
            <a:pPr lvl="2"/>
            <a:r>
              <a:rPr lang="en-US" b="1" dirty="0">
                <a:ea typeface="+mn-lt"/>
                <a:cs typeface="+mn-lt"/>
              </a:rPr>
              <a:t>Mean: 0.060</a:t>
            </a:r>
          </a:p>
          <a:p>
            <a:pPr lvl="1"/>
            <a:r>
              <a:rPr lang="en-US" dirty="0">
                <a:ea typeface="+mn-lt"/>
                <a:cs typeface="+mn-lt"/>
              </a:rPr>
              <a:t>Spread</a:t>
            </a:r>
          </a:p>
          <a:p>
            <a:pPr lvl="2"/>
            <a:r>
              <a:rPr lang="en-US" b="1" dirty="0">
                <a:ea typeface="+mn-lt"/>
                <a:cs typeface="+mn-lt"/>
              </a:rPr>
              <a:t>Standard Deviation: 0.014</a:t>
            </a:r>
          </a:p>
          <a:p>
            <a:pPr lvl="1"/>
            <a:r>
              <a:rPr lang="en-US" dirty="0">
                <a:ea typeface="+mn-lt"/>
                <a:cs typeface="+mn-lt"/>
              </a:rPr>
              <a:t>Shape</a:t>
            </a:r>
          </a:p>
          <a:p>
            <a:pPr lvl="2"/>
            <a:r>
              <a:rPr lang="en-US" dirty="0">
                <a:ea typeface="+mn-lt"/>
                <a:cs typeface="+mn-lt"/>
              </a:rPr>
              <a:t>Close to normal distribution</a:t>
            </a:r>
          </a:p>
          <a:p>
            <a:pPr lvl="2"/>
            <a:r>
              <a:rPr lang="en-US" dirty="0">
                <a:ea typeface="+mn-lt"/>
                <a:cs typeface="+mn-lt"/>
              </a:rPr>
              <a:t>Slight right skew</a:t>
            </a:r>
          </a:p>
        </p:txBody>
      </p:sp>
      <p:pic>
        <p:nvPicPr>
          <p:cNvPr id="5" name="Picture 5" descr="Chart, histogram&#10;&#10;Description automatically generated">
            <a:extLst>
              <a:ext uri="{FF2B5EF4-FFF2-40B4-BE49-F238E27FC236}">
                <a16:creationId xmlns:a16="http://schemas.microsoft.com/office/drawing/2014/main" id="{E83032ED-ECDF-4B1D-911E-EB424DFD7AF2}"/>
              </a:ext>
            </a:extLst>
          </p:cNvPr>
          <p:cNvPicPr>
            <a:picLocks noGrp="1" noChangeAspect="1"/>
          </p:cNvPicPr>
          <p:nvPr>
            <p:ph sz="half" idx="2"/>
          </p:nvPr>
        </p:nvPicPr>
        <p:blipFill>
          <a:blip r:embed="rId2"/>
          <a:stretch>
            <a:fillRect/>
          </a:stretch>
        </p:blipFill>
        <p:spPr>
          <a:xfrm>
            <a:off x="3557453" y="1831406"/>
            <a:ext cx="7535817" cy="4498528"/>
          </a:xfrm>
        </p:spPr>
      </p:pic>
      <p:sp>
        <p:nvSpPr>
          <p:cNvPr id="11" name="Title 1">
            <a:extLst>
              <a:ext uri="{FF2B5EF4-FFF2-40B4-BE49-F238E27FC236}">
                <a16:creationId xmlns:a16="http://schemas.microsoft.com/office/drawing/2014/main" id="{591DEC3A-D0EF-4DBA-B51B-EBE4E095D905}"/>
              </a:ext>
            </a:extLst>
          </p:cNvPr>
          <p:cNvSpPr txBox="1">
            <a:spLocks/>
          </p:cNvSpPr>
          <p:nvPr/>
        </p:nvSpPr>
        <p:spPr>
          <a:xfrm>
            <a:off x="1261872" y="2903"/>
            <a:ext cx="9692640" cy="12384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000" dirty="0"/>
              <a:t>ABV Summary Statistics &amp; Distribution</a:t>
            </a:r>
          </a:p>
        </p:txBody>
      </p:sp>
      <p:sp>
        <p:nvSpPr>
          <p:cNvPr id="12" name="TextBox 11">
            <a:extLst>
              <a:ext uri="{FF2B5EF4-FFF2-40B4-BE49-F238E27FC236}">
                <a16:creationId xmlns:a16="http://schemas.microsoft.com/office/drawing/2014/main" id="{834B6E46-82A0-44A0-B071-9586C790CD3B}"/>
              </a:ext>
            </a:extLst>
          </p:cNvPr>
          <p:cNvSpPr txBox="1"/>
          <p:nvPr/>
        </p:nvSpPr>
        <p:spPr>
          <a:xfrm>
            <a:off x="3556002" y="14006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Boxplot of ABV Data </a:t>
            </a:r>
          </a:p>
        </p:txBody>
      </p:sp>
      <p:sp>
        <p:nvSpPr>
          <p:cNvPr id="13" name="TextBox 12">
            <a:extLst>
              <a:ext uri="{FF2B5EF4-FFF2-40B4-BE49-F238E27FC236}">
                <a16:creationId xmlns:a16="http://schemas.microsoft.com/office/drawing/2014/main" id="{0A07D509-4998-4F19-B8CA-D43A62BF48ED}"/>
              </a:ext>
            </a:extLst>
          </p:cNvPr>
          <p:cNvSpPr txBox="1"/>
          <p:nvPr/>
        </p:nvSpPr>
        <p:spPr>
          <a:xfrm>
            <a:off x="3672114" y="3744686"/>
            <a:ext cx="101600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Min: 0.001</a:t>
            </a:r>
          </a:p>
        </p:txBody>
      </p:sp>
      <p:sp>
        <p:nvSpPr>
          <p:cNvPr id="15" name="TextBox 14">
            <a:extLst>
              <a:ext uri="{FF2B5EF4-FFF2-40B4-BE49-F238E27FC236}">
                <a16:creationId xmlns:a16="http://schemas.microsoft.com/office/drawing/2014/main" id="{2900EA5F-1E00-41FC-BA1E-3F5A6A33A380}"/>
              </a:ext>
            </a:extLst>
          </p:cNvPr>
          <p:cNvSpPr txBox="1"/>
          <p:nvPr/>
        </p:nvSpPr>
        <p:spPr>
          <a:xfrm>
            <a:off x="10167256" y="3744685"/>
            <a:ext cx="972458" cy="284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Max: 0.128</a:t>
            </a:r>
          </a:p>
        </p:txBody>
      </p:sp>
      <p:sp>
        <p:nvSpPr>
          <p:cNvPr id="16" name="TextBox 15">
            <a:extLst>
              <a:ext uri="{FF2B5EF4-FFF2-40B4-BE49-F238E27FC236}">
                <a16:creationId xmlns:a16="http://schemas.microsoft.com/office/drawing/2014/main" id="{98BCF5FB-88CD-47B0-9169-A8D54035AE41}"/>
              </a:ext>
            </a:extLst>
          </p:cNvPr>
          <p:cNvSpPr txBox="1"/>
          <p:nvPr/>
        </p:nvSpPr>
        <p:spPr>
          <a:xfrm>
            <a:off x="5638799" y="2489198"/>
            <a:ext cx="10740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1st Q: 0.050</a:t>
            </a:r>
          </a:p>
        </p:txBody>
      </p:sp>
      <p:sp>
        <p:nvSpPr>
          <p:cNvPr id="17" name="TextBox 16">
            <a:extLst>
              <a:ext uri="{FF2B5EF4-FFF2-40B4-BE49-F238E27FC236}">
                <a16:creationId xmlns:a16="http://schemas.microsoft.com/office/drawing/2014/main" id="{A0760EF3-F980-4B53-9158-BAC29D14710F}"/>
              </a:ext>
            </a:extLst>
          </p:cNvPr>
          <p:cNvSpPr txBox="1"/>
          <p:nvPr/>
        </p:nvSpPr>
        <p:spPr>
          <a:xfrm>
            <a:off x="7525655" y="2489198"/>
            <a:ext cx="105954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3rd Q: 0.067</a:t>
            </a:r>
          </a:p>
        </p:txBody>
      </p:sp>
      <p:sp>
        <p:nvSpPr>
          <p:cNvPr id="19" name="TextBox 18">
            <a:extLst>
              <a:ext uri="{FF2B5EF4-FFF2-40B4-BE49-F238E27FC236}">
                <a16:creationId xmlns:a16="http://schemas.microsoft.com/office/drawing/2014/main" id="{0ED4A005-1EC8-40BE-855F-16F4222362A4}"/>
              </a:ext>
            </a:extLst>
          </p:cNvPr>
          <p:cNvSpPr txBox="1"/>
          <p:nvPr/>
        </p:nvSpPr>
        <p:spPr>
          <a:xfrm>
            <a:off x="6429826" y="1915883"/>
            <a:ext cx="158205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Median: 0.056</a:t>
            </a:r>
          </a:p>
        </p:txBody>
      </p:sp>
    </p:spTree>
    <p:extLst>
      <p:ext uri="{BB962C8B-B14F-4D97-AF65-F5344CB8AC3E}">
        <p14:creationId xmlns:p14="http://schemas.microsoft.com/office/powerpoint/2010/main" val="361590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50BD-D40C-4068-8E01-59279C7D097F}"/>
              </a:ext>
            </a:extLst>
          </p:cNvPr>
          <p:cNvSpPr>
            <a:spLocks noGrp="1"/>
          </p:cNvSpPr>
          <p:nvPr>
            <p:ph type="title"/>
          </p:nvPr>
        </p:nvSpPr>
        <p:spPr>
          <a:xfrm>
            <a:off x="1261872" y="2903"/>
            <a:ext cx="9692640" cy="1238477"/>
          </a:xfrm>
        </p:spPr>
        <p:txBody>
          <a:bodyPr>
            <a:normAutofit/>
          </a:bodyPr>
          <a:lstStyle/>
          <a:p>
            <a:r>
              <a:rPr lang="en-US" sz="4000" dirty="0"/>
              <a:t>ABV Summary Statistics &amp; Distribution</a:t>
            </a:r>
          </a:p>
        </p:txBody>
      </p:sp>
      <p:pic>
        <p:nvPicPr>
          <p:cNvPr id="6" name="Picture 6" descr="Chart, histogram&#10;&#10;Description automatically generated">
            <a:extLst>
              <a:ext uri="{FF2B5EF4-FFF2-40B4-BE49-F238E27FC236}">
                <a16:creationId xmlns:a16="http://schemas.microsoft.com/office/drawing/2014/main" id="{35B6DF6B-056C-45CC-8893-F2D1F3E685A3}"/>
              </a:ext>
            </a:extLst>
          </p:cNvPr>
          <p:cNvPicPr>
            <a:picLocks noChangeAspect="1"/>
          </p:cNvPicPr>
          <p:nvPr/>
        </p:nvPicPr>
        <p:blipFill>
          <a:blip r:embed="rId2"/>
          <a:stretch>
            <a:fillRect/>
          </a:stretch>
        </p:blipFill>
        <p:spPr>
          <a:xfrm>
            <a:off x="2086574" y="1207225"/>
            <a:ext cx="6950384" cy="4183965"/>
          </a:xfrm>
          <a:prstGeom prst="rect">
            <a:avLst/>
          </a:prstGeom>
        </p:spPr>
      </p:pic>
      <p:sp>
        <p:nvSpPr>
          <p:cNvPr id="8" name="Content Placeholder 7">
            <a:extLst>
              <a:ext uri="{FF2B5EF4-FFF2-40B4-BE49-F238E27FC236}">
                <a16:creationId xmlns:a16="http://schemas.microsoft.com/office/drawing/2014/main" id="{1A195E85-216F-45C3-B2BD-F368FE01817A}"/>
              </a:ext>
            </a:extLst>
          </p:cNvPr>
          <p:cNvSpPr>
            <a:spLocks noGrp="1"/>
          </p:cNvSpPr>
          <p:nvPr>
            <p:ph sz="half" idx="2"/>
          </p:nvPr>
        </p:nvSpPr>
        <p:spPr>
          <a:xfrm>
            <a:off x="676366" y="5294489"/>
            <a:ext cx="9930674" cy="1560607"/>
          </a:xfrm>
        </p:spPr>
        <p:txBody>
          <a:bodyPr vert="horz" lIns="91440" tIns="45720" rIns="91440" bIns="45720" rtlCol="0" anchor="t">
            <a:normAutofit/>
          </a:bodyPr>
          <a:lstStyle/>
          <a:p>
            <a:r>
              <a:rPr lang="en-US" sz="1400" dirty="0"/>
              <a:t>Histogram and density plot of ABV data showing normally distributed data with a slight right skew. </a:t>
            </a:r>
          </a:p>
          <a:p>
            <a:r>
              <a:rPr lang="en-US" sz="1400" dirty="0"/>
              <a:t>Most of the beers are going to be clustered around 0.051 ABV and beers with ABV’s higher or lower than that are going to be less and less common the farther out they go from the center</a:t>
            </a:r>
          </a:p>
          <a:p>
            <a:r>
              <a:rPr lang="en-US" sz="1400" dirty="0"/>
              <a:t>The right skew means more of the beers have an ABV higher than the graph’s peak, so more beers have an ABV above 0.051 than have an ABV below 0.051</a:t>
            </a:r>
          </a:p>
          <a:p>
            <a:endParaRPr lang="en-US" sz="1400" dirty="0"/>
          </a:p>
        </p:txBody>
      </p:sp>
      <p:sp>
        <p:nvSpPr>
          <p:cNvPr id="10" name="TextBox 9">
            <a:extLst>
              <a:ext uri="{FF2B5EF4-FFF2-40B4-BE49-F238E27FC236}">
                <a16:creationId xmlns:a16="http://schemas.microsoft.com/office/drawing/2014/main" id="{D7255FEC-AC08-4244-96AF-FB6BFCA8896C}"/>
              </a:ext>
            </a:extLst>
          </p:cNvPr>
          <p:cNvSpPr txBox="1"/>
          <p:nvPr/>
        </p:nvSpPr>
        <p:spPr>
          <a:xfrm>
            <a:off x="10043885" y="2837543"/>
            <a:ext cx="13353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Mean: 0.060</a:t>
            </a:r>
          </a:p>
          <a:p>
            <a:r>
              <a:rPr lang="en-US" sz="1200" dirty="0"/>
              <a:t>Median: 0.056</a:t>
            </a:r>
          </a:p>
        </p:txBody>
      </p:sp>
      <p:pic>
        <p:nvPicPr>
          <p:cNvPr id="11" name="Picture 11" descr="Shape, rectangle&#10;&#10;Description automatically generated">
            <a:extLst>
              <a:ext uri="{FF2B5EF4-FFF2-40B4-BE49-F238E27FC236}">
                <a16:creationId xmlns:a16="http://schemas.microsoft.com/office/drawing/2014/main" id="{5937088C-F550-48C7-AE85-6615F4EDE8EE}"/>
              </a:ext>
            </a:extLst>
          </p:cNvPr>
          <p:cNvPicPr>
            <a:picLocks noChangeAspect="1"/>
          </p:cNvPicPr>
          <p:nvPr/>
        </p:nvPicPr>
        <p:blipFill>
          <a:blip r:embed="rId3"/>
          <a:stretch>
            <a:fillRect/>
          </a:stretch>
        </p:blipFill>
        <p:spPr>
          <a:xfrm>
            <a:off x="9640206" y="2908753"/>
            <a:ext cx="400958" cy="394608"/>
          </a:xfrm>
          <a:prstGeom prst="rect">
            <a:avLst/>
          </a:prstGeom>
        </p:spPr>
      </p:pic>
    </p:spTree>
    <p:extLst>
      <p:ext uri="{BB962C8B-B14F-4D97-AF65-F5344CB8AC3E}">
        <p14:creationId xmlns:p14="http://schemas.microsoft.com/office/powerpoint/2010/main" val="283694150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1667</TotalTime>
  <Words>943</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Beer Case Study</vt:lpstr>
      <vt:lpstr>Analysis Questions</vt:lpstr>
      <vt:lpstr>Number of Breweries by state in the US</vt:lpstr>
      <vt:lpstr>       Missing values and Data Merging</vt:lpstr>
      <vt:lpstr>         Median ABV by state</vt:lpstr>
      <vt:lpstr>            Median IBU by state</vt:lpstr>
      <vt:lpstr>Maximum ABV and IBU</vt:lpstr>
      <vt:lpstr>PowerPoint Presentation</vt:lpstr>
      <vt:lpstr>ABV Summary Statistics &amp; Distribution</vt:lpstr>
      <vt:lpstr>Relationship between ABV and IBU</vt:lpstr>
      <vt:lpstr>KNN Classification</vt:lpstr>
      <vt:lpstr>Extra Analysis</vt:lpstr>
      <vt:lpstr>Closing Remarks</vt:lpstr>
      <vt:lpstr>Youtube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365</dc:creator>
  <cp:lastModifiedBy>Office 365</cp:lastModifiedBy>
  <cp:revision>289</cp:revision>
  <dcterms:created xsi:type="dcterms:W3CDTF">2021-02-20T02:13:00Z</dcterms:created>
  <dcterms:modified xsi:type="dcterms:W3CDTF">2021-03-06T21:12:30Z</dcterms:modified>
</cp:coreProperties>
</file>