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FF"/>
    <a:srgbClr val="0BE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5DB1C-7B7A-4A8E-BB1C-91B155059595}" v="1663" dt="2021-04-18T04:41:2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A290-0B22-4DAE-90C1-2025D36B476B}" type="datetimeFigureOut">
              <a:rPr lang="en-US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67A4-DBF0-43E6-B677-85BC0BED81A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What is RMSE: </a:t>
            </a:r>
            <a:r>
              <a:rPr lang="en-US"/>
              <a:t>how concentrated the data is around the regression line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Adj R2: </a:t>
            </a:r>
            <a:r>
              <a:rPr lang="en-US"/>
              <a:t>proportion of the variance for Salary that's explained by the independent variables, adjusted accounts for the amoutn of predictors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367A4-DBF0-43E6-B677-85BC0BED81A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26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2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AkxcmUvZU3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DDSAnalytics</a:t>
            </a:r>
            <a:r>
              <a:rPr lang="en-US" dirty="0">
                <a:ea typeface="+mj-lt"/>
                <a:cs typeface="+mj-lt"/>
              </a:rPr>
              <a:t> Employee Data 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Halle Purdom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066-3161-4AC5-A9C5-DC1F78B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B2CE-56D1-4BBD-A6D9-752DA54A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Looking at the data</a:t>
            </a:r>
          </a:p>
          <a:p>
            <a:pPr marL="342900" indent="-342900">
              <a:buAutoNum type="arabicPeriod"/>
            </a:pPr>
            <a:r>
              <a:rPr lang="en-US" sz="2800" dirty="0"/>
              <a:t>What leads to employee turnover?</a:t>
            </a:r>
          </a:p>
          <a:p>
            <a:pPr marL="342900" indent="-342900">
              <a:buAutoNum type="arabicPeriod"/>
            </a:pPr>
            <a:r>
              <a:rPr lang="en-US" sz="2800"/>
              <a:t>Building a model to predict employee salary</a:t>
            </a:r>
          </a:p>
        </p:txBody>
      </p:sp>
    </p:spTree>
    <p:extLst>
      <p:ext uri="{BB962C8B-B14F-4D97-AF65-F5344CB8AC3E}">
        <p14:creationId xmlns:p14="http://schemas.microsoft.com/office/powerpoint/2010/main" val="87519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A59F-BC74-4E1D-847D-5E993477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Looking at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F8FD-833A-4408-B777-AEDFD1E04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34362"/>
            <a:ext cx="4480560" cy="1954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870 observations (employees)</a:t>
            </a:r>
          </a:p>
          <a:p>
            <a:r>
              <a:rPr lang="en-US" dirty="0">
                <a:ea typeface="+mn-lt"/>
                <a:cs typeface="+mn-lt"/>
              </a:rPr>
              <a:t>36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27 variables are integers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Attrition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Monthly Income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9 are characters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9842DD3-C76F-40CC-B7E5-95A1936F4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05" t="-129" r="107" b="128"/>
          <a:stretch/>
        </p:blipFill>
        <p:spPr>
          <a:xfrm>
            <a:off x="5759965" y="5394008"/>
            <a:ext cx="5093981" cy="1123649"/>
          </a:xfr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318E24A3-ECC6-41DD-AAB9-5B44AA8A0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" r="1855" b="474"/>
          <a:stretch/>
        </p:blipFill>
        <p:spPr>
          <a:xfrm>
            <a:off x="5738662" y="4142938"/>
            <a:ext cx="4928455" cy="1083708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8ECD88BC-1F29-4B93-A6FC-84CE6552B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" r="1829" b="-513"/>
          <a:stretch/>
        </p:blipFill>
        <p:spPr>
          <a:xfrm>
            <a:off x="5738383" y="2883472"/>
            <a:ext cx="4930129" cy="1090636"/>
          </a:xfrm>
          <a:prstGeom prst="rect">
            <a:avLst/>
          </a:prstGeom>
        </p:spPr>
      </p:pic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29E58F-F4E0-4FA5-8EE4-C2E58A4F3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0" r="1961" b="-508"/>
          <a:stretch/>
        </p:blipFill>
        <p:spPr>
          <a:xfrm>
            <a:off x="5724455" y="1686429"/>
            <a:ext cx="4943024" cy="1121079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DF32982C-5713-4425-9D7C-519D9F6B23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5" t="487" r="2289" b="-125"/>
          <a:stretch/>
        </p:blipFill>
        <p:spPr>
          <a:xfrm>
            <a:off x="430159" y="5392565"/>
            <a:ext cx="5090596" cy="1127199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794CB8F0-48F3-46D4-BFAC-F43FC4FF48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434" t="365" r="1710" b="-323"/>
          <a:stretch/>
        </p:blipFill>
        <p:spPr>
          <a:xfrm>
            <a:off x="471874" y="4141614"/>
            <a:ext cx="5055781" cy="10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3254-2FBD-4E04-B043-76D08B19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dirty="0">
                <a:ea typeface="+mj-lt"/>
                <a:cs typeface="+mj-lt"/>
              </a:rPr>
              <a:t> What leads to employee turnover?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5958-D963-42F7-A708-409252FD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88404" cy="22309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/>
            <a:r>
              <a:rPr lang="en-US"/>
              <a:t>K-NN Classification Method</a:t>
            </a:r>
            <a:endParaRPr lang="en-US" dirty="0"/>
          </a:p>
          <a:p>
            <a:pPr marL="560070" lvl="1" indent="-285750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Internal Cross Validation</a:t>
            </a:r>
            <a:endParaRPr lang="en-US" spc="10" dirty="0">
              <a:solidFill>
                <a:srgbClr val="000000"/>
              </a:solidFill>
            </a:endParaRPr>
          </a:p>
          <a:p>
            <a:pPr marL="560070" lvl="1" indent="-285750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Finding the best </a:t>
            </a:r>
            <a:r>
              <a:rPr lang="en-US" b="1" spc="10">
                <a:solidFill>
                  <a:srgbClr val="000000"/>
                </a:solidFill>
              </a:rPr>
              <a:t>k=45</a:t>
            </a:r>
            <a:endParaRPr lang="en-US" b="1" dirty="0"/>
          </a:p>
          <a:p>
            <a:r>
              <a:rPr lang="en-US"/>
              <a:t>Accuracy </a:t>
            </a:r>
            <a:r>
              <a:rPr lang="en-US">
                <a:ea typeface="+mn-lt"/>
                <a:cs typeface="+mn-lt"/>
              </a:rPr>
              <a:t>0.8436782 </a:t>
            </a:r>
          </a:p>
          <a:p>
            <a:r>
              <a:rPr lang="en-US"/>
              <a:t>Sensitivity </a:t>
            </a:r>
            <a:r>
              <a:rPr lang="en-US">
                <a:ea typeface="+mn-lt"/>
                <a:cs typeface="+mn-lt"/>
              </a:rPr>
              <a:t>0.8445476</a:t>
            </a:r>
          </a:p>
          <a:p>
            <a:r>
              <a:rPr lang="en-US"/>
              <a:t>Specificity </a:t>
            </a:r>
            <a:r>
              <a:rPr lang="en-US">
                <a:ea typeface="+mn-lt"/>
                <a:cs typeface="+mn-lt"/>
              </a:rPr>
              <a:t>0.75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56DF582-F344-466D-B5B8-0A8BDEA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83052"/>
            <a:ext cx="3472070" cy="2523266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EB79AD0-76C0-44E9-8119-94707608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1" y="4398414"/>
            <a:ext cx="3472069" cy="2460895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F6F42E4-3B5F-46E5-8A04-C8FC3016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56" y="4167095"/>
            <a:ext cx="3657600" cy="261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D5B86-026D-4A42-ACC8-6AA6C6BDB652}"/>
              </a:ext>
            </a:extLst>
          </p:cNvPr>
          <p:cNvSpPr txBox="1"/>
          <p:nvPr/>
        </p:nvSpPr>
        <p:spPr>
          <a:xfrm>
            <a:off x="2126974" y="50557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Max Accuracy </a:t>
            </a:r>
            <a:r>
              <a:rPr lang="en-US">
                <a:ea typeface="+mn-lt"/>
                <a:cs typeface="+mn-lt"/>
              </a:rPr>
              <a:t>= 32</a:t>
            </a:r>
          </a:p>
          <a:p>
            <a:r>
              <a:rPr lang="en-US"/>
              <a:t>Range from 0.75-0.85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100D5-E354-4EF4-A2B4-F430423547BC}"/>
              </a:ext>
            </a:extLst>
          </p:cNvPr>
          <p:cNvSpPr txBox="1"/>
          <p:nvPr/>
        </p:nvSpPr>
        <p:spPr>
          <a:xfrm>
            <a:off x="8335617" y="30016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Max Sensitivity = 10</a:t>
            </a:r>
          </a:p>
          <a:p>
            <a:r>
              <a:rPr lang="en-US"/>
              <a:t>Range from 0.83-0.87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5D4CB-8242-487F-98BA-0A7415E65E90}"/>
              </a:ext>
            </a:extLst>
          </p:cNvPr>
          <p:cNvSpPr txBox="1"/>
          <p:nvPr/>
        </p:nvSpPr>
        <p:spPr>
          <a:xfrm>
            <a:off x="8388623" y="52014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Max Specificity = 45</a:t>
            </a:r>
          </a:p>
          <a:p>
            <a:r>
              <a:rPr lang="en-US"/>
              <a:t>Range from 0-0.8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61BF-FC35-4D95-8E82-CD4E5CE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 What leads to employee turnover?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3FB8-990B-41D8-AA1E-12C95BCAC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29565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Standardization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3 Variables of Interest</a:t>
            </a:r>
            <a:endParaRPr lang="en-US" spc="0">
              <a:ea typeface="+mn-lt"/>
              <a:cs typeface="+mn-lt"/>
            </a:endParaRPr>
          </a:p>
          <a:p>
            <a:pPr lvl="1"/>
            <a:r>
              <a:rPr lang="en-US" spc="0">
                <a:solidFill>
                  <a:srgbClr val="262626"/>
                </a:solidFill>
                <a:ea typeface="+mn-lt"/>
                <a:cs typeface="+mn-lt"/>
              </a:rPr>
              <a:t>MonthlyIncome</a:t>
            </a:r>
            <a:endParaRPr lang="en-US" spc="0"/>
          </a:p>
          <a:p>
            <a:pPr lvl="1"/>
            <a:r>
              <a:rPr lang="en-US" spc="0">
                <a:solidFill>
                  <a:srgbClr val="262626"/>
                </a:solidFill>
                <a:ea typeface="+mn-lt"/>
                <a:cs typeface="+mn-lt"/>
              </a:rPr>
              <a:t>YearsWithCurrManager</a:t>
            </a:r>
          </a:p>
          <a:p>
            <a:pPr lvl="1"/>
            <a:r>
              <a:rPr lang="en-US" spc="0">
                <a:solidFill>
                  <a:srgbClr val="262626"/>
                </a:solidFill>
                <a:ea typeface="+mn-lt"/>
                <a:cs typeface="+mn-lt"/>
              </a:rPr>
              <a:t>Age</a:t>
            </a:r>
          </a:p>
          <a:p>
            <a:r>
              <a:rPr lang="en-US" spc="0">
                <a:solidFill>
                  <a:srgbClr val="262626"/>
                </a:solidFill>
              </a:rPr>
              <a:t>3D Model</a:t>
            </a:r>
          </a:p>
          <a:p>
            <a:pPr lvl="1"/>
            <a:r>
              <a:rPr lang="en-US" b="1" u="sng">
                <a:solidFill>
                  <a:srgbClr val="0BE3CD"/>
                </a:solidFill>
              </a:rPr>
              <a:t>Teal: </a:t>
            </a:r>
            <a:endParaRPr lang="en-US" b="1" u="sng" dirty="0">
              <a:solidFill>
                <a:srgbClr val="0BE3CD"/>
              </a:solidFill>
            </a:endParaRPr>
          </a:p>
          <a:p>
            <a:pPr lvl="2"/>
            <a:r>
              <a:rPr lang="en-US">
                <a:solidFill>
                  <a:srgbClr val="262626"/>
                </a:solidFill>
              </a:rPr>
              <a:t>Attrition = No</a:t>
            </a:r>
          </a:p>
          <a:p>
            <a:pPr lvl="1"/>
            <a:r>
              <a:rPr lang="en-US" b="1" u="sng">
                <a:solidFill>
                  <a:srgbClr val="0070C0"/>
                </a:solidFill>
              </a:rPr>
              <a:t>Blue:</a:t>
            </a:r>
            <a:endParaRPr lang="en-US" b="1" u="sng" dirty="0">
              <a:solidFill>
                <a:srgbClr val="0070C0"/>
              </a:solidFill>
            </a:endParaRPr>
          </a:p>
          <a:p>
            <a:pPr lvl="2"/>
            <a:r>
              <a:rPr lang="en-US">
                <a:solidFill>
                  <a:srgbClr val="262626"/>
                </a:solidFill>
              </a:rPr>
              <a:t>Attrition=Yes</a:t>
            </a:r>
            <a:endParaRPr lang="en-US" spc="0">
              <a:solidFill>
                <a:srgbClr val="262626"/>
              </a:solidFill>
            </a:endParaRP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21F01C81-13E5-4EA0-AFCA-7179E5E2FE67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2849" y="1772360"/>
            <a:ext cx="6651397" cy="4667419"/>
          </a:xfrm>
        </p:spPr>
      </p:pic>
    </p:spTree>
    <p:extLst>
      <p:ext uri="{BB962C8B-B14F-4D97-AF65-F5344CB8AC3E}">
        <p14:creationId xmlns:p14="http://schemas.microsoft.com/office/powerpoint/2010/main" val="376266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5C39-9465-4D23-B62A-417A864E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3. </a:t>
            </a:r>
            <a:r>
              <a:rPr lang="en-US" dirty="0">
                <a:ea typeface="+mj-lt"/>
                <a:cs typeface="+mj-lt"/>
              </a:rPr>
              <a:t>Building a model to predict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26AD-3604-460E-B4D6-018E2A68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5125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Multiple Linear Regression Model</a:t>
            </a:r>
            <a:endParaRPr lang="en-US" dirty="0"/>
          </a:p>
          <a:p>
            <a:pPr marL="0" indent="0" algn="ctr">
              <a:buNone/>
            </a:pPr>
            <a:r>
              <a:rPr lang="en-US" sz="1400" b="1" i="1">
                <a:solidFill>
                  <a:srgbClr val="0073FF"/>
                </a:solidFill>
              </a:rPr>
              <a:t>Pred MonthlyIncome = </a:t>
            </a:r>
            <a:r>
              <a:rPr lang="en-US" sz="1400" b="1" i="1">
                <a:solidFill>
                  <a:srgbClr val="0073FF"/>
                </a:solidFill>
                <a:ea typeface="+mn-lt"/>
                <a:cs typeface="+mn-lt"/>
              </a:rPr>
              <a:t>β</a:t>
            </a:r>
            <a:r>
              <a:rPr lang="en-US" sz="1400" b="1" i="1" baseline="-25000">
                <a:solidFill>
                  <a:srgbClr val="0073FF"/>
                </a:solidFill>
                <a:ea typeface="+mn-lt"/>
                <a:cs typeface="+mn-lt"/>
              </a:rPr>
              <a:t>0</a:t>
            </a:r>
            <a:r>
              <a:rPr lang="en-US" sz="1400" b="1" i="1">
                <a:solidFill>
                  <a:srgbClr val="0073FF"/>
                </a:solidFill>
                <a:ea typeface="+mn-lt"/>
                <a:cs typeface="+mn-lt"/>
              </a:rPr>
              <a:t> + β</a:t>
            </a:r>
            <a:r>
              <a:rPr lang="en-US" sz="1400" b="1" i="1" baseline="-25000">
                <a:solidFill>
                  <a:srgbClr val="0073FF"/>
                </a:solidFill>
                <a:ea typeface="+mn-lt"/>
                <a:cs typeface="+mn-lt"/>
              </a:rPr>
              <a:t>1</a:t>
            </a:r>
            <a:r>
              <a:rPr lang="en-US" sz="1400" b="1" i="1">
                <a:solidFill>
                  <a:srgbClr val="0073FF"/>
                </a:solidFill>
                <a:ea typeface="+mn-lt"/>
                <a:cs typeface="+mn-lt"/>
              </a:rPr>
              <a:t>JobLevel + β</a:t>
            </a:r>
            <a:r>
              <a:rPr lang="en-US" sz="1400" b="1" i="1" baseline="-25000">
                <a:solidFill>
                  <a:srgbClr val="0073FF"/>
                </a:solidFill>
                <a:ea typeface="+mn-lt"/>
                <a:cs typeface="+mn-lt"/>
              </a:rPr>
              <a:t>2</a:t>
            </a:r>
            <a:r>
              <a:rPr lang="en-US" sz="1400" b="1" i="1">
                <a:solidFill>
                  <a:srgbClr val="0073FF"/>
                </a:solidFill>
                <a:ea typeface="+mn-lt"/>
                <a:cs typeface="+mn-lt"/>
              </a:rPr>
              <a:t>TotalWorkingYears + β</a:t>
            </a:r>
            <a:r>
              <a:rPr lang="en-US" sz="1400" b="1" i="1" baseline="-25000">
                <a:solidFill>
                  <a:srgbClr val="0073FF"/>
                </a:solidFill>
                <a:ea typeface="+mn-lt"/>
                <a:cs typeface="+mn-lt"/>
              </a:rPr>
              <a:t>3</a:t>
            </a:r>
            <a:r>
              <a:rPr lang="en-US" sz="1400" b="1" i="1">
                <a:solidFill>
                  <a:srgbClr val="0073FF"/>
                </a:solidFill>
                <a:ea typeface="+mn-lt"/>
                <a:cs typeface="+mn-lt"/>
              </a:rPr>
              <a:t>YearsWithCurrManager</a:t>
            </a:r>
            <a:endParaRPr lang="en-US" sz="1400" b="1" i="1">
              <a:solidFill>
                <a:srgbClr val="0073FF"/>
              </a:solidFill>
            </a:endParaRPr>
          </a:p>
          <a:p>
            <a:r>
              <a:rPr lang="en-US"/>
              <a:t>Coefficients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β</a:t>
            </a:r>
            <a:r>
              <a:rPr lang="en-US" baseline="-25000">
                <a:ea typeface="+mn-lt"/>
                <a:cs typeface="+mn-lt"/>
              </a:rPr>
              <a:t>0</a:t>
            </a:r>
            <a:r>
              <a:rPr lang="en-US">
                <a:ea typeface="+mn-lt"/>
                <a:cs typeface="+mn-lt"/>
              </a:rPr>
              <a:t>= -1699.16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β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= 3717.24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β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= 68.34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β</a:t>
            </a:r>
            <a:r>
              <a:rPr lang="en-US" baseline="-25000">
                <a:ea typeface="+mn-lt"/>
                <a:cs typeface="+mn-lt"/>
              </a:rPr>
              <a:t>3</a:t>
            </a:r>
            <a:r>
              <a:rPr lang="en-US">
                <a:ea typeface="+mn-lt"/>
                <a:cs typeface="+mn-lt"/>
              </a:rPr>
              <a:t>= -59.33</a:t>
            </a:r>
            <a:endParaRPr lang="en-US" dirty="0">
              <a:ea typeface="+mn-lt"/>
              <a:cs typeface="+mn-lt"/>
            </a:endParaRPr>
          </a:p>
          <a:p>
            <a:r>
              <a:rPr lang="en-US"/>
              <a:t>RMSE = $</a:t>
            </a:r>
            <a:r>
              <a:rPr lang="en-US">
                <a:ea typeface="+mn-lt"/>
                <a:cs typeface="+mn-lt"/>
              </a:rPr>
              <a:t>1374.498</a:t>
            </a:r>
            <a:endParaRPr lang="en-US" dirty="0"/>
          </a:p>
          <a:p>
            <a:r>
              <a:rPr lang="en-US"/>
              <a:t>Adjusted R</a:t>
            </a:r>
            <a:r>
              <a:rPr lang="en-US" baseline="30000"/>
              <a:t>2</a:t>
            </a:r>
            <a:r>
              <a:rPr lang="en-US"/>
              <a:t> = </a:t>
            </a:r>
            <a:r>
              <a:rPr lang="en-US">
                <a:ea typeface="+mn-lt"/>
                <a:cs typeface="+mn-lt"/>
              </a:rPr>
              <a:t>0.9102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4D6CCD-E017-449B-A07A-CE072E11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16" y="1828587"/>
            <a:ext cx="6424371" cy="44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9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B078-4DBF-42DD-BAD9-21CFBA80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FF50-D73E-4D1C-8AE5-6087314E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3 variables lead to employee turnover/attrition?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Age, Monthly Income, and Years with Current Manager</a:t>
            </a:r>
          </a:p>
          <a:p>
            <a:pPr lvl="1"/>
            <a:r>
              <a:rPr lang="en-US">
                <a:ea typeface="+mn-lt"/>
                <a:cs typeface="+mn-lt"/>
              </a:rPr>
              <a:t>45-nn model can predict this with 84% Accuracy</a:t>
            </a:r>
          </a:p>
          <a:p>
            <a:r>
              <a:rPr lang="en-US">
                <a:ea typeface="+mn-lt"/>
                <a:cs typeface="+mn-lt"/>
              </a:rPr>
              <a:t>Building a model to predict Monthly Income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MLR Model: Job Level, Total Working Years, and Years with Current Manager</a:t>
            </a:r>
            <a:endParaRPr lang="en-US" b="1">
              <a:solidFill>
                <a:srgbClr val="0073FF"/>
              </a:solidFill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RMSE = $1374.498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3604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DDSAnalytics Employee Data Analysis</vt:lpstr>
      <vt:lpstr>Overview</vt:lpstr>
      <vt:lpstr>1. Looking at the data</vt:lpstr>
      <vt:lpstr>2. What leads to employee turnover? </vt:lpstr>
      <vt:lpstr>2. What leads to employee turnover?</vt:lpstr>
      <vt:lpstr>3. Building a model to predict salary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276</cp:revision>
  <dcterms:created xsi:type="dcterms:W3CDTF">2021-04-17T23:41:30Z</dcterms:created>
  <dcterms:modified xsi:type="dcterms:W3CDTF">2021-04-18T06:02:00Z</dcterms:modified>
</cp:coreProperties>
</file>