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4aa9d3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4aa9d3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4aa9d37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4aa9d37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4aa9d37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4aa9d37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4aa9d3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4aa9d3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4aa9d3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4aa9d3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4aa9d37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4aa9d3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4aa9d3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4aa9d3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aa9d3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4aa9d3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1uGt3Mu4YfliekWe-qsoo8tsVe_BPQPR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mvoKiA1gwDPYi5oFtiLirGVyqJjisESI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gif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OxOXVw6BBgo3gd5iaLb3BJ0Mk5gRjaK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Halle Purdom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 Key Concepts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does MCMC do?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Solves high dimensional integration and optimization problems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Approximates a posterior distribution of a parameter of interest through random sampling from a probability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Generates posterior distribution of theta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learning, physics, econometrics, statistics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MCMC sampler makes intelligent guesses with high posterior probabilities (low chi-squared)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Input: Data→ Process: MCMC → Output: Posterior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Posterior?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Probability distribution of some parameters of interest given the data and a model (hypothesis)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Posterior = Prior x Likelihood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MCMC as a “black box”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prior, the input, the  domain knowledge matter</a:t>
            </a:r>
            <a:endParaRPr/>
          </a:p>
        </p:txBody>
      </p:sp>
      <p:pic>
        <p:nvPicPr>
          <p:cNvPr id="63" name="Google Shape;63;p14" title="[173,173,173,&quot;https://www.codecogs.com/eqnedit.php?latex=P(%5Ctheta%7Cy)%20%3D%20P(%5Ctheta)%20%5Ctimes%20P(y%7C%5Ctheta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00" y="3132750"/>
            <a:ext cx="3034524" cy="3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Solitaire: Stan Ulam 1946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“Statistical sample to approximate a hard combinatorial problem” (Andrieu et al. 2003)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Draw set of samples from target density p(x), all configurations of a system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repeated random sampling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Draw a random number from a distribution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proposal distribution is the normal distribution in this case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Proposal distribution remains constant</a:t>
            </a:r>
            <a:endParaRPr/>
          </a:p>
        </p:txBody>
      </p:sp>
      <p:pic>
        <p:nvPicPr>
          <p:cNvPr id="70" name="Google Shape;70;p15" title="MonteCarl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[173,173,173,&quot;https://latex-staging.easygenerator.com/eqneditor/editor.php?latex=N(0.5%2C%20%5Ctheta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900" y="3932875"/>
            <a:ext cx="1175450" cy="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29350" y="4549575"/>
            <a:ext cx="76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StataCorp LLC. Introduction to Bayesian statistics, part 2: MCMC and the Metropolis–Hastings algorithm.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Retrieved from https://www.youtube.com/watch?v=OTO1DygELpY&amp;ab_channel=StataCorpLLC.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Markov chains change depending on: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Current state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Fixed transition matrix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Chain converges to p(x) as long as transition matrix follows: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Irreducibility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 any state, positive probability of moving to any other state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Aperiodicity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Chain doesn’t get stuck in cycles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5164400" y="3996175"/>
            <a:ext cx="32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Transition Graph for Markov Chain. Figure from Andrieu et al. (2003).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398" y="1152485"/>
            <a:ext cx="3250526" cy="279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Chain of numbers where each number is dependent only on the previous number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normal distribution mean that the next random sample is taken from equals the previous value of theta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called a Random Walk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[173,173,173,&quot;https://www.codecogs.com/eqnedit.php?latex=%5Ctheta%20%5Csim%20N(%5Ctheta_%7Bt-1%7D%2C%20%5Csigma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88" y="1986050"/>
            <a:ext cx="1796524" cy="2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MCMC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3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29350" y="4549575"/>
            <a:ext cx="76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StataCorp LLC. Introduction to Bayesian statistics, part 2: MCMC and the Metropolis–Hastings algorithm.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Retrieved from https://www.youtube.com/watch?v=OTO1DygELpY&amp;ab_channel=StataCorpLLC.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Metropolis-</a:t>
            </a:r>
            <a:r>
              <a:rPr lang="en"/>
              <a:t>Hastings </a:t>
            </a:r>
            <a:r>
              <a:rPr lang="en"/>
              <a:t>Algorithm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Hastings generalized the Metropolis Algorithm (1953) in 1970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proposed values of theta do we accept, and which do we reject?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Posterior = Prior x Likelihood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Technically divided by normalization factor (not dependent on theta)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don’t need to know the posterior </a:t>
            </a:r>
            <a:r>
              <a:rPr lang="en"/>
              <a:t>probability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Proposal Distribution q(x)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Should accept 25-50% proposed candidates - tuned in algorithms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initial       value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Draw new value of           from proposal </a:t>
            </a:r>
            <a:r>
              <a:rPr lang="en"/>
              <a:t>distribution</a:t>
            </a:r>
            <a:r>
              <a:rPr lang="en"/>
              <a:t>: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</a:t>
            </a:r>
            <a:r>
              <a:rPr lang="en"/>
              <a:t>oves towards candidate with acceptance probability A(x, x ) = min{1, [p(x)q(x|x)]−1 p(x )q(x|x)}, otherwise it remains at x.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 &gt;=1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Accept            and set as next step in chain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0 &gt; r &gt; 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Accept             and set as next step in chain with probability = 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Reject              and set next step to be             with probability 1-r</a:t>
            </a:r>
            <a:endParaRPr/>
          </a:p>
        </p:txBody>
      </p:sp>
      <p:pic>
        <p:nvPicPr>
          <p:cNvPr id="97" name="Google Shape;97;p18" title="[173,173,173,&quot;https://www.codecogs.com/eqnedit.php?latex=r%20%3D%20%5Cfrac%7BPosterior%20%20probability%20%20of%20%20%5Ctheta_%7Bnew%7D%7D%7BPosterior%20%20probability%20%20of%20%20%5Ctheta_%7Bn-1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75" y="2266350"/>
            <a:ext cx="2257975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[173,173,173,&quot;https://latex-staging.easygenerator.com/eqneditor/editor.php?latex=%5Ctheta_%7B0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875" y="1261125"/>
            <a:ext cx="166176" cy="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[173,173,173,&quot;https://www.codecogs.com/eqnedit.php?latex=%5Ctheta_%7Bnew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725" y="1575650"/>
            <a:ext cx="376675" cy="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[173,173,173,&quot;https://www.codecogs.com/eqnedit.php?latex=q(%5Ctheta_%7Bnew%7D%20%7C%20%5Ctheta_%7Bn-1%7D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462" y="1875486"/>
            <a:ext cx="1213100" cy="24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[173,173,173,&quot;https://www.codecogs.com/eqnedit.php?latex=%5Ctheta_%7Bnew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9685" y="4455488"/>
            <a:ext cx="376675" cy="19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[173,173,173,&quot;https://www.codecogs.com/eqnedit.php?latex=%5Ctheta_%7Bnew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0611" y="3378175"/>
            <a:ext cx="374813" cy="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[173,173,173,&quot;https://www.codecogs.com/eqnedit.php?latex=%5Ctheta_%7Bnew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0600" y="3969575"/>
            <a:ext cx="374825" cy="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[173,173,173,&quot;https://www.codecogs.com/eqnedit.php?latex=%5Ctheta_%7Bn-1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1044" y="4650325"/>
            <a:ext cx="376675" cy="18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Metropolis-Hastings MCMC Example from StataCorp LLC</a:t>
            </a:r>
            <a:endParaRPr/>
          </a:p>
        </p:txBody>
      </p:sp>
      <p:pic>
        <p:nvPicPr>
          <p:cNvPr id="110" name="Google Shape;110;p19" title="Metropolis_Hasting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529350" y="4549575"/>
            <a:ext cx="76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StataCorp LLC. Introduction to Bayesian statistics, part 2: MCMC and the Metropolis–Hastings algorithm.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Retrieved from https://www.youtube.com/watch?v=OTO1DygELpY&amp;ab_channel=StataCorpLLC.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&amp; Burn In Period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963"/>
            <a:ext cx="4105049" cy="31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50" y="1208975"/>
            <a:ext cx="4307667" cy="31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529350" y="4684025"/>
            <a:ext cx="76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David Kipping</a:t>
            </a:r>
            <a:r>
              <a:rPr lang="en" sz="1000">
                <a:solidFill>
                  <a:schemeClr val="lt2"/>
                </a:solidFill>
              </a:rPr>
              <a:t>. Sagan Workshop 2016. A Beginner’s Guide to Monte Carlo Markov Chain MCMC Analysis.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 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Metropolis, Nicholas, et al. "Equation of state calculations by fast computing machines." </a:t>
            </a:r>
            <a:r>
              <a:rPr i="1" lang="en" sz="1400"/>
              <a:t>The journal of chemical physics</a:t>
            </a:r>
            <a:r>
              <a:rPr lang="en" sz="1400"/>
              <a:t> 21.6 (1953): 1087-1092.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Hastings, W. Keith. "Monte Carlo sampling methods using Markov chains and their applications." (1970): 97-109.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Andrieu, Christophe, et al. "An introduction to MCMC for machine learning." </a:t>
            </a:r>
            <a:r>
              <a:rPr i="1" lang="en" sz="1400"/>
              <a:t>Machine learning</a:t>
            </a:r>
            <a:r>
              <a:rPr lang="en" sz="1400"/>
              <a:t> 50.1 (2003): 5-43.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StataCorp LLC. Introduction to Bayesian statistics, part 2: MCMC and the Metropolis–Hastings algorithm. Retrieved from https://www.youtube.com/watch?v=OTO1DygELpY&amp;ab_channel=StataCorpLLC.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David Kipping. Sagan Workshop 2016. A Beginner’s Guide to Monte Carlo Markov Chain MCMC Analysis. </a:t>
            </a:r>
            <a:r>
              <a:rPr lang="en" sz="1400"/>
              <a:t>Retrieved</a:t>
            </a:r>
            <a:r>
              <a:rPr lang="en" sz="1400"/>
              <a:t> from https://www.youtube.com/watch?v=vTUwEu53uzs&amp;ab_channel=SaganSummerWorkshop.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Machine Learning TV. Understanding Metropolis-Hastings algorithm. </a:t>
            </a:r>
            <a:r>
              <a:rPr lang="en" sz="1400"/>
              <a:t>Retrieved</a:t>
            </a:r>
            <a:r>
              <a:rPr lang="en" sz="1400"/>
              <a:t> from https://www.youtube.com/watch?v=0lpT-yveuIA&amp;ab_channel=MachineLearningTV.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