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84" r:id="rId5"/>
    <p:sldId id="267" r:id="rId6"/>
    <p:sldId id="269" r:id="rId7"/>
    <p:sldId id="271" r:id="rId8"/>
    <p:sldId id="273" r:id="rId9"/>
    <p:sldId id="287" r:id="rId10"/>
    <p:sldId id="288" r:id="rId11"/>
    <p:sldId id="280" r:id="rId12"/>
    <p:sldId id="281" r:id="rId13"/>
    <p:sldId id="282"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C2501-A68C-6E3A-50A9-C7D12BA2BC46}" v="551" dt="2022-07-31T22:37:52.582"/>
    <p1510:client id="{96A9F840-F057-3E4F-BD8D-96AA15A9FB5A}" v="482" dt="2022-08-01T01:29:54.984"/>
    <p1510:client id="{97DDA47F-03B8-5BDF-73BB-697F5C6E3F63}" v="738" dt="2022-07-31T02:07:18.796"/>
    <p1510:client id="{C46F7F24-1CC4-4836-9795-51F0DAAE3CF8}" v="1791" dt="2022-08-01T00:24:29.302"/>
    <p1510:client id="{E7BF6DF8-64F0-4DBA-D753-CEF2E1F91264}" v="632" dt="2022-07-31T02:16:48.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68"/>
  </p:normalViewPr>
  <p:slideViewPr>
    <p:cSldViewPr snapToGrid="0" snapToObjects="1">
      <p:cViewPr varScale="1">
        <p:scale>
          <a:sx n="39" d="100"/>
          <a:sy n="39" d="100"/>
        </p:scale>
        <p:origin x="168"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59AEE-2CAB-410A-B022-FACFCCF28F34}" type="datetimeFigureOut">
              <a:t>7/31/22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DCB87-4284-45AD-A671-BB344A68B101}" type="slidenum">
              <a:t>‹#›</a:t>
            </a:fld>
            <a:endParaRPr lang="en-US"/>
          </a:p>
        </p:txBody>
      </p:sp>
    </p:spTree>
    <p:extLst>
      <p:ext uri="{BB962C8B-B14F-4D97-AF65-F5344CB8AC3E}">
        <p14:creationId xmlns:p14="http://schemas.microsoft.com/office/powerpoint/2010/main" val="268970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Predict gold price over a period of time using time series </a:t>
            </a:r>
            <a:r>
              <a:rPr lang="en-US" err="1"/>
              <a:t>techinuq</a:t>
            </a:r>
            <a:endParaRPr lang="en-US"/>
          </a:p>
        </p:txBody>
      </p:sp>
      <p:sp>
        <p:nvSpPr>
          <p:cNvPr id="4" name="Slide Number Placeholder 3"/>
          <p:cNvSpPr>
            <a:spLocks noGrp="1"/>
          </p:cNvSpPr>
          <p:nvPr>
            <p:ph type="sldNum" sz="quarter" idx="5"/>
          </p:nvPr>
        </p:nvSpPr>
        <p:spPr/>
        <p:txBody>
          <a:bodyPr/>
          <a:lstStyle/>
          <a:p>
            <a:fld id="{855DCB87-4284-45AD-A671-BB344A68B101}" type="slidenum">
              <a:rPr lang="en-US" smtClean="0"/>
              <a:t>1</a:t>
            </a:fld>
            <a:endParaRPr lang="en-US"/>
          </a:p>
        </p:txBody>
      </p:sp>
    </p:spTree>
    <p:extLst>
      <p:ext uri="{BB962C8B-B14F-4D97-AF65-F5344CB8AC3E}">
        <p14:creationId xmlns:p14="http://schemas.microsoft.com/office/powerpoint/2010/main" val="21407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5DCB87-4284-45AD-A671-BB344A68B101}" type="slidenum">
              <a:rPr lang="en-US" smtClean="0"/>
              <a:t>10</a:t>
            </a:fld>
            <a:endParaRPr lang="en-US"/>
          </a:p>
        </p:txBody>
      </p:sp>
    </p:spTree>
    <p:extLst>
      <p:ext uri="{BB962C8B-B14F-4D97-AF65-F5344CB8AC3E}">
        <p14:creationId xmlns:p14="http://schemas.microsoft.com/office/powerpoint/2010/main" val="3871773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5DCB87-4284-45AD-A671-BB344A68B101}" type="slidenum">
              <a:rPr lang="en-US" smtClean="0"/>
              <a:t>11</a:t>
            </a:fld>
            <a:endParaRPr lang="en-US"/>
          </a:p>
        </p:txBody>
      </p:sp>
    </p:spTree>
    <p:extLst>
      <p:ext uri="{BB962C8B-B14F-4D97-AF65-F5344CB8AC3E}">
        <p14:creationId xmlns:p14="http://schemas.microsoft.com/office/powerpoint/2010/main" val="308090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Forecasting rise and fall in the daily gold rates can help investors to decide when to buy (or sell) the commodity.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Gold reserves shows the strength of country. ,It can be used to control inflation as well</a:t>
            </a:r>
          </a:p>
          <a:p>
            <a:endParaRPr lang="en-US"/>
          </a:p>
          <a:p>
            <a:r>
              <a:rPr lang="en-US"/>
              <a:t>Gold prices are dependent on many factors such as prices of other precious metals, prices of crude oil, stock exchange performance,  etc.</a:t>
            </a:r>
          </a:p>
          <a:p>
            <a:r>
              <a:rPr lang="en-US"/>
              <a:t>The challenge of this project is to accurately predict the future price of Gold across a given period of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data is collected from </a:t>
            </a:r>
            <a:r>
              <a:rPr lang="en-US" err="1"/>
              <a:t>kaggle</a:t>
            </a:r>
            <a:r>
              <a:rPr lang="en-US"/>
              <a:t> and it is </a:t>
            </a:r>
            <a:r>
              <a:rPr lang="en-US">
                <a:ea typeface="+mn-lt"/>
                <a:cs typeface="+mn-lt"/>
              </a:rPr>
              <a:t>20 years of monthly data from October 1</a:t>
            </a:r>
            <a:r>
              <a:rPr lang="en-US" baseline="30000">
                <a:ea typeface="+mn-lt"/>
                <a:cs typeface="+mn-lt"/>
              </a:rPr>
              <a:t>st</a:t>
            </a:r>
            <a:r>
              <a:rPr lang="en-US">
                <a:ea typeface="+mn-lt"/>
                <a:cs typeface="+mn-lt"/>
              </a:rPr>
              <a:t> , 2000 to August 1</a:t>
            </a:r>
            <a:r>
              <a:rPr lang="en-US" baseline="30000">
                <a:ea typeface="+mn-lt"/>
                <a:cs typeface="+mn-lt"/>
              </a:rPr>
              <a:t>st</a:t>
            </a:r>
            <a:r>
              <a:rPr lang="en-US">
                <a:ea typeface="+mn-lt"/>
                <a:cs typeface="+mn-lt"/>
              </a:rPr>
              <a:t>, 2020</a:t>
            </a:r>
          </a:p>
          <a:p>
            <a:endParaRPr lang="en-US"/>
          </a:p>
        </p:txBody>
      </p:sp>
      <p:sp>
        <p:nvSpPr>
          <p:cNvPr id="4" name="Slide Number Placeholder 3"/>
          <p:cNvSpPr>
            <a:spLocks noGrp="1"/>
          </p:cNvSpPr>
          <p:nvPr>
            <p:ph type="sldNum" sz="quarter" idx="5"/>
          </p:nvPr>
        </p:nvSpPr>
        <p:spPr/>
        <p:txBody>
          <a:bodyPr/>
          <a:lstStyle/>
          <a:p>
            <a:fld id="{855DCB87-4284-45AD-A671-BB344A68B101}" type="slidenum">
              <a:rPr lang="en-US" smtClean="0"/>
              <a:t>2</a:t>
            </a:fld>
            <a:endParaRPr lang="en-US"/>
          </a:p>
        </p:txBody>
      </p:sp>
    </p:spTree>
    <p:extLst>
      <p:ext uri="{BB962C8B-B14F-4D97-AF65-F5344CB8AC3E}">
        <p14:creationId xmlns:p14="http://schemas.microsoft.com/office/powerpoint/2010/main" val="91933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5000"/>
              </a:lnSpc>
              <a:spcBef>
                <a:spcPts val="1400"/>
              </a:spcBef>
              <a:spcAft>
                <a:spcPts val="200"/>
              </a:spcAft>
              <a:buFont typeface="Arial"/>
              <a:buChar char="•"/>
            </a:pPr>
            <a:r>
              <a:rPr lang="en-US"/>
              <a:t>Gold price &amp; CPI (Consumer Price Index ), crude oil  has positive correlation </a:t>
            </a:r>
          </a:p>
          <a:p>
            <a:pPr marL="285750" indent="-285750">
              <a:lnSpc>
                <a:spcPct val="95000"/>
              </a:lnSpc>
              <a:spcBef>
                <a:spcPts val="1400"/>
              </a:spcBef>
              <a:spcAft>
                <a:spcPts val="200"/>
              </a:spcAft>
              <a:buFont typeface="Arial"/>
              <a:buChar char="•"/>
            </a:pPr>
            <a:r>
              <a:rPr lang="en-US"/>
              <a:t>Crude Oil price and  US stock index are negatively correlated.</a:t>
            </a:r>
            <a:endParaRPr lang="en-US">
              <a:cs typeface="Calibri"/>
            </a:endParaRPr>
          </a:p>
        </p:txBody>
      </p:sp>
      <p:sp>
        <p:nvSpPr>
          <p:cNvPr id="4" name="Slide Number Placeholder 3"/>
          <p:cNvSpPr>
            <a:spLocks noGrp="1"/>
          </p:cNvSpPr>
          <p:nvPr>
            <p:ph type="sldNum" sz="quarter" idx="5"/>
          </p:nvPr>
        </p:nvSpPr>
        <p:spPr/>
        <p:txBody>
          <a:bodyPr/>
          <a:lstStyle/>
          <a:p>
            <a:fld id="{855DCB87-4284-45AD-A671-BB344A68B101}" type="slidenum">
              <a:t>3</a:t>
            </a:fld>
            <a:endParaRPr lang="en-US"/>
          </a:p>
        </p:txBody>
      </p:sp>
    </p:spTree>
    <p:extLst>
      <p:ext uri="{BB962C8B-B14F-4D97-AF65-F5344CB8AC3E}">
        <p14:creationId xmlns:p14="http://schemas.microsoft.com/office/powerpoint/2010/main" val="368550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ARIMA-It is a </a:t>
            </a:r>
            <a:r>
              <a:rPr lang="en-US" b="0" i="0">
                <a:solidFill>
                  <a:srgbClr val="555555"/>
                </a:solidFill>
                <a:effectLst/>
                <a:latin typeface="Helvetica Neue"/>
              </a:rPr>
              <a:t>powerful method for time series forecasts.</a:t>
            </a:r>
          </a:p>
          <a:p>
            <a:pPr algn="l" fontAlgn="base">
              <a:buFont typeface="Arial" panose="020B0604020202020204" pitchFamily="34" charset="0"/>
              <a:buChar char="•"/>
            </a:pPr>
            <a:r>
              <a:rPr lang="en-US" b="1" i="0">
                <a:solidFill>
                  <a:srgbClr val="555555"/>
                </a:solidFill>
                <a:effectLst/>
                <a:latin typeface="Helvetica Neue"/>
              </a:rPr>
              <a:t>AR</a:t>
            </a:r>
            <a:r>
              <a:rPr lang="en-US" b="0" i="0">
                <a:solidFill>
                  <a:srgbClr val="555555"/>
                </a:solidFill>
                <a:effectLst/>
                <a:latin typeface="Helvetica Neue"/>
              </a:rPr>
              <a:t>: </a:t>
            </a:r>
            <a:r>
              <a:rPr lang="en-US" b="0" i="1">
                <a:solidFill>
                  <a:srgbClr val="555555"/>
                </a:solidFill>
                <a:effectLst/>
                <a:latin typeface="Helvetica Neue"/>
              </a:rPr>
              <a:t>Autoregression</a:t>
            </a:r>
            <a:r>
              <a:rPr lang="en-US" b="0" i="0">
                <a:solidFill>
                  <a:srgbClr val="555555"/>
                </a:solidFill>
                <a:effectLst/>
                <a:latin typeface="Helvetica Neue"/>
              </a:rPr>
              <a:t>. A model that uses the dependent relationship between an observation and lagged observations. And also considers relation between an observation and a residual error, differencing of raw observations can be made to make the time series stationary.</a:t>
            </a:r>
          </a:p>
          <a:p>
            <a:pPr algn="l" fontAlgn="base">
              <a:buFont typeface="Arial" panose="020B0604020202020204" pitchFamily="34" charset="0"/>
              <a:buChar char="•"/>
            </a:pPr>
            <a:endParaRPr lang="en-US" b="0" i="0">
              <a:solidFill>
                <a:srgbClr val="555555"/>
              </a:solidFill>
              <a:effectLst/>
              <a:latin typeface="Helvetica Neue"/>
            </a:endParaRPr>
          </a:p>
          <a:p>
            <a:pPr algn="l" fontAlgn="base">
              <a:buFont typeface="Arial" panose="020B0604020202020204" pitchFamily="34" charset="0"/>
              <a:buChar char="•"/>
            </a:pPr>
            <a:endParaRPr lang="en-US"/>
          </a:p>
          <a:p>
            <a:pPr algn="l"/>
            <a:r>
              <a:rPr lang="en-US" b="0" i="0">
                <a:solidFill>
                  <a:srgbClr val="222222"/>
                </a:solidFill>
                <a:effectLst/>
                <a:latin typeface="Lato" panose="020F0502020204030203" pitchFamily="34" charset="0"/>
              </a:rPr>
              <a:t>In a VAR model, each variable is a linear function of the past values of itself and the past values of all the other variables .</a:t>
            </a:r>
            <a:r>
              <a:rPr lang="en-US" b="0" i="0">
                <a:solidFill>
                  <a:srgbClr val="000000"/>
                </a:solidFill>
                <a:effectLst/>
                <a:latin typeface="ff3"/>
              </a:rPr>
              <a:t>It captures the correlation among a set of variables and analyzes to</a:t>
            </a:r>
            <a:r>
              <a:rPr lang="en-US" b="0" i="0">
                <a:solidFill>
                  <a:srgbClr val="222222"/>
                </a:solidFill>
                <a:effectLst/>
                <a:latin typeface="Lato" panose="020F0502020204030203" pitchFamily="34" charset="0"/>
              </a:rPr>
              <a:t> provide better forecasting results	</a:t>
            </a:r>
          </a:p>
          <a:p>
            <a:endParaRPr lang="en-US" b="0" i="0">
              <a:solidFill>
                <a:srgbClr val="222222"/>
              </a:solidFill>
              <a:effectLst/>
              <a:latin typeface="Lato" panose="020F0502020204030203" pitchFamily="34" charset="0"/>
            </a:endParaRPr>
          </a:p>
          <a:p>
            <a:r>
              <a:rPr lang="en-US" b="0" i="0">
                <a:solidFill>
                  <a:srgbClr val="222222"/>
                </a:solidFill>
                <a:effectLst/>
                <a:latin typeface="Lato" panose="020F0502020204030203" pitchFamily="34" charset="0"/>
              </a:rPr>
              <a:t>MLP</a:t>
            </a:r>
          </a:p>
          <a:p>
            <a:r>
              <a:rPr lang="en-US" b="0" i="0">
                <a:solidFill>
                  <a:srgbClr val="C3C8CF"/>
                </a:solidFill>
                <a:effectLst/>
                <a:latin typeface="walsheim"/>
              </a:rPr>
              <a:t>deep learning approaches in time series do not make assumptions about the underlying data, there is no need for the series to be stationary. It is highly used for non linear and time variant problems which have uncertain behavior</a:t>
            </a:r>
          </a:p>
        </p:txBody>
      </p:sp>
      <p:sp>
        <p:nvSpPr>
          <p:cNvPr id="4" name="Slide Number Placeholder 3"/>
          <p:cNvSpPr>
            <a:spLocks noGrp="1"/>
          </p:cNvSpPr>
          <p:nvPr>
            <p:ph type="sldNum" sz="quarter" idx="5"/>
          </p:nvPr>
        </p:nvSpPr>
        <p:spPr/>
        <p:txBody>
          <a:bodyPr/>
          <a:lstStyle/>
          <a:p>
            <a:fld id="{855DCB87-4284-45AD-A671-BB344A68B101}" type="slidenum">
              <a:rPr lang="en-US" smtClean="0"/>
              <a:t>4</a:t>
            </a:fld>
            <a:endParaRPr lang="en-US"/>
          </a:p>
        </p:txBody>
      </p:sp>
    </p:spTree>
    <p:extLst>
      <p:ext uri="{BB962C8B-B14F-4D97-AF65-F5344CB8AC3E}">
        <p14:creationId xmlns:p14="http://schemas.microsoft.com/office/powerpoint/2010/main" val="176607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observed the first two conditions failed which is constant mean and constant variance .Gold price does not have same mean or variance at two different intervals of time.</a:t>
            </a:r>
          </a:p>
          <a:p>
            <a:r>
              <a:rPr lang="en-US">
                <a:cs typeface="Calibri"/>
              </a:rPr>
              <a:t>Coming to third condition ,The ACF plot looks similar at two different times so we can assume there is not lot of evidence to say it did not met the condition.</a:t>
            </a:r>
          </a:p>
          <a:p>
            <a:r>
              <a:rPr lang="en-US">
                <a:cs typeface="Calibri"/>
              </a:rPr>
              <a:t>From spectral density plot we can say series shows wandering behavior</a:t>
            </a:r>
          </a:p>
        </p:txBody>
      </p:sp>
      <p:sp>
        <p:nvSpPr>
          <p:cNvPr id="4" name="Slide Number Placeholder 3"/>
          <p:cNvSpPr>
            <a:spLocks noGrp="1"/>
          </p:cNvSpPr>
          <p:nvPr>
            <p:ph type="sldNum" sz="quarter" idx="5"/>
          </p:nvPr>
        </p:nvSpPr>
        <p:spPr/>
        <p:txBody>
          <a:bodyPr/>
          <a:lstStyle/>
          <a:p>
            <a:fld id="{855DCB87-4284-45AD-A671-BB344A68B101}" type="slidenum">
              <a:t>5</a:t>
            </a:fld>
            <a:endParaRPr lang="en-US"/>
          </a:p>
        </p:txBody>
      </p:sp>
    </p:spTree>
    <p:extLst>
      <p:ext uri="{BB962C8B-B14F-4D97-AF65-F5344CB8AC3E}">
        <p14:creationId xmlns:p14="http://schemas.microsoft.com/office/powerpoint/2010/main" val="585699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proceed with modelling we have to make  series </a:t>
            </a:r>
            <a:r>
              <a:rPr lang="en-US" err="1"/>
              <a:t>stationary,so</a:t>
            </a:r>
            <a:r>
              <a:rPr lang="en-US"/>
              <a:t> we did a first order difference and result is shown here. Now the series look stationary and most of auto correlations are inside the blue line which indicates this has white noise behavior. </a:t>
            </a:r>
          </a:p>
        </p:txBody>
      </p:sp>
      <p:sp>
        <p:nvSpPr>
          <p:cNvPr id="4" name="Slide Number Placeholder 3"/>
          <p:cNvSpPr>
            <a:spLocks noGrp="1"/>
          </p:cNvSpPr>
          <p:nvPr>
            <p:ph type="sldNum" sz="quarter" idx="5"/>
          </p:nvPr>
        </p:nvSpPr>
        <p:spPr/>
        <p:txBody>
          <a:bodyPr/>
          <a:lstStyle/>
          <a:p>
            <a:fld id="{855DCB87-4284-45AD-A671-BB344A68B101}" type="slidenum">
              <a:rPr lang="en-US" smtClean="0"/>
              <a:t>6</a:t>
            </a:fld>
            <a:endParaRPr lang="en-US"/>
          </a:p>
        </p:txBody>
      </p:sp>
    </p:spTree>
    <p:extLst>
      <p:ext uri="{BB962C8B-B14F-4D97-AF65-F5344CB8AC3E}">
        <p14:creationId xmlns:p14="http://schemas.microsoft.com/office/powerpoint/2010/main" val="23511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performed AIC5 on data and it suggested ARIMA(3,1,4) and ARIMA (6,1,3) as best </a:t>
            </a:r>
            <a:r>
              <a:rPr lang="en-US" err="1"/>
              <a:t>models.After</a:t>
            </a:r>
            <a:r>
              <a:rPr lang="en-US"/>
              <a:t> implementing both we got best results for ARIMA(613)</a:t>
            </a:r>
          </a:p>
        </p:txBody>
      </p:sp>
      <p:sp>
        <p:nvSpPr>
          <p:cNvPr id="4" name="Slide Number Placeholder 3"/>
          <p:cNvSpPr>
            <a:spLocks noGrp="1"/>
          </p:cNvSpPr>
          <p:nvPr>
            <p:ph type="sldNum" sz="quarter" idx="5"/>
          </p:nvPr>
        </p:nvSpPr>
        <p:spPr/>
        <p:txBody>
          <a:bodyPr/>
          <a:lstStyle/>
          <a:p>
            <a:fld id="{855DCB87-4284-45AD-A671-BB344A68B101}" type="slidenum">
              <a:rPr lang="en-US" smtClean="0"/>
              <a:t>7</a:t>
            </a:fld>
            <a:endParaRPr lang="en-US"/>
          </a:p>
        </p:txBody>
      </p:sp>
    </p:spTree>
    <p:extLst>
      <p:ext uri="{BB962C8B-B14F-4D97-AF65-F5344CB8AC3E}">
        <p14:creationId xmlns:p14="http://schemas.microsoft.com/office/powerpoint/2010/main" val="310774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ARIMA 613 model performed better out of AIC suggested </a:t>
            </a:r>
            <a:r>
              <a:rPr lang="en-US" err="1"/>
              <a:t>models,These</a:t>
            </a:r>
            <a:r>
              <a:rPr lang="en-US"/>
              <a:t> are the forecast graph for short term and long term with prediction </a:t>
            </a:r>
            <a:r>
              <a:rPr lang="en-US" err="1"/>
              <a:t>intervals,It</a:t>
            </a:r>
            <a:r>
              <a:rPr lang="en-US"/>
              <a:t> shows increase in trend and gold price in 10 months is 63,777.17 and 30 month is 78453.28 INR.I will hand over to Halle to discuss results of other techniques.</a:t>
            </a:r>
          </a:p>
        </p:txBody>
      </p:sp>
      <p:sp>
        <p:nvSpPr>
          <p:cNvPr id="4" name="Slide Number Placeholder 3"/>
          <p:cNvSpPr>
            <a:spLocks noGrp="1"/>
          </p:cNvSpPr>
          <p:nvPr>
            <p:ph type="sldNum" sz="quarter" idx="5"/>
          </p:nvPr>
        </p:nvSpPr>
        <p:spPr/>
        <p:txBody>
          <a:bodyPr/>
          <a:lstStyle/>
          <a:p>
            <a:fld id="{855DCB87-4284-45AD-A671-BB344A68B101}" type="slidenum">
              <a:rPr lang="en-US" smtClean="0"/>
              <a:t>8</a:t>
            </a:fld>
            <a:endParaRPr lang="en-US"/>
          </a:p>
        </p:txBody>
      </p:sp>
    </p:spTree>
    <p:extLst>
      <p:ext uri="{BB962C8B-B14F-4D97-AF65-F5344CB8AC3E}">
        <p14:creationId xmlns:p14="http://schemas.microsoft.com/office/powerpoint/2010/main" val="412314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5DCB87-4284-45AD-A671-BB344A68B101}" type="slidenum">
              <a:rPr lang="en-US" smtClean="0"/>
              <a:t>9</a:t>
            </a:fld>
            <a:endParaRPr lang="en-US"/>
          </a:p>
        </p:txBody>
      </p:sp>
    </p:spTree>
    <p:extLst>
      <p:ext uri="{BB962C8B-B14F-4D97-AF65-F5344CB8AC3E}">
        <p14:creationId xmlns:p14="http://schemas.microsoft.com/office/powerpoint/2010/main" val="215989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7/31/22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78999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7/31/22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5381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7/31/22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00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7/31/22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9331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7/31/22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512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7/31/22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8405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7/31/22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185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3633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6389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7/31/22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3882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7/31/22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2130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7/31/22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165842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5.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56" name="Rectangle 1055">
            <a:extLst>
              <a:ext uri="{FF2B5EF4-FFF2-40B4-BE49-F238E27FC236}">
                <a16:creationId xmlns:a16="http://schemas.microsoft.com/office/drawing/2014/main" id="{CC616EB3-9310-4169-BA8E-67FFFB760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3D9575-475F-1EAD-1436-5B92914AD2CF}"/>
              </a:ext>
            </a:extLst>
          </p:cNvPr>
          <p:cNvPicPr>
            <a:picLocks noChangeAspect="1"/>
          </p:cNvPicPr>
          <p:nvPr/>
        </p:nvPicPr>
        <p:blipFill rotWithShape="1">
          <a:blip r:embed="rId3">
            <a:alphaModFix amt="25000"/>
          </a:blip>
          <a:srcRect l="9433" r="1" b="1"/>
          <a:stretch/>
        </p:blipFill>
        <p:spPr>
          <a:xfrm>
            <a:off x="20" y="10"/>
            <a:ext cx="11292820" cy="685799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US"/>
              <a:t>Gold Price Prediction using Time Series</a:t>
            </a:r>
          </a:p>
        </p:txBody>
      </p:sp>
      <p:sp>
        <p:nvSpPr>
          <p:cNvPr id="3" name="Subtitle 2"/>
          <p:cNvSpPr>
            <a:spLocks noGrp="1"/>
          </p:cNvSpPr>
          <p:nvPr>
            <p:ph type="subTitle" idx="1"/>
          </p:nvPr>
        </p:nvSpPr>
        <p:spPr>
          <a:xfrm>
            <a:off x="1261872" y="4865426"/>
            <a:ext cx="9418320" cy="1626813"/>
          </a:xfrm>
        </p:spPr>
        <p:txBody>
          <a:bodyPr vert="horz" lIns="91440" tIns="45720" rIns="91440" bIns="45720" rtlCol="0">
            <a:normAutofit/>
          </a:bodyPr>
          <a:lstStyle/>
          <a:p>
            <a:r>
              <a:rPr lang="en-US">
                <a:solidFill>
                  <a:schemeClr val="tx1"/>
                </a:solidFill>
                <a:ea typeface="+mn-lt"/>
                <a:cs typeface="+mn-lt"/>
              </a:rPr>
              <a:t>					-Vijay Kaniti &amp; Halle Purdom</a:t>
            </a:r>
            <a:endParaRPr lang="en-US">
              <a:solidFill>
                <a:schemeClr val="tx1"/>
              </a:solidFill>
            </a:endParaRPr>
          </a:p>
        </p:txBody>
      </p:sp>
      <p:sp>
        <p:nvSpPr>
          <p:cNvPr id="1058" name="Rectangle 1057">
            <a:extLst>
              <a:ext uri="{FF2B5EF4-FFF2-40B4-BE49-F238E27FC236}">
                <a16:creationId xmlns:a16="http://schemas.microsoft.com/office/drawing/2014/main" id="{BCA813C4-DA78-42A6-8328-4AEF76536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19D-F398-7444-BDA2-C1A079109020}"/>
              </a:ext>
            </a:extLst>
          </p:cNvPr>
          <p:cNvSpPr>
            <a:spLocks noGrp="1"/>
          </p:cNvSpPr>
          <p:nvPr>
            <p:ph type="title"/>
          </p:nvPr>
        </p:nvSpPr>
        <p:spPr>
          <a:xfrm>
            <a:off x="333955" y="1782946"/>
            <a:ext cx="3538581" cy="387031"/>
          </a:xfrm>
        </p:spPr>
        <p:txBody>
          <a:bodyPr>
            <a:noAutofit/>
          </a:bodyPr>
          <a:lstStyle/>
          <a:p>
            <a:r>
              <a:rPr lang="en-US" sz="1600" dirty="0"/>
              <a:t>30 Month Forecast Comparison</a:t>
            </a:r>
          </a:p>
        </p:txBody>
      </p:sp>
      <p:sp>
        <p:nvSpPr>
          <p:cNvPr id="15" name="TextBox 14">
            <a:extLst>
              <a:ext uri="{FF2B5EF4-FFF2-40B4-BE49-F238E27FC236}">
                <a16:creationId xmlns:a16="http://schemas.microsoft.com/office/drawing/2014/main" id="{A3350952-8502-FDE2-D074-3C9F441FB666}"/>
              </a:ext>
            </a:extLst>
          </p:cNvPr>
          <p:cNvSpPr txBox="1"/>
          <p:nvPr/>
        </p:nvSpPr>
        <p:spPr>
          <a:xfrm>
            <a:off x="6328611" y="2523192"/>
            <a:ext cx="4571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Univariate Neural Network</a:t>
            </a:r>
          </a:p>
          <a:p>
            <a:pPr marL="285750" indent="-285750">
              <a:buFont typeface="Arial"/>
              <a:buChar char="•"/>
            </a:pPr>
            <a:r>
              <a:rPr lang="en-US" dirty="0"/>
              <a:t>Rolling Window RMSE: </a:t>
            </a:r>
            <a:r>
              <a:rPr lang="en-US" dirty="0">
                <a:ea typeface="+mn-lt"/>
                <a:cs typeface="+mn-lt"/>
              </a:rPr>
              <a:t>2,708.565</a:t>
            </a:r>
          </a:p>
        </p:txBody>
      </p:sp>
      <p:sp>
        <p:nvSpPr>
          <p:cNvPr id="22" name="TextBox 21">
            <a:extLst>
              <a:ext uri="{FF2B5EF4-FFF2-40B4-BE49-F238E27FC236}">
                <a16:creationId xmlns:a16="http://schemas.microsoft.com/office/drawing/2014/main" id="{E3668FA7-B4CC-53AE-8010-CD292744194F}"/>
              </a:ext>
            </a:extLst>
          </p:cNvPr>
          <p:cNvSpPr txBox="1"/>
          <p:nvPr/>
        </p:nvSpPr>
        <p:spPr>
          <a:xfrm>
            <a:off x="1767303" y="2523193"/>
            <a:ext cx="40613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ARIMA (6,1,3)</a:t>
            </a:r>
          </a:p>
          <a:p>
            <a:pPr marL="285750" indent="-285750">
              <a:buFont typeface="Arial"/>
              <a:buChar char="•"/>
            </a:pPr>
            <a:r>
              <a:rPr lang="en-US"/>
              <a:t>Rolling</a:t>
            </a:r>
            <a:r>
              <a:rPr lang="en-US">
                <a:ea typeface="+mn-lt"/>
                <a:cs typeface="+mn-lt"/>
              </a:rPr>
              <a:t> Window RMSE: 3,465.115</a:t>
            </a:r>
            <a:endParaRPr lang="en-US"/>
          </a:p>
        </p:txBody>
      </p:sp>
      <p:sp>
        <p:nvSpPr>
          <p:cNvPr id="3" name="TextBox 2">
            <a:extLst>
              <a:ext uri="{FF2B5EF4-FFF2-40B4-BE49-F238E27FC236}">
                <a16:creationId xmlns:a16="http://schemas.microsoft.com/office/drawing/2014/main" id="{9CA8A5B7-D514-8A24-3874-CDC720A34F0C}"/>
              </a:ext>
            </a:extLst>
          </p:cNvPr>
          <p:cNvSpPr txBox="1"/>
          <p:nvPr/>
        </p:nvSpPr>
        <p:spPr>
          <a:xfrm>
            <a:off x="333955" y="198297"/>
            <a:ext cx="7887694" cy="523220"/>
          </a:xfrm>
          <a:prstGeom prst="rect">
            <a:avLst/>
          </a:prstGeom>
          <a:noFill/>
        </p:spPr>
        <p:txBody>
          <a:bodyPr wrap="square" lIns="91440" tIns="45720" rIns="91440" bIns="45720" rtlCol="0" anchor="t">
            <a:spAutoFit/>
          </a:bodyPr>
          <a:lstStyle/>
          <a:p>
            <a:r>
              <a:rPr lang="en-US" sz="2800"/>
              <a:t>Univariate Model Results</a:t>
            </a:r>
          </a:p>
        </p:txBody>
      </p:sp>
      <p:sp>
        <p:nvSpPr>
          <p:cNvPr id="4" name="Arrow: Up 3">
            <a:extLst>
              <a:ext uri="{FF2B5EF4-FFF2-40B4-BE49-F238E27FC236}">
                <a16:creationId xmlns:a16="http://schemas.microsoft.com/office/drawing/2014/main" id="{CAB96A17-44B1-68C8-025B-31877F201EDF}"/>
              </a:ext>
            </a:extLst>
          </p:cNvPr>
          <p:cNvSpPr/>
          <p:nvPr/>
        </p:nvSpPr>
        <p:spPr>
          <a:xfrm>
            <a:off x="3613711" y="5718732"/>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Chart, line chart, histogram&#10;&#10;Description automatically generated">
            <a:extLst>
              <a:ext uri="{FF2B5EF4-FFF2-40B4-BE49-F238E27FC236}">
                <a16:creationId xmlns:a16="http://schemas.microsoft.com/office/drawing/2014/main" id="{290B0D77-17C7-1E64-3993-2246AEC882AC}"/>
              </a:ext>
            </a:extLst>
          </p:cNvPr>
          <p:cNvPicPr>
            <a:picLocks noChangeAspect="1"/>
          </p:cNvPicPr>
          <p:nvPr/>
        </p:nvPicPr>
        <p:blipFill>
          <a:blip r:embed="rId4"/>
          <a:stretch>
            <a:fillRect/>
          </a:stretch>
        </p:blipFill>
        <p:spPr>
          <a:xfrm>
            <a:off x="6328611" y="3231406"/>
            <a:ext cx="3740102" cy="2307943"/>
          </a:xfrm>
          <a:prstGeom prst="rect">
            <a:avLst/>
          </a:prstGeom>
        </p:spPr>
      </p:pic>
      <p:pic>
        <p:nvPicPr>
          <p:cNvPr id="9" name="Picture 9" descr="Chart, line chart, histogram&#10;&#10;Description automatically generated">
            <a:extLst>
              <a:ext uri="{FF2B5EF4-FFF2-40B4-BE49-F238E27FC236}">
                <a16:creationId xmlns:a16="http://schemas.microsoft.com/office/drawing/2014/main" id="{0244F690-5232-3E26-EDAC-C4E98D362199}"/>
              </a:ext>
            </a:extLst>
          </p:cNvPr>
          <p:cNvPicPr>
            <a:picLocks noChangeAspect="1"/>
          </p:cNvPicPr>
          <p:nvPr/>
        </p:nvPicPr>
        <p:blipFill>
          <a:blip r:embed="rId5"/>
          <a:stretch>
            <a:fillRect/>
          </a:stretch>
        </p:blipFill>
        <p:spPr>
          <a:xfrm>
            <a:off x="1871197" y="3297712"/>
            <a:ext cx="3694267" cy="2296484"/>
          </a:xfrm>
          <a:prstGeom prst="rect">
            <a:avLst/>
          </a:prstGeom>
        </p:spPr>
      </p:pic>
    </p:spTree>
    <p:custDataLst>
      <p:tags r:id="rId1"/>
    </p:custDataLst>
    <p:extLst>
      <p:ext uri="{BB962C8B-B14F-4D97-AF65-F5344CB8AC3E}">
        <p14:creationId xmlns:p14="http://schemas.microsoft.com/office/powerpoint/2010/main" val="376815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19D-F398-7444-BDA2-C1A079109020}"/>
              </a:ext>
            </a:extLst>
          </p:cNvPr>
          <p:cNvSpPr>
            <a:spLocks noGrp="1"/>
          </p:cNvSpPr>
          <p:nvPr>
            <p:ph type="title"/>
          </p:nvPr>
        </p:nvSpPr>
        <p:spPr>
          <a:xfrm>
            <a:off x="522400" y="1598575"/>
            <a:ext cx="3402701" cy="387031"/>
          </a:xfrm>
        </p:spPr>
        <p:txBody>
          <a:bodyPr>
            <a:noAutofit/>
          </a:bodyPr>
          <a:lstStyle/>
          <a:p>
            <a:r>
              <a:rPr lang="en-US" sz="1600" dirty="0"/>
              <a:t>30 Month Forecast Comparison</a:t>
            </a:r>
          </a:p>
        </p:txBody>
      </p:sp>
      <p:sp>
        <p:nvSpPr>
          <p:cNvPr id="15" name="TextBox 14">
            <a:extLst>
              <a:ext uri="{FF2B5EF4-FFF2-40B4-BE49-F238E27FC236}">
                <a16:creationId xmlns:a16="http://schemas.microsoft.com/office/drawing/2014/main" id="{A3350952-8502-FDE2-D074-3C9F441FB666}"/>
              </a:ext>
            </a:extLst>
          </p:cNvPr>
          <p:cNvSpPr txBox="1"/>
          <p:nvPr/>
        </p:nvSpPr>
        <p:spPr>
          <a:xfrm>
            <a:off x="4151085" y="2569029"/>
            <a:ext cx="3425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MLP Model</a:t>
            </a:r>
          </a:p>
          <a:p>
            <a:pPr marL="285750" indent="-285750">
              <a:buFont typeface="Arial"/>
              <a:buChar char="•"/>
            </a:pPr>
            <a:r>
              <a:rPr lang="en-US"/>
              <a:t>ASE: </a:t>
            </a:r>
            <a:r>
              <a:rPr lang="en-US">
                <a:ea typeface="+mn-lt"/>
                <a:cs typeface="+mn-lt"/>
              </a:rPr>
              <a:t>14,799,048</a:t>
            </a:r>
            <a:endParaRPr lang="en-US"/>
          </a:p>
        </p:txBody>
      </p:sp>
      <p:sp>
        <p:nvSpPr>
          <p:cNvPr id="18" name="TextBox 17">
            <a:extLst>
              <a:ext uri="{FF2B5EF4-FFF2-40B4-BE49-F238E27FC236}">
                <a16:creationId xmlns:a16="http://schemas.microsoft.com/office/drawing/2014/main" id="{A466C08A-91BC-88F1-D9D2-74D917CD48F3}"/>
              </a:ext>
            </a:extLst>
          </p:cNvPr>
          <p:cNvSpPr txBox="1"/>
          <p:nvPr/>
        </p:nvSpPr>
        <p:spPr>
          <a:xfrm>
            <a:off x="7707084" y="2569027"/>
            <a:ext cx="35424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Ensemble (VAR + MLP) Model</a:t>
            </a:r>
          </a:p>
          <a:p>
            <a:pPr marL="285750" indent="-285750">
              <a:buFont typeface="Arial" panose="020B0604020202020204" pitchFamily="34" charset="0"/>
              <a:buChar char="•"/>
            </a:pPr>
            <a:r>
              <a:rPr lang="en-US" dirty="0"/>
              <a:t>ASE: </a:t>
            </a:r>
            <a:r>
              <a:rPr lang="en-US" dirty="0">
                <a:ea typeface="+mn-lt"/>
                <a:cs typeface="+mn-lt"/>
              </a:rPr>
              <a:t>22,925,936</a:t>
            </a:r>
            <a:endParaRPr lang="en-US" dirty="0"/>
          </a:p>
        </p:txBody>
      </p:sp>
      <p:pic>
        <p:nvPicPr>
          <p:cNvPr id="19" name="Picture 19" descr="Chart, histogram&#10;&#10;Description automatically generated">
            <a:extLst>
              <a:ext uri="{FF2B5EF4-FFF2-40B4-BE49-F238E27FC236}">
                <a16:creationId xmlns:a16="http://schemas.microsoft.com/office/drawing/2014/main" id="{935D5A70-6F47-A28C-62E7-B6E005775161}"/>
              </a:ext>
            </a:extLst>
          </p:cNvPr>
          <p:cNvPicPr>
            <a:picLocks noChangeAspect="1"/>
          </p:cNvPicPr>
          <p:nvPr/>
        </p:nvPicPr>
        <p:blipFill>
          <a:blip r:embed="rId4"/>
          <a:stretch>
            <a:fillRect/>
          </a:stretch>
        </p:blipFill>
        <p:spPr>
          <a:xfrm>
            <a:off x="3925101" y="3249697"/>
            <a:ext cx="3542499" cy="2234335"/>
          </a:xfrm>
          <a:prstGeom prst="rect">
            <a:avLst/>
          </a:prstGeom>
        </p:spPr>
      </p:pic>
      <p:sp>
        <p:nvSpPr>
          <p:cNvPr id="22" name="TextBox 21">
            <a:extLst>
              <a:ext uri="{FF2B5EF4-FFF2-40B4-BE49-F238E27FC236}">
                <a16:creationId xmlns:a16="http://schemas.microsoft.com/office/drawing/2014/main" id="{E3668FA7-B4CC-53AE-8010-CD292744194F}"/>
              </a:ext>
            </a:extLst>
          </p:cNvPr>
          <p:cNvSpPr txBox="1"/>
          <p:nvPr/>
        </p:nvSpPr>
        <p:spPr>
          <a:xfrm>
            <a:off x="638627" y="2569028"/>
            <a:ext cx="3425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VAR Model(p=2)</a:t>
            </a:r>
          </a:p>
          <a:p>
            <a:pPr marL="285750" indent="-285750">
              <a:buFont typeface="Arial"/>
              <a:buChar char="•"/>
            </a:pPr>
            <a:r>
              <a:rPr lang="en-US"/>
              <a:t>ASE: </a:t>
            </a:r>
            <a:r>
              <a:rPr lang="en-US">
                <a:ea typeface="+mn-lt"/>
                <a:cs typeface="+mn-lt"/>
              </a:rPr>
              <a:t>33,167,267</a:t>
            </a:r>
            <a:endParaRPr lang="en-US"/>
          </a:p>
        </p:txBody>
      </p:sp>
      <p:pic>
        <p:nvPicPr>
          <p:cNvPr id="23" name="Picture 23" descr="Chart, line chart, histogram&#10;&#10;Description automatically generated">
            <a:extLst>
              <a:ext uri="{FF2B5EF4-FFF2-40B4-BE49-F238E27FC236}">
                <a16:creationId xmlns:a16="http://schemas.microsoft.com/office/drawing/2014/main" id="{76378531-E845-42BE-3194-0F654BEA4A9A}"/>
              </a:ext>
            </a:extLst>
          </p:cNvPr>
          <p:cNvPicPr>
            <a:picLocks noChangeAspect="1"/>
          </p:cNvPicPr>
          <p:nvPr/>
        </p:nvPicPr>
        <p:blipFill>
          <a:blip r:embed="rId5"/>
          <a:stretch>
            <a:fillRect/>
          </a:stretch>
        </p:blipFill>
        <p:spPr>
          <a:xfrm>
            <a:off x="378974" y="3429000"/>
            <a:ext cx="3426385" cy="2112904"/>
          </a:xfrm>
          <a:prstGeom prst="rect">
            <a:avLst/>
          </a:prstGeom>
        </p:spPr>
      </p:pic>
      <p:pic>
        <p:nvPicPr>
          <p:cNvPr id="25" name="Picture 25" descr="Chart, line chart, histogram&#10;&#10;Description automatically generated">
            <a:extLst>
              <a:ext uri="{FF2B5EF4-FFF2-40B4-BE49-F238E27FC236}">
                <a16:creationId xmlns:a16="http://schemas.microsoft.com/office/drawing/2014/main" id="{445A961C-F3C1-9CF2-DF6D-7DC1A5E2F5E6}"/>
              </a:ext>
            </a:extLst>
          </p:cNvPr>
          <p:cNvPicPr>
            <a:picLocks noChangeAspect="1"/>
          </p:cNvPicPr>
          <p:nvPr/>
        </p:nvPicPr>
        <p:blipFill>
          <a:blip r:embed="rId6"/>
          <a:stretch>
            <a:fillRect/>
          </a:stretch>
        </p:blipFill>
        <p:spPr>
          <a:xfrm>
            <a:off x="7707084" y="3360955"/>
            <a:ext cx="3432628" cy="2123077"/>
          </a:xfrm>
          <a:prstGeom prst="rect">
            <a:avLst/>
          </a:prstGeom>
        </p:spPr>
      </p:pic>
      <p:sp>
        <p:nvSpPr>
          <p:cNvPr id="3" name="TextBox 2">
            <a:extLst>
              <a:ext uri="{FF2B5EF4-FFF2-40B4-BE49-F238E27FC236}">
                <a16:creationId xmlns:a16="http://schemas.microsoft.com/office/drawing/2014/main" id="{9CA8A5B7-D514-8A24-3874-CDC720A34F0C}"/>
              </a:ext>
            </a:extLst>
          </p:cNvPr>
          <p:cNvSpPr txBox="1"/>
          <p:nvPr/>
        </p:nvSpPr>
        <p:spPr>
          <a:xfrm>
            <a:off x="333955" y="198297"/>
            <a:ext cx="7887694" cy="523220"/>
          </a:xfrm>
          <a:prstGeom prst="rect">
            <a:avLst/>
          </a:prstGeom>
          <a:noFill/>
        </p:spPr>
        <p:txBody>
          <a:bodyPr wrap="square" rtlCol="0">
            <a:spAutoFit/>
          </a:bodyPr>
          <a:lstStyle/>
          <a:p>
            <a:r>
              <a:rPr lang="en-US" sz="2800"/>
              <a:t>Multivariate Model Results</a:t>
            </a:r>
          </a:p>
        </p:txBody>
      </p:sp>
      <p:sp>
        <p:nvSpPr>
          <p:cNvPr id="4" name="Arrow: Up 3">
            <a:extLst>
              <a:ext uri="{FF2B5EF4-FFF2-40B4-BE49-F238E27FC236}">
                <a16:creationId xmlns:a16="http://schemas.microsoft.com/office/drawing/2014/main" id="{CAB96A17-44B1-68C8-025B-31877F201EDF}"/>
              </a:ext>
            </a:extLst>
          </p:cNvPr>
          <p:cNvSpPr/>
          <p:nvPr/>
        </p:nvSpPr>
        <p:spPr>
          <a:xfrm>
            <a:off x="5527305" y="5501018"/>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6556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22"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A078-1AEF-0E70-E98D-BD2F5EB9DC33}"/>
              </a:ext>
            </a:extLst>
          </p:cNvPr>
          <p:cNvSpPr>
            <a:spLocks noGrp="1"/>
          </p:cNvSpPr>
          <p:nvPr>
            <p:ph type="title"/>
          </p:nvPr>
        </p:nvSpPr>
        <p:spPr>
          <a:xfrm>
            <a:off x="638627" y="1485505"/>
            <a:ext cx="7887694" cy="275990"/>
          </a:xfrm>
        </p:spPr>
        <p:txBody>
          <a:bodyPr>
            <a:noAutofit/>
          </a:bodyPr>
          <a:lstStyle/>
          <a:p>
            <a:r>
              <a:rPr lang="en-US" sz="1600" dirty="0"/>
              <a:t>10 Month Forecast Comparison</a:t>
            </a:r>
          </a:p>
        </p:txBody>
      </p:sp>
      <p:pic>
        <p:nvPicPr>
          <p:cNvPr id="4" name="Picture 4" descr="Chart, histogram&#10;&#10;Description automatically generated">
            <a:extLst>
              <a:ext uri="{FF2B5EF4-FFF2-40B4-BE49-F238E27FC236}">
                <a16:creationId xmlns:a16="http://schemas.microsoft.com/office/drawing/2014/main" id="{A71CEA86-3C99-87AB-3616-D3CD78C350DE}"/>
              </a:ext>
            </a:extLst>
          </p:cNvPr>
          <p:cNvPicPr>
            <a:picLocks noGrp="1" noChangeAspect="1"/>
          </p:cNvPicPr>
          <p:nvPr>
            <p:ph idx="1"/>
          </p:nvPr>
        </p:nvPicPr>
        <p:blipFill>
          <a:blip r:embed="rId3"/>
          <a:stretch>
            <a:fillRect/>
          </a:stretch>
        </p:blipFill>
        <p:spPr>
          <a:xfrm>
            <a:off x="194924" y="3374570"/>
            <a:ext cx="3943827" cy="2391911"/>
          </a:xfrm>
        </p:spPr>
      </p:pic>
      <p:sp>
        <p:nvSpPr>
          <p:cNvPr id="6" name="TextBox 5">
            <a:extLst>
              <a:ext uri="{FF2B5EF4-FFF2-40B4-BE49-F238E27FC236}">
                <a16:creationId xmlns:a16="http://schemas.microsoft.com/office/drawing/2014/main" id="{10E62054-2273-F7C5-569D-41E81705617E}"/>
              </a:ext>
            </a:extLst>
          </p:cNvPr>
          <p:cNvSpPr txBox="1"/>
          <p:nvPr/>
        </p:nvSpPr>
        <p:spPr>
          <a:xfrm>
            <a:off x="4151085" y="2569029"/>
            <a:ext cx="3425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MLP Model</a:t>
            </a:r>
          </a:p>
          <a:p>
            <a:r>
              <a:rPr lang="en-US" dirty="0"/>
              <a:t>ASE: </a:t>
            </a:r>
            <a:r>
              <a:rPr lang="en-US" dirty="0">
                <a:ea typeface="+mn-lt"/>
                <a:cs typeface="+mn-lt"/>
              </a:rPr>
              <a:t>18,774,220</a:t>
            </a:r>
            <a:endParaRPr lang="en-US" dirty="0"/>
          </a:p>
        </p:txBody>
      </p:sp>
      <p:sp>
        <p:nvSpPr>
          <p:cNvPr id="8" name="TextBox 7">
            <a:extLst>
              <a:ext uri="{FF2B5EF4-FFF2-40B4-BE49-F238E27FC236}">
                <a16:creationId xmlns:a16="http://schemas.microsoft.com/office/drawing/2014/main" id="{0D3986C3-0B7D-77E0-E678-1FEC42388B2D}"/>
              </a:ext>
            </a:extLst>
          </p:cNvPr>
          <p:cNvSpPr txBox="1"/>
          <p:nvPr/>
        </p:nvSpPr>
        <p:spPr>
          <a:xfrm>
            <a:off x="7511142" y="2569027"/>
            <a:ext cx="37664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Ensemble (VAR + MLP) Model</a:t>
            </a:r>
          </a:p>
          <a:p>
            <a:pPr marL="285750" indent="-285750">
              <a:buFont typeface="Arial"/>
              <a:buChar char="•"/>
            </a:pPr>
            <a:r>
              <a:rPr lang="en-US" dirty="0"/>
              <a:t>ASE: </a:t>
            </a:r>
            <a:r>
              <a:rPr lang="en-US" dirty="0">
                <a:ea typeface="+mn-lt"/>
                <a:cs typeface="+mn-lt"/>
              </a:rPr>
              <a:t>23,180,638</a:t>
            </a:r>
            <a:endParaRPr lang="en-US" dirty="0"/>
          </a:p>
        </p:txBody>
      </p:sp>
      <p:sp>
        <p:nvSpPr>
          <p:cNvPr id="10" name="TextBox 9">
            <a:extLst>
              <a:ext uri="{FF2B5EF4-FFF2-40B4-BE49-F238E27FC236}">
                <a16:creationId xmlns:a16="http://schemas.microsoft.com/office/drawing/2014/main" id="{448735B2-9D33-8540-A3DC-5A82C077C599}"/>
              </a:ext>
            </a:extLst>
          </p:cNvPr>
          <p:cNvSpPr txBox="1"/>
          <p:nvPr/>
        </p:nvSpPr>
        <p:spPr>
          <a:xfrm>
            <a:off x="638627" y="2569028"/>
            <a:ext cx="3425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VAR Model(p=2)</a:t>
            </a:r>
          </a:p>
          <a:p>
            <a:pPr marL="285750" indent="-285750">
              <a:buFont typeface="Arial"/>
              <a:buChar char="•"/>
            </a:pPr>
            <a:r>
              <a:rPr lang="en-US"/>
              <a:t>ASE: </a:t>
            </a:r>
            <a:r>
              <a:rPr lang="en-US">
                <a:ea typeface="+mn-lt"/>
                <a:cs typeface="+mn-lt"/>
              </a:rPr>
              <a:t>28,534,936</a:t>
            </a:r>
            <a:endParaRPr lang="en-US"/>
          </a:p>
        </p:txBody>
      </p:sp>
      <p:pic>
        <p:nvPicPr>
          <p:cNvPr id="13" name="Picture 13" descr="Chart, histogram&#10;&#10;Description automatically generated">
            <a:extLst>
              <a:ext uri="{FF2B5EF4-FFF2-40B4-BE49-F238E27FC236}">
                <a16:creationId xmlns:a16="http://schemas.microsoft.com/office/drawing/2014/main" id="{1519783B-4D10-BB14-BE68-685EB80106C8}"/>
              </a:ext>
            </a:extLst>
          </p:cNvPr>
          <p:cNvPicPr>
            <a:picLocks noChangeAspect="1"/>
          </p:cNvPicPr>
          <p:nvPr/>
        </p:nvPicPr>
        <p:blipFill>
          <a:blip r:embed="rId4"/>
          <a:stretch>
            <a:fillRect/>
          </a:stretch>
        </p:blipFill>
        <p:spPr>
          <a:xfrm>
            <a:off x="7405911" y="3317047"/>
            <a:ext cx="3766457" cy="2318040"/>
          </a:xfrm>
          <a:prstGeom prst="rect">
            <a:avLst/>
          </a:prstGeom>
        </p:spPr>
      </p:pic>
      <p:pic>
        <p:nvPicPr>
          <p:cNvPr id="14" name="Picture 14" descr="Chart, histogram&#10;&#10;Description automatically generated">
            <a:extLst>
              <a:ext uri="{FF2B5EF4-FFF2-40B4-BE49-F238E27FC236}">
                <a16:creationId xmlns:a16="http://schemas.microsoft.com/office/drawing/2014/main" id="{64FE4CC5-8DE3-264B-53CF-AF10217F64D3}"/>
              </a:ext>
            </a:extLst>
          </p:cNvPr>
          <p:cNvPicPr>
            <a:picLocks noChangeAspect="1"/>
          </p:cNvPicPr>
          <p:nvPr/>
        </p:nvPicPr>
        <p:blipFill>
          <a:blip r:embed="rId5"/>
          <a:stretch>
            <a:fillRect/>
          </a:stretch>
        </p:blipFill>
        <p:spPr>
          <a:xfrm>
            <a:off x="3918857" y="3167826"/>
            <a:ext cx="3592285" cy="2467261"/>
          </a:xfrm>
          <a:prstGeom prst="rect">
            <a:avLst/>
          </a:prstGeom>
        </p:spPr>
      </p:pic>
      <p:sp>
        <p:nvSpPr>
          <p:cNvPr id="15" name="TextBox 14">
            <a:extLst>
              <a:ext uri="{FF2B5EF4-FFF2-40B4-BE49-F238E27FC236}">
                <a16:creationId xmlns:a16="http://schemas.microsoft.com/office/drawing/2014/main" id="{82C33831-5E15-0A85-A392-A4BC12C98F08}"/>
              </a:ext>
            </a:extLst>
          </p:cNvPr>
          <p:cNvSpPr txBox="1"/>
          <p:nvPr/>
        </p:nvSpPr>
        <p:spPr>
          <a:xfrm>
            <a:off x="333955" y="198297"/>
            <a:ext cx="7887694" cy="523220"/>
          </a:xfrm>
          <a:prstGeom prst="rect">
            <a:avLst/>
          </a:prstGeom>
          <a:noFill/>
        </p:spPr>
        <p:txBody>
          <a:bodyPr wrap="square" rtlCol="0">
            <a:spAutoFit/>
          </a:bodyPr>
          <a:lstStyle/>
          <a:p>
            <a:r>
              <a:rPr lang="en-US" sz="2800"/>
              <a:t>Multivariate Model Results</a:t>
            </a:r>
          </a:p>
        </p:txBody>
      </p:sp>
      <p:sp>
        <p:nvSpPr>
          <p:cNvPr id="11" name="Arrow: Up 10">
            <a:extLst>
              <a:ext uri="{FF2B5EF4-FFF2-40B4-BE49-F238E27FC236}">
                <a16:creationId xmlns:a16="http://schemas.microsoft.com/office/drawing/2014/main" id="{7634ABBB-5D7C-B04B-03A7-6584F9881FFF}"/>
              </a:ext>
            </a:extLst>
          </p:cNvPr>
          <p:cNvSpPr/>
          <p:nvPr/>
        </p:nvSpPr>
        <p:spPr>
          <a:xfrm>
            <a:off x="5530015" y="5635087"/>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596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BE72-468C-51A3-0D12-CCDDA9FC15DA}"/>
              </a:ext>
            </a:extLst>
          </p:cNvPr>
          <p:cNvSpPr>
            <a:spLocks noGrp="1"/>
          </p:cNvSpPr>
          <p:nvPr>
            <p:ph type="title"/>
          </p:nvPr>
        </p:nvSpPr>
        <p:spPr>
          <a:xfrm>
            <a:off x="553215" y="1714500"/>
            <a:ext cx="9149566" cy="689458"/>
          </a:xfrm>
        </p:spPr>
        <p:txBody>
          <a:bodyPr>
            <a:normAutofit/>
          </a:bodyPr>
          <a:lstStyle/>
          <a:p>
            <a:r>
              <a:rPr lang="en-US" sz="2400" dirty="0"/>
              <a:t>10 month forecast MLP Model</a:t>
            </a:r>
          </a:p>
        </p:txBody>
      </p:sp>
      <p:pic>
        <p:nvPicPr>
          <p:cNvPr id="4" name="Picture 4">
            <a:extLst>
              <a:ext uri="{FF2B5EF4-FFF2-40B4-BE49-F238E27FC236}">
                <a16:creationId xmlns:a16="http://schemas.microsoft.com/office/drawing/2014/main" id="{2DD0AF92-B2E2-A06C-D9E0-0A61B435FB1D}"/>
              </a:ext>
            </a:extLst>
          </p:cNvPr>
          <p:cNvPicPr>
            <a:picLocks noGrp="1" noChangeAspect="1"/>
          </p:cNvPicPr>
          <p:nvPr>
            <p:ph idx="1"/>
          </p:nvPr>
        </p:nvPicPr>
        <p:blipFill>
          <a:blip r:embed="rId3"/>
          <a:stretch>
            <a:fillRect/>
          </a:stretch>
        </p:blipFill>
        <p:spPr>
          <a:xfrm>
            <a:off x="553215" y="2515285"/>
            <a:ext cx="4657878" cy="2877566"/>
          </a:xfrm>
        </p:spPr>
      </p:pic>
      <p:sp>
        <p:nvSpPr>
          <p:cNvPr id="3" name="TextBox 2">
            <a:extLst>
              <a:ext uri="{FF2B5EF4-FFF2-40B4-BE49-F238E27FC236}">
                <a16:creationId xmlns:a16="http://schemas.microsoft.com/office/drawing/2014/main" id="{35753CDD-F0E8-8C2D-036D-5C5AB5E28B71}"/>
              </a:ext>
            </a:extLst>
          </p:cNvPr>
          <p:cNvSpPr txBox="1"/>
          <p:nvPr/>
        </p:nvSpPr>
        <p:spPr>
          <a:xfrm rot="-5400000">
            <a:off x="-589096" y="3078280"/>
            <a:ext cx="2337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Gold Price</a:t>
            </a:r>
          </a:p>
        </p:txBody>
      </p:sp>
      <p:pic>
        <p:nvPicPr>
          <p:cNvPr id="8" name="Picture 7" descr="Chart, histogram&#10;&#10;Description automatically generated">
            <a:extLst>
              <a:ext uri="{FF2B5EF4-FFF2-40B4-BE49-F238E27FC236}">
                <a16:creationId xmlns:a16="http://schemas.microsoft.com/office/drawing/2014/main" id="{F6DED53C-9D88-CD48-949D-E2F8688577A4}"/>
              </a:ext>
            </a:extLst>
          </p:cNvPr>
          <p:cNvPicPr>
            <a:picLocks noChangeAspect="1"/>
          </p:cNvPicPr>
          <p:nvPr/>
        </p:nvPicPr>
        <p:blipFill>
          <a:blip r:embed="rId4"/>
          <a:stretch>
            <a:fillRect/>
          </a:stretch>
        </p:blipFill>
        <p:spPr>
          <a:xfrm>
            <a:off x="5381999" y="2396728"/>
            <a:ext cx="5422290" cy="2758919"/>
          </a:xfrm>
          <a:prstGeom prst="rect">
            <a:avLst/>
          </a:prstGeom>
        </p:spPr>
      </p:pic>
      <p:sp>
        <p:nvSpPr>
          <p:cNvPr id="9" name="Title 1">
            <a:extLst>
              <a:ext uri="{FF2B5EF4-FFF2-40B4-BE49-F238E27FC236}">
                <a16:creationId xmlns:a16="http://schemas.microsoft.com/office/drawing/2014/main" id="{80595163-8166-714B-AD72-4138EC61B30C}"/>
              </a:ext>
            </a:extLst>
          </p:cNvPr>
          <p:cNvSpPr txBox="1">
            <a:spLocks/>
          </p:cNvSpPr>
          <p:nvPr/>
        </p:nvSpPr>
        <p:spPr>
          <a:xfrm>
            <a:off x="5957969" y="1896589"/>
            <a:ext cx="9692640" cy="5073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30 month forecast MLP Model</a:t>
            </a:r>
          </a:p>
        </p:txBody>
      </p:sp>
      <p:sp>
        <p:nvSpPr>
          <p:cNvPr id="10" name="TextBox 9">
            <a:extLst>
              <a:ext uri="{FF2B5EF4-FFF2-40B4-BE49-F238E27FC236}">
                <a16:creationId xmlns:a16="http://schemas.microsoft.com/office/drawing/2014/main" id="{417D789A-C172-0B43-9437-AF8F78CAB053}"/>
              </a:ext>
            </a:extLst>
          </p:cNvPr>
          <p:cNvSpPr txBox="1"/>
          <p:nvPr/>
        </p:nvSpPr>
        <p:spPr>
          <a:xfrm rot="-5400000">
            <a:off x="4042312" y="3133119"/>
            <a:ext cx="2337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Gold Price</a:t>
            </a:r>
          </a:p>
        </p:txBody>
      </p:sp>
      <p:sp>
        <p:nvSpPr>
          <p:cNvPr id="11" name="Title 1">
            <a:extLst>
              <a:ext uri="{FF2B5EF4-FFF2-40B4-BE49-F238E27FC236}">
                <a16:creationId xmlns:a16="http://schemas.microsoft.com/office/drawing/2014/main" id="{1AF73833-5808-E648-BDB0-77437261D528}"/>
              </a:ext>
            </a:extLst>
          </p:cNvPr>
          <p:cNvSpPr txBox="1">
            <a:spLocks/>
          </p:cNvSpPr>
          <p:nvPr/>
        </p:nvSpPr>
        <p:spPr>
          <a:xfrm>
            <a:off x="395019" y="263878"/>
            <a:ext cx="9149566" cy="6894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dirty="0"/>
              <a:t>MLP Model Forecasts</a:t>
            </a:r>
          </a:p>
        </p:txBody>
      </p:sp>
    </p:spTree>
    <p:custDataLst>
      <p:tags r:id="rId1"/>
    </p:custDataLst>
    <p:extLst>
      <p:ext uri="{BB962C8B-B14F-4D97-AF65-F5344CB8AC3E}">
        <p14:creationId xmlns:p14="http://schemas.microsoft.com/office/powerpoint/2010/main" val="251785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53"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4C9C-1346-88C0-F9C9-9FCCA9DEEFED}"/>
              </a:ext>
            </a:extLst>
          </p:cNvPr>
          <p:cNvSpPr>
            <a:spLocks noGrp="1"/>
          </p:cNvSpPr>
          <p:nvPr>
            <p:ph type="title"/>
          </p:nvPr>
        </p:nvSpPr>
        <p:spPr>
          <a:xfrm>
            <a:off x="371326" y="421419"/>
            <a:ext cx="5250246" cy="848484"/>
          </a:xfrm>
        </p:spPr>
        <p:txBody>
          <a:bodyPr/>
          <a:lstStyle/>
          <a:p>
            <a:r>
              <a:rPr lang="en-US"/>
              <a:t>Conclusion</a:t>
            </a:r>
          </a:p>
        </p:txBody>
      </p:sp>
      <p:graphicFrame>
        <p:nvGraphicFramePr>
          <p:cNvPr id="7" name="Table 7">
            <a:extLst>
              <a:ext uri="{FF2B5EF4-FFF2-40B4-BE49-F238E27FC236}">
                <a16:creationId xmlns:a16="http://schemas.microsoft.com/office/drawing/2014/main" id="{60ECD503-2B2A-629E-B8E5-661FA9036349}"/>
              </a:ext>
            </a:extLst>
          </p:cNvPr>
          <p:cNvGraphicFramePr>
            <a:graphicFrameLocks noGrp="1"/>
          </p:cNvGraphicFramePr>
          <p:nvPr>
            <p:ph idx="1"/>
            <p:extLst>
              <p:ext uri="{D42A27DB-BD31-4B8C-83A1-F6EECF244321}">
                <p14:modId xmlns:p14="http://schemas.microsoft.com/office/powerpoint/2010/main" val="2384348773"/>
              </p:ext>
            </p:extLst>
          </p:nvPr>
        </p:nvGraphicFramePr>
        <p:xfrm>
          <a:off x="1324210" y="4236835"/>
          <a:ext cx="8594724" cy="137160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4038285368"/>
                    </a:ext>
                  </a:extLst>
                </a:gridCol>
                <a:gridCol w="4297362">
                  <a:extLst>
                    <a:ext uri="{9D8B030D-6E8A-4147-A177-3AD203B41FA5}">
                      <a16:colId xmlns:a16="http://schemas.microsoft.com/office/drawing/2014/main" val="4283432861"/>
                    </a:ext>
                  </a:extLst>
                </a:gridCol>
              </a:tblGrid>
              <a:tr h="457200">
                <a:tc>
                  <a:txBody>
                    <a:bodyPr/>
                    <a:lstStyle/>
                    <a:p>
                      <a:pPr algn="ctr"/>
                      <a:r>
                        <a:rPr lang="en-US"/>
                        <a:t>Multivariate MLP</a:t>
                      </a:r>
                    </a:p>
                  </a:txBody>
                  <a:tcPr marT="91440"/>
                </a:tc>
                <a:tc>
                  <a:txBody>
                    <a:bodyPr/>
                    <a:lstStyle/>
                    <a:p>
                      <a:pPr algn="ctr"/>
                      <a:r>
                        <a:rPr lang="en-US"/>
                        <a:t>ARIMA (6,1,3)</a:t>
                      </a:r>
                    </a:p>
                  </a:txBody>
                  <a:tcPr marT="91440"/>
                </a:tc>
                <a:extLst>
                  <a:ext uri="{0D108BD9-81ED-4DB2-BD59-A6C34878D82A}">
                    <a16:rowId xmlns:a16="http://schemas.microsoft.com/office/drawing/2014/main" val="1754394407"/>
                  </a:ext>
                </a:extLst>
              </a:tr>
              <a:tr h="457200">
                <a:tc>
                  <a:txBody>
                    <a:bodyPr/>
                    <a:lstStyle/>
                    <a:p>
                      <a:pPr algn="ctr"/>
                      <a:r>
                        <a:rPr lang="en-US"/>
                        <a:t>10 month forecast ASE: </a:t>
                      </a:r>
                      <a:r>
                        <a:rPr lang="en-US" sz="1800" b="0" i="0" u="none" strike="noStrike" noProof="0">
                          <a:latin typeface="Century Schoolbook"/>
                        </a:rPr>
                        <a:t>18,774,220</a:t>
                      </a:r>
                      <a:endParaRPr lang="en-US"/>
                    </a:p>
                  </a:txBody>
                  <a:tcPr marT="91440"/>
                </a:tc>
                <a:tc>
                  <a:txBody>
                    <a:bodyPr/>
                    <a:lstStyle/>
                    <a:p>
                      <a:pPr marL="0" marR="0" indent="0" algn="l">
                        <a:lnSpc>
                          <a:spcPct val="100000"/>
                        </a:lnSpc>
                        <a:spcBef>
                          <a:spcPts val="0"/>
                        </a:spcBef>
                        <a:spcAft>
                          <a:spcPts val="0"/>
                        </a:spcAft>
                        <a:buClr>
                          <a:srgbClr val="000000"/>
                        </a:buClr>
                        <a:buNone/>
                      </a:pPr>
                      <a:r>
                        <a:rPr lang="en-US"/>
                        <a:t>   10 month forecast ASE: </a:t>
                      </a:r>
                      <a:r>
                        <a:rPr lang="en-US" sz="1800" b="0" i="0" u="none" strike="noStrike" noProof="0">
                          <a:latin typeface="Century Schoolbook"/>
                        </a:rPr>
                        <a:t>23,370,059</a:t>
                      </a:r>
                    </a:p>
                  </a:txBody>
                  <a:tcPr marT="91440"/>
                </a:tc>
                <a:extLst>
                  <a:ext uri="{0D108BD9-81ED-4DB2-BD59-A6C34878D82A}">
                    <a16:rowId xmlns:a16="http://schemas.microsoft.com/office/drawing/2014/main" val="2459151446"/>
                  </a:ext>
                </a:extLst>
              </a:tr>
              <a:tr h="457200">
                <a:tc>
                  <a:txBody>
                    <a:bodyPr/>
                    <a:lstStyle/>
                    <a:p>
                      <a:pPr algn="ctr"/>
                      <a:r>
                        <a:rPr lang="en-US"/>
                        <a:t>30 month forecast ASE: </a:t>
                      </a:r>
                      <a:r>
                        <a:rPr lang="en-US" sz="1800" b="0" i="0" u="none" strike="noStrike" noProof="0">
                          <a:latin typeface="Century Schoolbook"/>
                        </a:rPr>
                        <a:t>14,799,048</a:t>
                      </a:r>
                      <a:endParaRPr lang="en-US"/>
                    </a:p>
                  </a:txBody>
                  <a:tcPr marT="91440"/>
                </a:tc>
                <a:tc>
                  <a:txBody>
                    <a:bodyPr/>
                    <a:lstStyle/>
                    <a:p>
                      <a:pPr algn="ctr"/>
                      <a:r>
                        <a:rPr lang="en-US"/>
                        <a:t>30 month forecast ASE: </a:t>
                      </a:r>
                      <a:r>
                        <a:rPr lang="en-US" sz="1800" b="0" i="0" u="none" strike="noStrike" noProof="0">
                          <a:latin typeface="Century Schoolbook"/>
                        </a:rPr>
                        <a:t>52,377,965</a:t>
                      </a:r>
                      <a:endParaRPr lang="en-US"/>
                    </a:p>
                  </a:txBody>
                  <a:tcPr marT="91440"/>
                </a:tc>
                <a:extLst>
                  <a:ext uri="{0D108BD9-81ED-4DB2-BD59-A6C34878D82A}">
                    <a16:rowId xmlns:a16="http://schemas.microsoft.com/office/drawing/2014/main" val="1600915460"/>
                  </a:ext>
                </a:extLst>
              </a:tr>
            </a:tbl>
          </a:graphicData>
        </a:graphic>
      </p:graphicFrame>
      <p:sp>
        <p:nvSpPr>
          <p:cNvPr id="3" name="TextBox 2">
            <a:extLst>
              <a:ext uri="{FF2B5EF4-FFF2-40B4-BE49-F238E27FC236}">
                <a16:creationId xmlns:a16="http://schemas.microsoft.com/office/drawing/2014/main" id="{243297AB-6EDF-CC74-FA09-4BD86550BCEE}"/>
              </a:ext>
            </a:extLst>
          </p:cNvPr>
          <p:cNvSpPr txBox="1"/>
          <p:nvPr/>
        </p:nvSpPr>
        <p:spPr>
          <a:xfrm>
            <a:off x="1324210" y="1383526"/>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4EB0B4D7-3E5E-ECB8-B8B0-2272999079A4}"/>
              </a:ext>
            </a:extLst>
          </p:cNvPr>
          <p:cNvSpPr txBox="1"/>
          <p:nvPr/>
        </p:nvSpPr>
        <p:spPr>
          <a:xfrm>
            <a:off x="1010214" y="1568192"/>
            <a:ext cx="8330436" cy="2351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500"/>
              </a:spcAft>
              <a:buFont typeface="Arial"/>
              <a:buChar char="•"/>
            </a:pPr>
            <a:r>
              <a:rPr lang="en-US" dirty="0"/>
              <a:t>The best performing univariate model was the ARIMA(6,1,3)</a:t>
            </a:r>
          </a:p>
          <a:p>
            <a:pPr marL="285750" indent="-285750">
              <a:spcAft>
                <a:spcPts val="500"/>
              </a:spcAft>
              <a:buFont typeface="Arial"/>
              <a:buChar char="•"/>
            </a:pPr>
            <a:r>
              <a:rPr lang="en-US" dirty="0"/>
              <a:t>The best performing multivariate model was the MLP model</a:t>
            </a:r>
          </a:p>
          <a:p>
            <a:pPr marL="285750" indent="-285750">
              <a:spcAft>
                <a:spcPts val="500"/>
              </a:spcAft>
              <a:buFont typeface="Arial"/>
              <a:buChar char="•"/>
            </a:pPr>
            <a:r>
              <a:rPr lang="en-US" dirty="0"/>
              <a:t>When comparing the MLP model with the ARIMA(6,1,3) model, the MLP model performs best</a:t>
            </a:r>
          </a:p>
          <a:p>
            <a:pPr marL="285750" indent="-285750">
              <a:spcAft>
                <a:spcPts val="500"/>
              </a:spcAft>
              <a:buFont typeface="Arial"/>
              <a:buChar char="•"/>
            </a:pPr>
            <a:r>
              <a:rPr lang="en-US" dirty="0"/>
              <a:t>The gold price predictions from the MLP models:</a:t>
            </a:r>
          </a:p>
          <a:p>
            <a:pPr marL="742950" lvl="1" indent="-285750">
              <a:spcAft>
                <a:spcPts val="500"/>
              </a:spcAft>
              <a:buFont typeface="Arial"/>
              <a:buChar char="•"/>
            </a:pPr>
            <a:r>
              <a:rPr lang="en-US" dirty="0"/>
              <a:t>10-month prediction: </a:t>
            </a:r>
            <a:r>
              <a:rPr lang="en-US" dirty="0">
                <a:ea typeface="+mn-lt"/>
                <a:cs typeface="+mn-lt"/>
              </a:rPr>
              <a:t>75,787.83 INR</a:t>
            </a:r>
          </a:p>
          <a:p>
            <a:pPr marL="742950" lvl="1" indent="-285750">
              <a:spcAft>
                <a:spcPts val="500"/>
              </a:spcAft>
              <a:buFont typeface="Arial"/>
              <a:buChar char="•"/>
            </a:pPr>
            <a:r>
              <a:rPr lang="en-US" dirty="0"/>
              <a:t>30-month prediction: </a:t>
            </a:r>
            <a:r>
              <a:rPr lang="en-US" dirty="0">
                <a:ea typeface="+mn-lt"/>
                <a:cs typeface="+mn-lt"/>
              </a:rPr>
              <a:t>115,743.96 INR</a:t>
            </a:r>
          </a:p>
        </p:txBody>
      </p:sp>
    </p:spTree>
    <p:custDataLst>
      <p:tags r:id="rId1"/>
    </p:custDataLst>
    <p:extLst>
      <p:ext uri="{BB962C8B-B14F-4D97-AF65-F5344CB8AC3E}">
        <p14:creationId xmlns:p14="http://schemas.microsoft.com/office/powerpoint/2010/main" val="15095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5E20-749F-B7C6-0A56-75C3C5817719}"/>
              </a:ext>
            </a:extLst>
          </p:cNvPr>
          <p:cNvSpPr>
            <a:spLocks noGrp="1"/>
          </p:cNvSpPr>
          <p:nvPr>
            <p:ph type="title"/>
          </p:nvPr>
        </p:nvSpPr>
        <p:spPr>
          <a:xfrm>
            <a:off x="291813" y="-79513"/>
            <a:ext cx="9692640" cy="1325562"/>
          </a:xfrm>
        </p:spPr>
        <p:txBody>
          <a:bodyPr/>
          <a:lstStyle/>
          <a:p>
            <a:r>
              <a:rPr lang="en-US"/>
              <a:t>Future work</a:t>
            </a:r>
          </a:p>
        </p:txBody>
      </p:sp>
      <p:sp>
        <p:nvSpPr>
          <p:cNvPr id="3" name="Content Placeholder 2">
            <a:extLst>
              <a:ext uri="{FF2B5EF4-FFF2-40B4-BE49-F238E27FC236}">
                <a16:creationId xmlns:a16="http://schemas.microsoft.com/office/drawing/2014/main" id="{A3BA5702-F9A2-08F5-ECAE-77EE5F87ABD9}"/>
              </a:ext>
            </a:extLst>
          </p:cNvPr>
          <p:cNvSpPr>
            <a:spLocks noGrp="1"/>
          </p:cNvSpPr>
          <p:nvPr>
            <p:ph idx="1"/>
          </p:nvPr>
        </p:nvSpPr>
        <p:spPr/>
        <p:txBody>
          <a:bodyPr vert="horz" lIns="91440" tIns="45720" rIns="91440" bIns="45720" rtlCol="0" anchor="t">
            <a:normAutofit/>
          </a:bodyPr>
          <a:lstStyle/>
          <a:p>
            <a:r>
              <a:rPr lang="en-US" dirty="0"/>
              <a:t>Monitor model performance and update the models as the gold price and other variables continues to change</a:t>
            </a:r>
          </a:p>
          <a:p>
            <a:r>
              <a:rPr lang="en-US" dirty="0"/>
              <a:t>Bring in other variables outside of the models explored here that could help predict the gold price to get better performing models</a:t>
            </a:r>
          </a:p>
          <a:p>
            <a:r>
              <a:rPr lang="en-US" dirty="0"/>
              <a:t>Develop and use functions for rolling window metrics on the multivariate models</a:t>
            </a:r>
          </a:p>
          <a:p>
            <a:endParaRPr lang="en-US" dirty="0"/>
          </a:p>
        </p:txBody>
      </p:sp>
    </p:spTree>
    <p:custDataLst>
      <p:tags r:id="rId1"/>
    </p:custDataLst>
    <p:extLst>
      <p:ext uri="{BB962C8B-B14F-4D97-AF65-F5344CB8AC3E}">
        <p14:creationId xmlns:p14="http://schemas.microsoft.com/office/powerpoint/2010/main" val="26803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4E79-308E-783A-840D-1DE49FA8BA2F}"/>
              </a:ext>
            </a:extLst>
          </p:cNvPr>
          <p:cNvSpPr>
            <a:spLocks noGrp="1"/>
          </p:cNvSpPr>
          <p:nvPr>
            <p:ph type="title"/>
          </p:nvPr>
        </p:nvSpPr>
        <p:spPr>
          <a:xfrm>
            <a:off x="1174787" y="365760"/>
            <a:ext cx="9692640" cy="1325562"/>
          </a:xfrm>
        </p:spPr>
        <p:txBody>
          <a:bodyPr/>
          <a:lstStyle/>
          <a:p>
            <a:r>
              <a:rPr lang="en-US"/>
              <a:t>Objective &amp; Data Set</a:t>
            </a:r>
          </a:p>
        </p:txBody>
      </p:sp>
      <p:sp>
        <p:nvSpPr>
          <p:cNvPr id="3" name="Content Placeholder 2">
            <a:extLst>
              <a:ext uri="{FF2B5EF4-FFF2-40B4-BE49-F238E27FC236}">
                <a16:creationId xmlns:a16="http://schemas.microsoft.com/office/drawing/2014/main" id="{C5EF09E9-1142-C65E-9356-6953E68CCDF4}"/>
              </a:ext>
            </a:extLst>
          </p:cNvPr>
          <p:cNvSpPr>
            <a:spLocks noGrp="1"/>
          </p:cNvSpPr>
          <p:nvPr>
            <p:ph idx="1"/>
          </p:nvPr>
        </p:nvSpPr>
        <p:spPr>
          <a:xfrm>
            <a:off x="1261872" y="1828800"/>
            <a:ext cx="4342675" cy="4351337"/>
          </a:xfrm>
        </p:spPr>
        <p:txBody>
          <a:bodyPr vert="horz" lIns="91440" tIns="45720" rIns="91440" bIns="45720" rtlCol="0" anchor="t">
            <a:normAutofit/>
          </a:bodyPr>
          <a:lstStyle/>
          <a:p>
            <a:r>
              <a:rPr lang="en-US"/>
              <a:t>The objective of our project is to predict the gold price and find the relation between other explanatory variables based on the historical data</a:t>
            </a:r>
          </a:p>
          <a:p>
            <a:r>
              <a:rPr lang="en-US">
                <a:ea typeface="+mn-lt"/>
                <a:cs typeface="+mn-lt"/>
              </a:rPr>
              <a:t>Other variables include crude oil, interest rate, CPI, and USD index</a:t>
            </a:r>
          </a:p>
          <a:p>
            <a:r>
              <a:rPr lang="en-US">
                <a:ea typeface="+mn-lt"/>
                <a:cs typeface="+mn-lt"/>
              </a:rPr>
              <a:t>20 years of monthly data from October 1</a:t>
            </a:r>
            <a:r>
              <a:rPr lang="en-US" baseline="30000">
                <a:ea typeface="+mn-lt"/>
                <a:cs typeface="+mn-lt"/>
              </a:rPr>
              <a:t>st</a:t>
            </a:r>
            <a:r>
              <a:rPr lang="en-US">
                <a:ea typeface="+mn-lt"/>
                <a:cs typeface="+mn-lt"/>
              </a:rPr>
              <a:t> , 2000 to August 1</a:t>
            </a:r>
            <a:r>
              <a:rPr lang="en-US" baseline="30000">
                <a:ea typeface="+mn-lt"/>
                <a:cs typeface="+mn-lt"/>
              </a:rPr>
              <a:t>st</a:t>
            </a:r>
            <a:r>
              <a:rPr lang="en-US">
                <a:ea typeface="+mn-lt"/>
                <a:cs typeface="+mn-lt"/>
              </a:rPr>
              <a:t>, 2020</a:t>
            </a:r>
          </a:p>
          <a:p>
            <a:r>
              <a:rPr lang="en-US">
                <a:ea typeface="+mn-lt"/>
                <a:cs typeface="+mn-lt"/>
              </a:rPr>
              <a:t>Data represents the gold price in India</a:t>
            </a:r>
          </a:p>
        </p:txBody>
      </p:sp>
      <p:pic>
        <p:nvPicPr>
          <p:cNvPr id="4" name="Picture 4" descr="Chart, histogram&#10;&#10;Description automatically generated">
            <a:extLst>
              <a:ext uri="{FF2B5EF4-FFF2-40B4-BE49-F238E27FC236}">
                <a16:creationId xmlns:a16="http://schemas.microsoft.com/office/drawing/2014/main" id="{3937F40D-C221-D695-BD47-7EAC35356F08}"/>
              </a:ext>
            </a:extLst>
          </p:cNvPr>
          <p:cNvPicPr>
            <a:picLocks noChangeAspect="1"/>
          </p:cNvPicPr>
          <p:nvPr/>
        </p:nvPicPr>
        <p:blipFill rotWithShape="1">
          <a:blip r:embed="rId4"/>
          <a:srcRect r="-142" b="9908"/>
          <a:stretch/>
        </p:blipFill>
        <p:spPr>
          <a:xfrm>
            <a:off x="5827485" y="2407376"/>
            <a:ext cx="5297726" cy="2943459"/>
          </a:xfrm>
          <a:prstGeom prst="rect">
            <a:avLst/>
          </a:prstGeom>
        </p:spPr>
      </p:pic>
      <p:sp>
        <p:nvSpPr>
          <p:cNvPr id="5" name="TextBox 4">
            <a:extLst>
              <a:ext uri="{FF2B5EF4-FFF2-40B4-BE49-F238E27FC236}">
                <a16:creationId xmlns:a16="http://schemas.microsoft.com/office/drawing/2014/main" id="{A4C84650-C07B-5B3E-BEE0-AF23CC3486E2}"/>
              </a:ext>
            </a:extLst>
          </p:cNvPr>
          <p:cNvSpPr txBox="1"/>
          <p:nvPr/>
        </p:nvSpPr>
        <p:spPr>
          <a:xfrm rot="16200000">
            <a:off x="4412342" y="28810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Gold Price</a:t>
            </a:r>
          </a:p>
        </p:txBody>
      </p:sp>
      <p:sp>
        <p:nvSpPr>
          <p:cNvPr id="6" name="TextBox 5">
            <a:extLst>
              <a:ext uri="{FF2B5EF4-FFF2-40B4-BE49-F238E27FC236}">
                <a16:creationId xmlns:a16="http://schemas.microsoft.com/office/drawing/2014/main" id="{687E8F84-FC8C-9206-1577-E10AE18B15E9}"/>
              </a:ext>
            </a:extLst>
          </p:cNvPr>
          <p:cNvSpPr txBox="1"/>
          <p:nvPr/>
        </p:nvSpPr>
        <p:spPr>
          <a:xfrm>
            <a:off x="8118475" y="53462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Month</a:t>
            </a:r>
          </a:p>
        </p:txBody>
      </p:sp>
      <p:sp>
        <p:nvSpPr>
          <p:cNvPr id="7" name="TextBox 6">
            <a:extLst>
              <a:ext uri="{FF2B5EF4-FFF2-40B4-BE49-F238E27FC236}">
                <a16:creationId xmlns:a16="http://schemas.microsoft.com/office/drawing/2014/main" id="{648EA4A8-E62E-A539-9DF4-040BB1984295}"/>
              </a:ext>
            </a:extLst>
          </p:cNvPr>
          <p:cNvSpPr txBox="1"/>
          <p:nvPr/>
        </p:nvSpPr>
        <p:spPr>
          <a:xfrm>
            <a:off x="6904264" y="2223407"/>
            <a:ext cx="40204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Monthly Gold Price over 20 Years</a:t>
            </a:r>
          </a:p>
        </p:txBody>
      </p:sp>
      <p:pic>
        <p:nvPicPr>
          <p:cNvPr id="9" name="Picture 9">
            <a:extLst>
              <a:ext uri="{FF2B5EF4-FFF2-40B4-BE49-F238E27FC236}">
                <a16:creationId xmlns:a16="http://schemas.microsoft.com/office/drawing/2014/main" id="{1F2EA805-FCB1-B2AD-8729-B2AD40622678}"/>
              </a:ext>
            </a:extLst>
          </p:cNvPr>
          <p:cNvPicPr>
            <a:picLocks noChangeAspect="1"/>
          </p:cNvPicPr>
          <p:nvPr/>
        </p:nvPicPr>
        <p:blipFill>
          <a:blip r:embed="rId5"/>
          <a:stretch>
            <a:fillRect/>
          </a:stretch>
        </p:blipFill>
        <p:spPr>
          <a:xfrm>
            <a:off x="9570720" y="168275"/>
            <a:ext cx="1474425" cy="1104396"/>
          </a:xfrm>
          <a:prstGeom prst="rect">
            <a:avLst/>
          </a:prstGeom>
        </p:spPr>
      </p:pic>
    </p:spTree>
    <p:custDataLst>
      <p:tags r:id="rId1"/>
    </p:custDataLst>
    <p:extLst>
      <p:ext uri="{BB962C8B-B14F-4D97-AF65-F5344CB8AC3E}">
        <p14:creationId xmlns:p14="http://schemas.microsoft.com/office/powerpoint/2010/main" val="33624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0A97-126F-FA34-A894-40DFE1A7584C}"/>
              </a:ext>
            </a:extLst>
          </p:cNvPr>
          <p:cNvSpPr>
            <a:spLocks noGrp="1"/>
          </p:cNvSpPr>
          <p:nvPr>
            <p:ph type="title"/>
          </p:nvPr>
        </p:nvSpPr>
        <p:spPr>
          <a:xfrm>
            <a:off x="303930" y="0"/>
            <a:ext cx="9692640" cy="1325562"/>
          </a:xfrm>
        </p:spPr>
        <p:txBody>
          <a:bodyPr/>
          <a:lstStyle/>
          <a:p>
            <a:r>
              <a:rPr lang="en-US"/>
              <a:t>EDA</a:t>
            </a:r>
          </a:p>
        </p:txBody>
      </p:sp>
      <p:pic>
        <p:nvPicPr>
          <p:cNvPr id="7" name="Picture 7" descr="Chart&#10;&#10;Description automatically generated">
            <a:extLst>
              <a:ext uri="{FF2B5EF4-FFF2-40B4-BE49-F238E27FC236}">
                <a16:creationId xmlns:a16="http://schemas.microsoft.com/office/drawing/2014/main" id="{BB4D934C-ED46-828A-8C99-DF0C710797FF}"/>
              </a:ext>
            </a:extLst>
          </p:cNvPr>
          <p:cNvPicPr>
            <a:picLocks noGrp="1" noChangeAspect="1"/>
          </p:cNvPicPr>
          <p:nvPr>
            <p:ph idx="1"/>
          </p:nvPr>
        </p:nvPicPr>
        <p:blipFill>
          <a:blip r:embed="rId4"/>
          <a:stretch>
            <a:fillRect/>
          </a:stretch>
        </p:blipFill>
        <p:spPr>
          <a:xfrm>
            <a:off x="1980330" y="914401"/>
            <a:ext cx="8233372" cy="5185908"/>
          </a:xfrm>
        </p:spPr>
      </p:pic>
      <p:sp>
        <p:nvSpPr>
          <p:cNvPr id="4" name="TextBox 3">
            <a:extLst>
              <a:ext uri="{FF2B5EF4-FFF2-40B4-BE49-F238E27FC236}">
                <a16:creationId xmlns:a16="http://schemas.microsoft.com/office/drawing/2014/main" id="{54845769-2146-BD7F-ADB2-F0214A336428}"/>
              </a:ext>
            </a:extLst>
          </p:cNvPr>
          <p:cNvSpPr txBox="1"/>
          <p:nvPr/>
        </p:nvSpPr>
        <p:spPr>
          <a:xfrm>
            <a:off x="6013904" y="1717675"/>
            <a:ext cx="5239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Content Placeholder 2">
            <a:extLst>
              <a:ext uri="{FF2B5EF4-FFF2-40B4-BE49-F238E27FC236}">
                <a16:creationId xmlns:a16="http://schemas.microsoft.com/office/drawing/2014/main" id="{976A68E1-FEEC-A253-176E-08644C8AEC68}"/>
              </a:ext>
            </a:extLst>
          </p:cNvPr>
          <p:cNvSpPr txBox="1">
            <a:spLocks/>
          </p:cNvSpPr>
          <p:nvPr/>
        </p:nvSpPr>
        <p:spPr>
          <a:xfrm>
            <a:off x="1980329" y="6197599"/>
            <a:ext cx="8290560" cy="41796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a:ea typeface="+mn-lt"/>
                <a:cs typeface="+mn-lt"/>
              </a:rPr>
              <a:t>The graphs show the correlations between the variables in the data set.</a:t>
            </a:r>
            <a:endParaRPr lang="en-US"/>
          </a:p>
          <a:p>
            <a:endParaRPr lang="en-US">
              <a:ea typeface="+mn-lt"/>
              <a:cs typeface="+mn-lt"/>
            </a:endParaRPr>
          </a:p>
        </p:txBody>
      </p:sp>
      <p:sp>
        <p:nvSpPr>
          <p:cNvPr id="11" name="Arrow: Right 10">
            <a:extLst>
              <a:ext uri="{FF2B5EF4-FFF2-40B4-BE49-F238E27FC236}">
                <a16:creationId xmlns:a16="http://schemas.microsoft.com/office/drawing/2014/main" id="{4D4DB902-844B-C9E4-29EC-DFEBE8644F38}"/>
              </a:ext>
            </a:extLst>
          </p:cNvPr>
          <p:cNvSpPr/>
          <p:nvPr/>
        </p:nvSpPr>
        <p:spPr>
          <a:xfrm flipV="1">
            <a:off x="3891435" y="1502566"/>
            <a:ext cx="410084" cy="215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266C25A3-BA5F-CD74-E26C-191E20F24249}"/>
              </a:ext>
            </a:extLst>
          </p:cNvPr>
          <p:cNvSpPr/>
          <p:nvPr/>
        </p:nvSpPr>
        <p:spPr>
          <a:xfrm flipV="1">
            <a:off x="7052568" y="1516662"/>
            <a:ext cx="410084" cy="215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9A8097F-126D-8B15-555D-70A595767C66}"/>
              </a:ext>
            </a:extLst>
          </p:cNvPr>
          <p:cNvSpPr/>
          <p:nvPr/>
        </p:nvSpPr>
        <p:spPr>
          <a:xfrm flipV="1">
            <a:off x="8633732" y="2483303"/>
            <a:ext cx="410084" cy="215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834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EA35-DC15-7A5C-C051-4E956970FD97}"/>
              </a:ext>
            </a:extLst>
          </p:cNvPr>
          <p:cNvSpPr>
            <a:spLocks noGrp="1"/>
          </p:cNvSpPr>
          <p:nvPr>
            <p:ph type="title"/>
          </p:nvPr>
        </p:nvSpPr>
        <p:spPr>
          <a:xfrm>
            <a:off x="283972" y="130810"/>
            <a:ext cx="9692640" cy="1325562"/>
          </a:xfrm>
        </p:spPr>
        <p:txBody>
          <a:bodyPr>
            <a:normAutofit/>
          </a:bodyPr>
          <a:lstStyle/>
          <a:p>
            <a:r>
              <a:rPr lang="en-US" sz="3600"/>
              <a:t>Methods	</a:t>
            </a:r>
          </a:p>
        </p:txBody>
      </p:sp>
      <p:sp>
        <p:nvSpPr>
          <p:cNvPr id="3" name="Content Placeholder 2">
            <a:extLst>
              <a:ext uri="{FF2B5EF4-FFF2-40B4-BE49-F238E27FC236}">
                <a16:creationId xmlns:a16="http://schemas.microsoft.com/office/drawing/2014/main" id="{0C756431-A948-321D-1946-286EF3729B62}"/>
              </a:ext>
            </a:extLst>
          </p:cNvPr>
          <p:cNvSpPr>
            <a:spLocks noGrp="1"/>
          </p:cNvSpPr>
          <p:nvPr>
            <p:ph idx="1"/>
          </p:nvPr>
        </p:nvSpPr>
        <p:spPr>
          <a:xfrm>
            <a:off x="1039622" y="1657350"/>
            <a:ext cx="8595360" cy="4351337"/>
          </a:xfrm>
        </p:spPr>
        <p:txBody>
          <a:bodyPr vert="horz" lIns="91440" tIns="45720" rIns="91440" bIns="45720" rtlCol="0" anchor="t">
            <a:normAutofit/>
          </a:bodyPr>
          <a:lstStyle/>
          <a:p>
            <a:r>
              <a:rPr lang="en-US"/>
              <a:t>ARIMA(</a:t>
            </a:r>
            <a:r>
              <a:rPr lang="en-US" err="1"/>
              <a:t>p,d,q</a:t>
            </a:r>
            <a:r>
              <a:rPr lang="en-US"/>
              <a:t>)</a:t>
            </a:r>
            <a:endParaRPr lang="en-US" sz="1600" spc="0">
              <a:solidFill>
                <a:schemeClr val="tx1">
                  <a:lumMod val="85000"/>
                  <a:lumOff val="15000"/>
                </a:schemeClr>
              </a:solidFill>
            </a:endParaRPr>
          </a:p>
          <a:p>
            <a:r>
              <a:rPr lang="en-US" sz="1800" spc="10"/>
              <a:t>VAR</a:t>
            </a:r>
            <a:r>
              <a:rPr lang="en-US"/>
              <a:t> model</a:t>
            </a:r>
          </a:p>
          <a:p>
            <a:r>
              <a:rPr lang="en-US"/>
              <a:t>Multivariate </a:t>
            </a:r>
            <a:r>
              <a:rPr lang="en-US" sz="1800" spc="10"/>
              <a:t>Perceptron Neural Network</a:t>
            </a:r>
          </a:p>
          <a:p>
            <a:r>
              <a:rPr lang="en-US" sz="1800" spc="10">
                <a:solidFill>
                  <a:schemeClr val="tx1"/>
                </a:solidFill>
              </a:rPr>
              <a:t>Ensemble of current models</a:t>
            </a:r>
          </a:p>
        </p:txBody>
      </p:sp>
    </p:spTree>
    <p:custDataLst>
      <p:tags r:id="rId1"/>
    </p:custDataLst>
    <p:extLst>
      <p:ext uri="{BB962C8B-B14F-4D97-AF65-F5344CB8AC3E}">
        <p14:creationId xmlns:p14="http://schemas.microsoft.com/office/powerpoint/2010/main" val="13599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9ADD-2D7C-92C1-0194-78FB49096178}"/>
              </a:ext>
            </a:extLst>
          </p:cNvPr>
          <p:cNvSpPr>
            <a:spLocks noGrp="1"/>
          </p:cNvSpPr>
          <p:nvPr>
            <p:ph type="title"/>
          </p:nvPr>
        </p:nvSpPr>
        <p:spPr>
          <a:xfrm>
            <a:off x="508000" y="232229"/>
            <a:ext cx="8508274" cy="1062446"/>
          </a:xfrm>
        </p:spPr>
        <p:txBody>
          <a:bodyPr/>
          <a:lstStyle/>
          <a:p>
            <a:r>
              <a:rPr lang="en-US"/>
              <a:t>Stationary or Non Stationary ?</a:t>
            </a:r>
          </a:p>
        </p:txBody>
      </p:sp>
      <p:pic>
        <p:nvPicPr>
          <p:cNvPr id="5" name="Picture 6" descr="Chart, histogram&#10;&#10;Description automatically generated">
            <a:extLst>
              <a:ext uri="{FF2B5EF4-FFF2-40B4-BE49-F238E27FC236}">
                <a16:creationId xmlns:a16="http://schemas.microsoft.com/office/drawing/2014/main" id="{DA9F687B-AC0D-1CDC-548F-29D362EBA74C}"/>
              </a:ext>
            </a:extLst>
          </p:cNvPr>
          <p:cNvPicPr>
            <a:picLocks noGrp="1" noChangeAspect="1"/>
          </p:cNvPicPr>
          <p:nvPr>
            <p:ph idx="1"/>
          </p:nvPr>
        </p:nvPicPr>
        <p:blipFill>
          <a:blip r:embed="rId4"/>
          <a:stretch>
            <a:fillRect/>
          </a:stretch>
        </p:blipFill>
        <p:spPr>
          <a:xfrm>
            <a:off x="508000" y="1582862"/>
            <a:ext cx="5222240" cy="2910760"/>
          </a:xfrm>
        </p:spPr>
      </p:pic>
      <p:sp>
        <p:nvSpPr>
          <p:cNvPr id="9" name="Content Placeholder 2">
            <a:extLst>
              <a:ext uri="{FF2B5EF4-FFF2-40B4-BE49-F238E27FC236}">
                <a16:creationId xmlns:a16="http://schemas.microsoft.com/office/drawing/2014/main" id="{A0AE5666-BD2A-8FF5-E889-30237373FCDA}"/>
              </a:ext>
            </a:extLst>
          </p:cNvPr>
          <p:cNvSpPr txBox="1">
            <a:spLocks/>
          </p:cNvSpPr>
          <p:nvPr/>
        </p:nvSpPr>
        <p:spPr>
          <a:xfrm>
            <a:off x="6199924" y="1645920"/>
            <a:ext cx="4353698" cy="4450033"/>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74320" lvl="1" indent="0">
              <a:buNone/>
            </a:pPr>
            <a:r>
              <a:rPr lang="en-US" u="sng">
                <a:ea typeface="+mn-lt"/>
                <a:cs typeface="+mn-lt"/>
              </a:rPr>
              <a:t>Conditions of Stationarity: </a:t>
            </a:r>
          </a:p>
          <a:p>
            <a:pPr lvl="1">
              <a:spcBef>
                <a:spcPts val="700"/>
              </a:spcBef>
              <a:spcAft>
                <a:spcPts val="700"/>
              </a:spcAft>
              <a:buFont typeface="Wingdings 2" pitchFamily="34" charset="0"/>
              <a:buChar char=""/>
            </a:pPr>
            <a:r>
              <a:rPr lang="en-US">
                <a:ea typeface="+mn-lt"/>
                <a:cs typeface="+mn-lt"/>
              </a:rPr>
              <a:t>Constant mean</a:t>
            </a:r>
          </a:p>
          <a:p>
            <a:pPr lvl="1">
              <a:spcBef>
                <a:spcPts val="700"/>
              </a:spcBef>
              <a:spcAft>
                <a:spcPts val="700"/>
              </a:spcAft>
              <a:buFont typeface="Wingdings 2" pitchFamily="34" charset="0"/>
              <a:buChar char=""/>
            </a:pPr>
            <a:r>
              <a:rPr lang="en-US">
                <a:ea typeface="+mn-lt"/>
                <a:cs typeface="+mn-lt"/>
              </a:rPr>
              <a:t>Constant variance</a:t>
            </a:r>
          </a:p>
          <a:p>
            <a:pPr lvl="1">
              <a:spcBef>
                <a:spcPts val="700"/>
              </a:spcBef>
              <a:spcAft>
                <a:spcPts val="700"/>
              </a:spcAft>
              <a:buFont typeface="Wingdings 2" pitchFamily="34" charset="0"/>
              <a:buChar char=""/>
            </a:pPr>
            <a:r>
              <a:rPr lang="en-US">
                <a:ea typeface="+mn-lt"/>
                <a:cs typeface="+mn-lt"/>
              </a:rPr>
              <a:t>Correlation between two datapoints depends only on how far apart they are in time, not where they are in time </a:t>
            </a:r>
            <a:endParaRPr lang="en-US"/>
          </a:p>
        </p:txBody>
      </p:sp>
      <p:pic>
        <p:nvPicPr>
          <p:cNvPr id="10" name="Graphic 9" descr="Close with solid fill">
            <a:extLst>
              <a:ext uri="{FF2B5EF4-FFF2-40B4-BE49-F238E27FC236}">
                <a16:creationId xmlns:a16="http://schemas.microsoft.com/office/drawing/2014/main" id="{765D2ECF-CDB4-0FEE-6863-CFC925F202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39405" y="1942012"/>
            <a:ext cx="272868" cy="272868"/>
          </a:xfrm>
          <a:prstGeom prst="rect">
            <a:avLst/>
          </a:prstGeom>
        </p:spPr>
      </p:pic>
      <p:pic>
        <p:nvPicPr>
          <p:cNvPr id="6" name="Graphic 5" descr="Close with solid fill">
            <a:extLst>
              <a:ext uri="{FF2B5EF4-FFF2-40B4-BE49-F238E27FC236}">
                <a16:creationId xmlns:a16="http://schemas.microsoft.com/office/drawing/2014/main" id="{DF0D0F55-944A-AC78-5B51-0431B6DAE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39405" y="2330994"/>
            <a:ext cx="272868" cy="272868"/>
          </a:xfrm>
          <a:prstGeom prst="rect">
            <a:avLst/>
          </a:prstGeom>
        </p:spPr>
      </p:pic>
      <p:sp>
        <p:nvSpPr>
          <p:cNvPr id="3" name="TextBox 2">
            <a:extLst>
              <a:ext uri="{FF2B5EF4-FFF2-40B4-BE49-F238E27FC236}">
                <a16:creationId xmlns:a16="http://schemas.microsoft.com/office/drawing/2014/main" id="{6C9B214E-B4A2-D12C-A3AF-A1E92B763B96}"/>
              </a:ext>
            </a:extLst>
          </p:cNvPr>
          <p:cNvSpPr txBox="1"/>
          <p:nvPr/>
        </p:nvSpPr>
        <p:spPr>
          <a:xfrm>
            <a:off x="6827520" y="4493622"/>
            <a:ext cx="3726102" cy="646331"/>
          </a:xfrm>
          <a:prstGeom prst="rect">
            <a:avLst/>
          </a:prstGeom>
          <a:noFill/>
        </p:spPr>
        <p:txBody>
          <a:bodyPr wrap="square" rtlCol="0">
            <a:spAutoFit/>
          </a:bodyPr>
          <a:lstStyle/>
          <a:p>
            <a:r>
              <a:rPr lang="en-US" sz="3600">
                <a:solidFill>
                  <a:srgbClr val="FF0000"/>
                </a:solidFill>
              </a:rPr>
              <a:t>Non Stationary</a:t>
            </a:r>
          </a:p>
        </p:txBody>
      </p:sp>
      <p:sp>
        <p:nvSpPr>
          <p:cNvPr id="8" name="TextBox 7">
            <a:extLst>
              <a:ext uri="{FF2B5EF4-FFF2-40B4-BE49-F238E27FC236}">
                <a16:creationId xmlns:a16="http://schemas.microsoft.com/office/drawing/2014/main" id="{FEEB9A77-8BDC-191F-8F78-924DBD3F6DB6}"/>
              </a:ext>
            </a:extLst>
          </p:cNvPr>
          <p:cNvSpPr txBox="1"/>
          <p:nvPr/>
        </p:nvSpPr>
        <p:spPr>
          <a:xfrm>
            <a:off x="5992077" y="5272717"/>
            <a:ext cx="5350693" cy="646331"/>
          </a:xfrm>
          <a:prstGeom prst="rect">
            <a:avLst/>
          </a:prstGeom>
          <a:noFill/>
        </p:spPr>
        <p:txBody>
          <a:bodyPr wrap="square" rtlCol="0">
            <a:spAutoFit/>
          </a:bodyPr>
          <a:lstStyle/>
          <a:p>
            <a:r>
              <a:rPr lang="en-US"/>
              <a:t>Spectral density shows, wandering behavior and peak at zero.</a:t>
            </a:r>
          </a:p>
        </p:txBody>
      </p:sp>
      <p:pic>
        <p:nvPicPr>
          <p:cNvPr id="12" name="Graphic 11" descr="Checkmark with solid fill">
            <a:extLst>
              <a:ext uri="{FF2B5EF4-FFF2-40B4-BE49-F238E27FC236}">
                <a16:creationId xmlns:a16="http://schemas.microsoft.com/office/drawing/2014/main" id="{64FD13BB-F47E-4BA1-D420-10DA070B7FF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39406" y="2896383"/>
            <a:ext cx="272868" cy="272868"/>
          </a:xfrm>
          <a:prstGeom prst="rect">
            <a:avLst/>
          </a:prstGeom>
        </p:spPr>
      </p:pic>
      <p:pic>
        <p:nvPicPr>
          <p:cNvPr id="15" name="Picture 4" descr="Chart, bar chart&#10;&#10;Description automatically generated">
            <a:extLst>
              <a:ext uri="{FF2B5EF4-FFF2-40B4-BE49-F238E27FC236}">
                <a16:creationId xmlns:a16="http://schemas.microsoft.com/office/drawing/2014/main" id="{DBC07921-1DA6-7CA9-8BC7-F493AEE98062}"/>
              </a:ext>
            </a:extLst>
          </p:cNvPr>
          <p:cNvPicPr>
            <a:picLocks noChangeAspect="1"/>
          </p:cNvPicPr>
          <p:nvPr/>
        </p:nvPicPr>
        <p:blipFill rotWithShape="1">
          <a:blip r:embed="rId9"/>
          <a:srcRect t="3562" r="157"/>
          <a:stretch/>
        </p:blipFill>
        <p:spPr>
          <a:xfrm>
            <a:off x="508000" y="4993004"/>
            <a:ext cx="2336367" cy="1394247"/>
          </a:xfrm>
          <a:prstGeom prst="rect">
            <a:avLst/>
          </a:prstGeom>
        </p:spPr>
      </p:pic>
      <p:pic>
        <p:nvPicPr>
          <p:cNvPr id="16" name="Picture 5" descr="Chart, histogram&#10;&#10;Description automatically generated">
            <a:extLst>
              <a:ext uri="{FF2B5EF4-FFF2-40B4-BE49-F238E27FC236}">
                <a16:creationId xmlns:a16="http://schemas.microsoft.com/office/drawing/2014/main" id="{08B76F0D-ECCF-8DA7-9BAA-2B7FF51E0440}"/>
              </a:ext>
            </a:extLst>
          </p:cNvPr>
          <p:cNvPicPr>
            <a:picLocks noChangeAspect="1"/>
          </p:cNvPicPr>
          <p:nvPr/>
        </p:nvPicPr>
        <p:blipFill rotWithShape="1">
          <a:blip r:embed="rId10"/>
          <a:srcRect t="3186" b="245"/>
          <a:stretch/>
        </p:blipFill>
        <p:spPr>
          <a:xfrm>
            <a:off x="2742043" y="4970309"/>
            <a:ext cx="3066575" cy="1416942"/>
          </a:xfrm>
          <a:prstGeom prst="rect">
            <a:avLst/>
          </a:prstGeom>
        </p:spPr>
      </p:pic>
      <p:sp>
        <p:nvSpPr>
          <p:cNvPr id="18" name="TextBox 17">
            <a:extLst>
              <a:ext uri="{FF2B5EF4-FFF2-40B4-BE49-F238E27FC236}">
                <a16:creationId xmlns:a16="http://schemas.microsoft.com/office/drawing/2014/main" id="{90900FAD-48C7-C590-4C87-C9E32D5F1C6A}"/>
              </a:ext>
            </a:extLst>
          </p:cNvPr>
          <p:cNvSpPr txBox="1"/>
          <p:nvPr/>
        </p:nvSpPr>
        <p:spPr>
          <a:xfrm>
            <a:off x="817450" y="6279141"/>
            <a:ext cx="205232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ACF of Months 1 – 119</a:t>
            </a:r>
          </a:p>
        </p:txBody>
      </p:sp>
      <p:sp>
        <p:nvSpPr>
          <p:cNvPr id="19" name="TextBox 18">
            <a:extLst>
              <a:ext uri="{FF2B5EF4-FFF2-40B4-BE49-F238E27FC236}">
                <a16:creationId xmlns:a16="http://schemas.microsoft.com/office/drawing/2014/main" id="{15347AD1-E61D-9EC6-434A-6C7CC44A0AE6}"/>
              </a:ext>
            </a:extLst>
          </p:cNvPr>
          <p:cNvSpPr txBox="1"/>
          <p:nvPr/>
        </p:nvSpPr>
        <p:spPr>
          <a:xfrm>
            <a:off x="3388802" y="6275523"/>
            <a:ext cx="281112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ACF of Months 119 – 239</a:t>
            </a:r>
          </a:p>
        </p:txBody>
      </p:sp>
      <p:sp>
        <p:nvSpPr>
          <p:cNvPr id="4" name="TextBox 3">
            <a:extLst>
              <a:ext uri="{FF2B5EF4-FFF2-40B4-BE49-F238E27FC236}">
                <a16:creationId xmlns:a16="http://schemas.microsoft.com/office/drawing/2014/main" id="{D3267B84-3E11-4913-82D7-AFCCE73801CC}"/>
              </a:ext>
            </a:extLst>
          </p:cNvPr>
          <p:cNvSpPr txBox="1"/>
          <p:nvPr/>
        </p:nvSpPr>
        <p:spPr>
          <a:xfrm>
            <a:off x="5803538" y="6380823"/>
            <a:ext cx="3209533" cy="369332"/>
          </a:xfrm>
          <a:prstGeom prst="rect">
            <a:avLst/>
          </a:prstGeom>
          <a:noFill/>
        </p:spPr>
        <p:txBody>
          <a:bodyPr wrap="none" rtlCol="0">
            <a:spAutoFit/>
          </a:bodyPr>
          <a:lstStyle/>
          <a:p>
            <a:r>
              <a:rPr lang="en-US" err="1"/>
              <a:t>Ljung</a:t>
            </a:r>
            <a:r>
              <a:rPr lang="en-US"/>
              <a:t> Box test gave p value </a:t>
            </a:r>
          </a:p>
        </p:txBody>
      </p:sp>
      <p:sp>
        <p:nvSpPr>
          <p:cNvPr id="7" name="Rectangle 1">
            <a:extLst>
              <a:ext uri="{FF2B5EF4-FFF2-40B4-BE49-F238E27FC236}">
                <a16:creationId xmlns:a16="http://schemas.microsoft.com/office/drawing/2014/main" id="{44A1C368-1C2D-D802-4A83-5444FC4970A6}"/>
              </a:ext>
            </a:extLst>
          </p:cNvPr>
          <p:cNvSpPr>
            <a:spLocks noChangeArrowheads="1"/>
          </p:cNvSpPr>
          <p:nvPr/>
        </p:nvSpPr>
        <p:spPr bwMode="auto">
          <a:xfrm>
            <a:off x="8946758" y="6537133"/>
            <a:ext cx="666750"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&lt; 2.2e-16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4787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randombar(horizontal)">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8" grpId="0"/>
      <p:bldP spid="18" grpId="0"/>
      <p:bldP spid="19"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5045-13F0-2C99-8A5D-2B01912BD0FA}"/>
              </a:ext>
            </a:extLst>
          </p:cNvPr>
          <p:cNvSpPr>
            <a:spLocks noGrp="1"/>
          </p:cNvSpPr>
          <p:nvPr>
            <p:ph type="title"/>
          </p:nvPr>
        </p:nvSpPr>
        <p:spPr>
          <a:xfrm>
            <a:off x="155883" y="-240255"/>
            <a:ext cx="9692640" cy="1325562"/>
          </a:xfrm>
        </p:spPr>
        <p:txBody>
          <a:bodyPr/>
          <a:lstStyle/>
          <a:p>
            <a:r>
              <a:rPr lang="en-US"/>
              <a:t>Difference the data</a:t>
            </a:r>
          </a:p>
        </p:txBody>
      </p:sp>
      <p:pic>
        <p:nvPicPr>
          <p:cNvPr id="4" name="Picture 4">
            <a:extLst>
              <a:ext uri="{FF2B5EF4-FFF2-40B4-BE49-F238E27FC236}">
                <a16:creationId xmlns:a16="http://schemas.microsoft.com/office/drawing/2014/main" id="{5E8201A7-0EEB-E644-67A6-3F314D43D57D}"/>
              </a:ext>
            </a:extLst>
          </p:cNvPr>
          <p:cNvPicPr>
            <a:picLocks noGrp="1" noChangeAspect="1"/>
          </p:cNvPicPr>
          <p:nvPr>
            <p:ph idx="1"/>
          </p:nvPr>
        </p:nvPicPr>
        <p:blipFill>
          <a:blip r:embed="rId4"/>
          <a:stretch>
            <a:fillRect/>
          </a:stretch>
        </p:blipFill>
        <p:spPr>
          <a:xfrm>
            <a:off x="623513" y="1581288"/>
            <a:ext cx="7005992" cy="4328521"/>
          </a:xfrm>
        </p:spPr>
      </p:pic>
      <p:pic>
        <p:nvPicPr>
          <p:cNvPr id="9" name="Picture 9" descr="Chart, histogram&#10;&#10;Description automatically generated">
            <a:extLst>
              <a:ext uri="{FF2B5EF4-FFF2-40B4-BE49-F238E27FC236}">
                <a16:creationId xmlns:a16="http://schemas.microsoft.com/office/drawing/2014/main" id="{E2BD9100-0DC5-791F-BCF8-DFC10E098DFC}"/>
              </a:ext>
            </a:extLst>
          </p:cNvPr>
          <p:cNvPicPr>
            <a:picLocks noChangeAspect="1"/>
          </p:cNvPicPr>
          <p:nvPr/>
        </p:nvPicPr>
        <p:blipFill rotWithShape="1">
          <a:blip r:embed="rId5"/>
          <a:srcRect l="49801" t="1450" b="45726"/>
          <a:stretch/>
        </p:blipFill>
        <p:spPr>
          <a:xfrm>
            <a:off x="4269014" y="3745549"/>
            <a:ext cx="3438074" cy="2230619"/>
          </a:xfrm>
          <a:prstGeom prst="rect">
            <a:avLst/>
          </a:prstGeom>
        </p:spPr>
      </p:pic>
    </p:spTree>
    <p:custDataLst>
      <p:tags r:id="rId1"/>
    </p:custDataLst>
    <p:extLst>
      <p:ext uri="{BB962C8B-B14F-4D97-AF65-F5344CB8AC3E}">
        <p14:creationId xmlns:p14="http://schemas.microsoft.com/office/powerpoint/2010/main" val="26611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D958-404C-7EB5-CB0E-51BAEB9BC1D5}"/>
              </a:ext>
            </a:extLst>
          </p:cNvPr>
          <p:cNvSpPr>
            <a:spLocks noGrp="1"/>
          </p:cNvSpPr>
          <p:nvPr>
            <p:ph type="title"/>
          </p:nvPr>
        </p:nvSpPr>
        <p:spPr>
          <a:xfrm>
            <a:off x="420043" y="-330926"/>
            <a:ext cx="9692640" cy="1325562"/>
          </a:xfrm>
        </p:spPr>
        <p:txBody>
          <a:bodyPr/>
          <a:lstStyle/>
          <a:p>
            <a:r>
              <a:rPr lang="en-US"/>
              <a:t>ARIMA(6,1,3) Model</a:t>
            </a:r>
          </a:p>
        </p:txBody>
      </p:sp>
      <p:pic>
        <p:nvPicPr>
          <p:cNvPr id="9" name="Picture 9" descr="Table&#10;&#10;Description automatically generated">
            <a:extLst>
              <a:ext uri="{FF2B5EF4-FFF2-40B4-BE49-F238E27FC236}">
                <a16:creationId xmlns:a16="http://schemas.microsoft.com/office/drawing/2014/main" id="{B87602C5-65CA-8077-C0F2-88B5708B39DE}"/>
              </a:ext>
            </a:extLst>
          </p:cNvPr>
          <p:cNvPicPr>
            <a:picLocks noChangeAspect="1"/>
          </p:cNvPicPr>
          <p:nvPr/>
        </p:nvPicPr>
        <p:blipFill>
          <a:blip r:embed="rId3"/>
          <a:stretch>
            <a:fillRect/>
          </a:stretch>
        </p:blipFill>
        <p:spPr>
          <a:xfrm>
            <a:off x="921657" y="2510874"/>
            <a:ext cx="2743200" cy="1574993"/>
          </a:xfrm>
          <a:prstGeom prst="rect">
            <a:avLst/>
          </a:prstGeom>
        </p:spPr>
      </p:pic>
      <p:sp>
        <p:nvSpPr>
          <p:cNvPr id="10" name="TextBox 9">
            <a:extLst>
              <a:ext uri="{FF2B5EF4-FFF2-40B4-BE49-F238E27FC236}">
                <a16:creationId xmlns:a16="http://schemas.microsoft.com/office/drawing/2014/main" id="{1F731FA1-AA8C-4727-625C-D65FC21AA97B}"/>
              </a:ext>
            </a:extLst>
          </p:cNvPr>
          <p:cNvSpPr txBox="1"/>
          <p:nvPr/>
        </p:nvSpPr>
        <p:spPr>
          <a:xfrm>
            <a:off x="921657" y="19521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AIC:</a:t>
            </a:r>
          </a:p>
        </p:txBody>
      </p:sp>
      <p:sp>
        <p:nvSpPr>
          <p:cNvPr id="11" name="TextBox 10">
            <a:extLst>
              <a:ext uri="{FF2B5EF4-FFF2-40B4-BE49-F238E27FC236}">
                <a16:creationId xmlns:a16="http://schemas.microsoft.com/office/drawing/2014/main" id="{5109751B-AC60-A477-6D6C-06BE9EFD2176}"/>
              </a:ext>
            </a:extLst>
          </p:cNvPr>
          <p:cNvSpPr txBox="1"/>
          <p:nvPr/>
        </p:nvSpPr>
        <p:spPr>
          <a:xfrm>
            <a:off x="962932" y="4693103"/>
            <a:ext cx="2743200" cy="823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5000"/>
              </a:lnSpc>
              <a:spcBef>
                <a:spcPts val="1400"/>
              </a:spcBef>
              <a:spcAft>
                <a:spcPts val="200"/>
              </a:spcAft>
              <a:buFont typeface="Arial"/>
              <a:buChar char="•"/>
            </a:pPr>
            <a:r>
              <a:rPr lang="en-US">
                <a:ea typeface="+mn-lt"/>
                <a:cs typeface="+mn-lt"/>
              </a:rPr>
              <a:t>Mean: 19,299.06</a:t>
            </a:r>
          </a:p>
          <a:p>
            <a:pPr marL="285750" indent="-285750">
              <a:lnSpc>
                <a:spcPct val="95000"/>
              </a:lnSpc>
              <a:spcBef>
                <a:spcPts val="1400"/>
              </a:spcBef>
              <a:spcAft>
                <a:spcPts val="200"/>
              </a:spcAft>
              <a:buFont typeface="Arial"/>
              <a:buChar char="•"/>
            </a:pPr>
            <a:r>
              <a:rPr lang="en-US">
                <a:ea typeface="+mn-lt"/>
                <a:cs typeface="+mn-lt"/>
              </a:rPr>
              <a:t>Variance: 497,783.9</a:t>
            </a:r>
            <a:endParaRPr lang="en-US"/>
          </a:p>
        </p:txBody>
      </p:sp>
      <p:pic>
        <p:nvPicPr>
          <p:cNvPr id="13" name="Picture 6" descr="Chart, histogram&#10;&#10;Description automatically generated">
            <a:extLst>
              <a:ext uri="{FF2B5EF4-FFF2-40B4-BE49-F238E27FC236}">
                <a16:creationId xmlns:a16="http://schemas.microsoft.com/office/drawing/2014/main" id="{6CFD2C97-8091-F6A8-8842-A3E7040E3AE2}"/>
              </a:ext>
            </a:extLst>
          </p:cNvPr>
          <p:cNvPicPr>
            <a:picLocks noChangeAspect="1"/>
          </p:cNvPicPr>
          <p:nvPr/>
        </p:nvPicPr>
        <p:blipFill rotWithShape="1">
          <a:blip r:embed="rId4"/>
          <a:srcRect t="50409" r="50101" b="3273"/>
          <a:stretch/>
        </p:blipFill>
        <p:spPr>
          <a:xfrm>
            <a:off x="5875383" y="355600"/>
            <a:ext cx="4738123" cy="2722352"/>
          </a:xfrm>
          <a:prstGeom prst="rect">
            <a:avLst/>
          </a:prstGeom>
        </p:spPr>
      </p:pic>
      <p:sp>
        <p:nvSpPr>
          <p:cNvPr id="15" name="TextBox 14">
            <a:extLst>
              <a:ext uri="{FF2B5EF4-FFF2-40B4-BE49-F238E27FC236}">
                <a16:creationId xmlns:a16="http://schemas.microsoft.com/office/drawing/2014/main" id="{6B02A2B8-3912-D0B6-F1B3-454CF7EF6EAF}"/>
              </a:ext>
            </a:extLst>
          </p:cNvPr>
          <p:cNvSpPr txBox="1"/>
          <p:nvPr/>
        </p:nvSpPr>
        <p:spPr>
          <a:xfrm>
            <a:off x="9892937" y="6387887"/>
            <a:ext cx="1428596" cy="369332"/>
          </a:xfrm>
          <a:prstGeom prst="rect">
            <a:avLst/>
          </a:prstGeom>
          <a:noFill/>
        </p:spPr>
        <p:txBody>
          <a:bodyPr wrap="none" rtlCol="0">
            <a:spAutoFit/>
          </a:bodyPr>
          <a:lstStyle/>
          <a:p>
            <a:r>
              <a:rPr lang="en-US"/>
              <a:t>Continued..</a:t>
            </a:r>
          </a:p>
        </p:txBody>
      </p:sp>
      <p:graphicFrame>
        <p:nvGraphicFramePr>
          <p:cNvPr id="6" name="Table 5">
            <a:extLst>
              <a:ext uri="{FF2B5EF4-FFF2-40B4-BE49-F238E27FC236}">
                <a16:creationId xmlns:a16="http://schemas.microsoft.com/office/drawing/2014/main" id="{EA593B10-B21E-3C52-3463-AF11462448A0}"/>
              </a:ext>
            </a:extLst>
          </p:cNvPr>
          <p:cNvGraphicFramePr>
            <a:graphicFrameLocks noGrp="1"/>
          </p:cNvGraphicFramePr>
          <p:nvPr>
            <p:extLst>
              <p:ext uri="{D42A27DB-BD31-4B8C-83A1-F6EECF244321}">
                <p14:modId xmlns:p14="http://schemas.microsoft.com/office/powerpoint/2010/main" val="1769150704"/>
              </p:ext>
            </p:extLst>
          </p:nvPr>
        </p:nvGraphicFramePr>
        <p:xfrm>
          <a:off x="4934856" y="3526972"/>
          <a:ext cx="6124895" cy="1200150"/>
        </p:xfrm>
        <a:graphic>
          <a:graphicData uri="http://schemas.openxmlformats.org/drawingml/2006/table">
            <a:tbl>
              <a:tblPr firstRow="1" bandRow="1">
                <a:tableStyleId>{5C22544A-7EE6-4342-B048-85BDC9FD1C3A}</a:tableStyleId>
              </a:tblPr>
              <a:tblGrid>
                <a:gridCol w="2148114">
                  <a:extLst>
                    <a:ext uri="{9D8B030D-6E8A-4147-A177-3AD203B41FA5}">
                      <a16:colId xmlns:a16="http://schemas.microsoft.com/office/drawing/2014/main" val="4256895343"/>
                    </a:ext>
                  </a:extLst>
                </a:gridCol>
                <a:gridCol w="1592987">
                  <a:extLst>
                    <a:ext uri="{9D8B030D-6E8A-4147-A177-3AD203B41FA5}">
                      <a16:colId xmlns:a16="http://schemas.microsoft.com/office/drawing/2014/main" val="2001131396"/>
                    </a:ext>
                  </a:extLst>
                </a:gridCol>
                <a:gridCol w="1128256">
                  <a:extLst>
                    <a:ext uri="{9D8B030D-6E8A-4147-A177-3AD203B41FA5}">
                      <a16:colId xmlns:a16="http://schemas.microsoft.com/office/drawing/2014/main" val="336077698"/>
                    </a:ext>
                  </a:extLst>
                </a:gridCol>
                <a:gridCol w="1255538">
                  <a:extLst>
                    <a:ext uri="{9D8B030D-6E8A-4147-A177-3AD203B41FA5}">
                      <a16:colId xmlns:a16="http://schemas.microsoft.com/office/drawing/2014/main" val="2166715798"/>
                    </a:ext>
                  </a:extLst>
                </a:gridCol>
              </a:tblGrid>
              <a:tr h="200025">
                <a:tc>
                  <a:txBody>
                    <a:bodyPr/>
                    <a:lstStyle/>
                    <a:p>
                      <a:pPr rtl="0" fontAlgn="b"/>
                      <a:r>
                        <a:rPr lang="en-US" sz="900">
                          <a:effectLst/>
                        </a:rPr>
                        <a:t>Factor</a:t>
                      </a:r>
                      <a:endParaRPr lang="en-US" sz="900" b="0">
                        <a:effectLst/>
                        <a:latin typeface="Monaco"/>
                      </a:endParaRPr>
                    </a:p>
                  </a:txBody>
                  <a:tcPr marL="28575" marR="28575" marT="19050" marB="19050" anchor="b"/>
                </a:tc>
                <a:tc>
                  <a:txBody>
                    <a:bodyPr/>
                    <a:lstStyle/>
                    <a:p>
                      <a:pPr rtl="0" fontAlgn="b"/>
                      <a:r>
                        <a:rPr lang="en-US" sz="900">
                          <a:effectLst/>
                        </a:rPr>
                        <a:t>Roots</a:t>
                      </a:r>
                      <a:endParaRPr lang="en-US" sz="900" b="0">
                        <a:effectLst/>
                        <a:latin typeface="Monaco"/>
                      </a:endParaRPr>
                    </a:p>
                  </a:txBody>
                  <a:tcPr marL="28575" marR="28575" marT="19050" marB="19050" anchor="b"/>
                </a:tc>
                <a:tc>
                  <a:txBody>
                    <a:bodyPr/>
                    <a:lstStyle/>
                    <a:p>
                      <a:pPr rtl="0" fontAlgn="b"/>
                      <a:r>
                        <a:rPr lang="en-US" sz="900">
                          <a:effectLst/>
                        </a:rPr>
                        <a:t>Abs Recip</a:t>
                      </a:r>
                      <a:endParaRPr lang="en-US" sz="900" b="0">
                        <a:effectLst/>
                        <a:latin typeface="Monaco"/>
                      </a:endParaRPr>
                    </a:p>
                  </a:txBody>
                  <a:tcPr marL="28575" marR="28575" marT="19050" marB="19050" anchor="b"/>
                </a:tc>
                <a:tc>
                  <a:txBody>
                    <a:bodyPr/>
                    <a:lstStyle/>
                    <a:p>
                      <a:pPr rtl="0" fontAlgn="b"/>
                      <a:r>
                        <a:rPr lang="en-US" sz="900">
                          <a:effectLst/>
                        </a:rPr>
                        <a:t>System Freq</a:t>
                      </a:r>
                    </a:p>
                  </a:txBody>
                  <a:tcPr marL="28575" marR="28575" marT="19050" marB="19050" anchor="b"/>
                </a:tc>
                <a:extLst>
                  <a:ext uri="{0D108BD9-81ED-4DB2-BD59-A6C34878D82A}">
                    <a16:rowId xmlns:a16="http://schemas.microsoft.com/office/drawing/2014/main" val="550416473"/>
                  </a:ext>
                </a:extLst>
              </a:tr>
              <a:tr h="200025">
                <a:tc>
                  <a:txBody>
                    <a:bodyPr/>
                    <a:lstStyle/>
                    <a:p>
                      <a:pPr rtl="0" fontAlgn="b"/>
                      <a:r>
                        <a:rPr lang="en-US" sz="900">
                          <a:effectLst/>
                        </a:rPr>
                        <a:t>1+1.0249B+0.9905B^2</a:t>
                      </a:r>
                      <a:endParaRPr lang="en-US" sz="900" b="0">
                        <a:effectLst/>
                        <a:latin typeface="Monaco"/>
                      </a:endParaRPr>
                    </a:p>
                  </a:txBody>
                  <a:tcPr marL="28575" marR="28575" marT="19050" marB="19050" anchor="b"/>
                </a:tc>
                <a:tc>
                  <a:txBody>
                    <a:bodyPr/>
                    <a:lstStyle/>
                    <a:p>
                      <a:pPr rtl="0" fontAlgn="b"/>
                      <a:r>
                        <a:rPr lang="en-US" sz="900">
                          <a:effectLst/>
                        </a:rPr>
                        <a:t>-0.5174+-0.8613i</a:t>
                      </a:r>
                      <a:endParaRPr lang="en-US" sz="900" b="0">
                        <a:effectLst/>
                        <a:latin typeface="Monaco"/>
                      </a:endParaRPr>
                    </a:p>
                  </a:txBody>
                  <a:tcPr marL="28575" marR="28575" marT="19050" marB="19050" anchor="b"/>
                </a:tc>
                <a:tc>
                  <a:txBody>
                    <a:bodyPr/>
                    <a:lstStyle/>
                    <a:p>
                      <a:pPr rtl="0" fontAlgn="b"/>
                      <a:r>
                        <a:rPr lang="en-US" sz="900">
                          <a:effectLst/>
                        </a:rPr>
                        <a:t>0.9952</a:t>
                      </a:r>
                      <a:endParaRPr lang="en-US" sz="900" b="0">
                        <a:effectLst/>
                        <a:latin typeface="Monaco"/>
                      </a:endParaRPr>
                    </a:p>
                  </a:txBody>
                  <a:tcPr marL="28575" marR="28575" marT="19050" marB="19050" anchor="b"/>
                </a:tc>
                <a:tc>
                  <a:txBody>
                    <a:bodyPr/>
                    <a:lstStyle/>
                    <a:p>
                      <a:pPr rtl="0" fontAlgn="b"/>
                      <a:r>
                        <a:rPr lang="en-US" sz="900">
                          <a:effectLst/>
                        </a:rPr>
                        <a:t>0.3361</a:t>
                      </a:r>
                      <a:endParaRPr lang="en-US" sz="900" b="0">
                        <a:effectLst/>
                        <a:latin typeface="Monaco"/>
                      </a:endParaRPr>
                    </a:p>
                  </a:txBody>
                  <a:tcPr marL="28575" marR="28575" marT="19050" marB="19050" anchor="b"/>
                </a:tc>
                <a:extLst>
                  <a:ext uri="{0D108BD9-81ED-4DB2-BD59-A6C34878D82A}">
                    <a16:rowId xmlns:a16="http://schemas.microsoft.com/office/drawing/2014/main" val="459406233"/>
                  </a:ext>
                </a:extLst>
              </a:tr>
              <a:tr h="200025">
                <a:tc>
                  <a:txBody>
                    <a:bodyPr/>
                    <a:lstStyle/>
                    <a:p>
                      <a:pPr rtl="0" fontAlgn="b"/>
                      <a:r>
                        <a:rPr lang="en-US" sz="900">
                          <a:effectLst/>
                        </a:rPr>
                        <a:t>1-1.9687B+0.9690B^2</a:t>
                      </a:r>
                      <a:endParaRPr lang="en-US" sz="900" b="0">
                        <a:effectLst/>
                        <a:latin typeface="Monaco"/>
                      </a:endParaRPr>
                    </a:p>
                  </a:txBody>
                  <a:tcPr marL="28575" marR="28575" marT="19050" marB="19050" anchor="b"/>
                </a:tc>
                <a:tc>
                  <a:txBody>
                    <a:bodyPr/>
                    <a:lstStyle/>
                    <a:p>
                      <a:pPr rtl="0" fontAlgn="b"/>
                      <a:r>
                        <a:rPr lang="en-US" sz="900">
                          <a:effectLst/>
                        </a:rPr>
                        <a:t>1.0159+-0.0052i</a:t>
                      </a:r>
                      <a:endParaRPr lang="en-US" sz="900" b="0">
                        <a:effectLst/>
                        <a:latin typeface="Monaco"/>
                      </a:endParaRPr>
                    </a:p>
                  </a:txBody>
                  <a:tcPr marL="28575" marR="28575" marT="19050" marB="19050" anchor="b"/>
                </a:tc>
                <a:tc>
                  <a:txBody>
                    <a:bodyPr/>
                    <a:lstStyle/>
                    <a:p>
                      <a:pPr rtl="0" fontAlgn="b"/>
                      <a:r>
                        <a:rPr lang="en-US" sz="900">
                          <a:effectLst/>
                        </a:rPr>
                        <a:t>0.9844</a:t>
                      </a:r>
                      <a:endParaRPr lang="en-US" sz="900" b="0">
                        <a:effectLst/>
                        <a:latin typeface="Monaco"/>
                      </a:endParaRPr>
                    </a:p>
                  </a:txBody>
                  <a:tcPr marL="28575" marR="28575" marT="19050" marB="19050" anchor="b"/>
                </a:tc>
                <a:tc>
                  <a:txBody>
                    <a:bodyPr/>
                    <a:lstStyle/>
                    <a:p>
                      <a:pPr rtl="0" fontAlgn="b"/>
                      <a:r>
                        <a:rPr lang="en-US" sz="900">
                          <a:effectLst/>
                        </a:rPr>
                        <a:t>8.00E-04</a:t>
                      </a:r>
                      <a:endParaRPr lang="en-US" sz="900" b="0">
                        <a:effectLst/>
                        <a:latin typeface="Monaco"/>
                      </a:endParaRPr>
                    </a:p>
                  </a:txBody>
                  <a:tcPr marL="28575" marR="28575" marT="19050" marB="19050" anchor="b"/>
                </a:tc>
                <a:extLst>
                  <a:ext uri="{0D108BD9-81ED-4DB2-BD59-A6C34878D82A}">
                    <a16:rowId xmlns:a16="http://schemas.microsoft.com/office/drawing/2014/main" val="3019638954"/>
                  </a:ext>
                </a:extLst>
              </a:tr>
              <a:tr h="200025">
                <a:tc>
                  <a:txBody>
                    <a:bodyPr/>
                    <a:lstStyle/>
                    <a:p>
                      <a:pPr rtl="0" fontAlgn="b"/>
                      <a:r>
                        <a:rPr lang="en-US" sz="900">
                          <a:effectLst/>
                        </a:rPr>
                        <a:t>1+1.4197B+0.5960B^2</a:t>
                      </a:r>
                      <a:endParaRPr lang="en-US" sz="900" b="0">
                        <a:effectLst/>
                        <a:latin typeface="Monaco"/>
                      </a:endParaRPr>
                    </a:p>
                  </a:txBody>
                  <a:tcPr marL="28575" marR="28575" marT="19050" marB="19050" anchor="b"/>
                </a:tc>
                <a:tc>
                  <a:txBody>
                    <a:bodyPr/>
                    <a:lstStyle/>
                    <a:p>
                      <a:pPr rtl="0" fontAlgn="b"/>
                      <a:r>
                        <a:rPr lang="en-US" sz="900">
                          <a:effectLst/>
                        </a:rPr>
                        <a:t>-1.1911+-0.5092i</a:t>
                      </a:r>
                      <a:endParaRPr lang="en-US" sz="900" b="0">
                        <a:effectLst/>
                        <a:latin typeface="Monaco"/>
                      </a:endParaRPr>
                    </a:p>
                  </a:txBody>
                  <a:tcPr marL="28575" marR="28575" marT="19050" marB="19050" anchor="b"/>
                </a:tc>
                <a:tc>
                  <a:txBody>
                    <a:bodyPr/>
                    <a:lstStyle/>
                    <a:p>
                      <a:pPr rtl="0" fontAlgn="b"/>
                      <a:r>
                        <a:rPr lang="en-US" sz="900">
                          <a:effectLst/>
                        </a:rPr>
                        <a:t>0.772</a:t>
                      </a:r>
                      <a:endParaRPr lang="en-US" sz="900" b="0">
                        <a:effectLst/>
                        <a:latin typeface="Monaco"/>
                      </a:endParaRPr>
                    </a:p>
                  </a:txBody>
                  <a:tcPr marL="28575" marR="28575" marT="19050" marB="19050" anchor="b"/>
                </a:tc>
                <a:tc>
                  <a:txBody>
                    <a:bodyPr/>
                    <a:lstStyle/>
                    <a:p>
                      <a:pPr rtl="0" fontAlgn="b"/>
                      <a:r>
                        <a:rPr lang="en-US" sz="900">
                          <a:effectLst/>
                        </a:rPr>
                        <a:t>0.4357</a:t>
                      </a:r>
                      <a:endParaRPr lang="en-US" sz="900" b="0">
                        <a:effectLst/>
                        <a:latin typeface="Monaco"/>
                      </a:endParaRPr>
                    </a:p>
                  </a:txBody>
                  <a:tcPr marL="28575" marR="28575" marT="19050" marB="19050" anchor="b"/>
                </a:tc>
                <a:extLst>
                  <a:ext uri="{0D108BD9-81ED-4DB2-BD59-A6C34878D82A}">
                    <a16:rowId xmlns:a16="http://schemas.microsoft.com/office/drawing/2014/main" val="791381137"/>
                  </a:ext>
                </a:extLst>
              </a:tr>
              <a:tr h="200025">
                <a:tc>
                  <a:txBody>
                    <a:bodyPr/>
                    <a:lstStyle/>
                    <a:p>
                      <a:pPr rtl="0" fontAlgn="b"/>
                      <a:r>
                        <a:rPr lang="en-US" sz="900">
                          <a:effectLst/>
                        </a:rPr>
                        <a:t>1-0.9516B+0.4107B^2</a:t>
                      </a:r>
                      <a:endParaRPr lang="en-US" sz="900" b="0">
                        <a:effectLst/>
                        <a:latin typeface="Monaco"/>
                      </a:endParaRPr>
                    </a:p>
                  </a:txBody>
                  <a:tcPr marL="28575" marR="28575" marT="19050" marB="19050" anchor="b"/>
                </a:tc>
                <a:tc>
                  <a:txBody>
                    <a:bodyPr/>
                    <a:lstStyle/>
                    <a:p>
                      <a:pPr rtl="0" fontAlgn="b"/>
                      <a:r>
                        <a:rPr lang="en-US" sz="900">
                          <a:effectLst/>
                        </a:rPr>
                        <a:t>1.1583+-1.0454i</a:t>
                      </a:r>
                      <a:endParaRPr lang="en-US" sz="900" b="0">
                        <a:effectLst/>
                        <a:latin typeface="Monaco"/>
                      </a:endParaRPr>
                    </a:p>
                  </a:txBody>
                  <a:tcPr marL="28575" marR="28575" marT="19050" marB="19050" anchor="b"/>
                </a:tc>
                <a:tc>
                  <a:txBody>
                    <a:bodyPr/>
                    <a:lstStyle/>
                    <a:p>
                      <a:pPr rtl="0" fontAlgn="b"/>
                      <a:r>
                        <a:rPr lang="en-US" sz="900">
                          <a:effectLst/>
                        </a:rPr>
                        <a:t>0.6409</a:t>
                      </a:r>
                      <a:endParaRPr lang="en-US" sz="900" b="0">
                        <a:effectLst/>
                        <a:latin typeface="Monaco"/>
                      </a:endParaRPr>
                    </a:p>
                  </a:txBody>
                  <a:tcPr marL="28575" marR="28575" marT="19050" marB="19050" anchor="b"/>
                </a:tc>
                <a:tc>
                  <a:txBody>
                    <a:bodyPr/>
                    <a:lstStyle/>
                    <a:p>
                      <a:pPr rtl="0" fontAlgn="b"/>
                      <a:r>
                        <a:rPr lang="en-US" sz="900">
                          <a:effectLst/>
                        </a:rPr>
                        <a:t>0.1169</a:t>
                      </a:r>
                      <a:endParaRPr lang="en-US" sz="900" b="0">
                        <a:effectLst/>
                        <a:latin typeface="Monaco"/>
                      </a:endParaRPr>
                    </a:p>
                  </a:txBody>
                  <a:tcPr marL="28575" marR="28575" marT="19050" marB="19050" anchor="b"/>
                </a:tc>
                <a:extLst>
                  <a:ext uri="{0D108BD9-81ED-4DB2-BD59-A6C34878D82A}">
                    <a16:rowId xmlns:a16="http://schemas.microsoft.com/office/drawing/2014/main" val="540672646"/>
                  </a:ext>
                </a:extLst>
              </a:tr>
              <a:tr h="200025">
                <a:tc>
                  <a:txBody>
                    <a:bodyPr/>
                    <a:lstStyle/>
                    <a:p>
                      <a:pPr rtl="0" fontAlgn="b"/>
                      <a:r>
                        <a:rPr lang="en-US" sz="900">
                          <a:effectLst/>
                        </a:rPr>
                        <a:t>1+0.0645B+0.3709B^2</a:t>
                      </a:r>
                      <a:endParaRPr lang="en-US" sz="900" b="0">
                        <a:effectLst/>
                        <a:latin typeface="Monaco"/>
                      </a:endParaRPr>
                    </a:p>
                  </a:txBody>
                  <a:tcPr marL="28575" marR="28575" marT="19050" marB="19050" anchor="b"/>
                </a:tc>
                <a:tc>
                  <a:txBody>
                    <a:bodyPr/>
                    <a:lstStyle/>
                    <a:p>
                      <a:pPr rtl="0" fontAlgn="b"/>
                      <a:r>
                        <a:rPr lang="en-US" sz="900">
                          <a:effectLst/>
                        </a:rPr>
                        <a:t>-0.0869+-1.6398i</a:t>
                      </a:r>
                      <a:endParaRPr lang="en-US" sz="900" b="0">
                        <a:effectLst/>
                        <a:latin typeface="Monaco"/>
                      </a:endParaRPr>
                    </a:p>
                  </a:txBody>
                  <a:tcPr marL="28575" marR="28575" marT="19050" marB="19050" anchor="b"/>
                </a:tc>
                <a:tc>
                  <a:txBody>
                    <a:bodyPr/>
                    <a:lstStyle/>
                    <a:p>
                      <a:pPr rtl="0" fontAlgn="b"/>
                      <a:r>
                        <a:rPr lang="en-US" sz="900">
                          <a:effectLst/>
                        </a:rPr>
                        <a:t>0.609</a:t>
                      </a:r>
                      <a:endParaRPr lang="en-US" sz="900" b="0">
                        <a:effectLst/>
                        <a:latin typeface="Monaco"/>
                      </a:endParaRPr>
                    </a:p>
                  </a:txBody>
                  <a:tcPr marL="28575" marR="28575" marT="19050" marB="19050" anchor="b"/>
                </a:tc>
                <a:tc>
                  <a:txBody>
                    <a:bodyPr/>
                    <a:lstStyle/>
                    <a:p>
                      <a:pPr rtl="0" fontAlgn="b"/>
                      <a:r>
                        <a:rPr lang="en-US" sz="900">
                          <a:effectLst/>
                        </a:rPr>
                        <a:t>0.2584</a:t>
                      </a:r>
                      <a:endParaRPr lang="en-US" sz="900" b="0">
                        <a:effectLst/>
                        <a:latin typeface="Monaco"/>
                      </a:endParaRPr>
                    </a:p>
                  </a:txBody>
                  <a:tcPr marL="28575" marR="28575" marT="19050" marB="19050" anchor="b"/>
                </a:tc>
                <a:extLst>
                  <a:ext uri="{0D108BD9-81ED-4DB2-BD59-A6C34878D82A}">
                    <a16:rowId xmlns:a16="http://schemas.microsoft.com/office/drawing/2014/main" val="983394474"/>
                  </a:ext>
                </a:extLst>
              </a:tr>
            </a:tbl>
          </a:graphicData>
        </a:graphic>
      </p:graphicFrame>
      <p:graphicFrame>
        <p:nvGraphicFramePr>
          <p:cNvPr id="12" name="Table 11">
            <a:extLst>
              <a:ext uri="{FF2B5EF4-FFF2-40B4-BE49-F238E27FC236}">
                <a16:creationId xmlns:a16="http://schemas.microsoft.com/office/drawing/2014/main" id="{8B17FC90-A2D4-6177-1186-B3A6310DA31C}"/>
              </a:ext>
            </a:extLst>
          </p:cNvPr>
          <p:cNvGraphicFramePr>
            <a:graphicFrameLocks noGrp="1"/>
          </p:cNvGraphicFramePr>
          <p:nvPr>
            <p:extLst>
              <p:ext uri="{D42A27DB-BD31-4B8C-83A1-F6EECF244321}">
                <p14:modId xmlns:p14="http://schemas.microsoft.com/office/powerpoint/2010/main" val="11700648"/>
              </p:ext>
            </p:extLst>
          </p:nvPr>
        </p:nvGraphicFramePr>
        <p:xfrm>
          <a:off x="4934857" y="5203372"/>
          <a:ext cx="6110376" cy="800100"/>
        </p:xfrm>
        <a:graphic>
          <a:graphicData uri="http://schemas.openxmlformats.org/drawingml/2006/table">
            <a:tbl>
              <a:tblPr firstRow="1" bandRow="1">
                <a:tableStyleId>{5C22544A-7EE6-4342-B048-85BDC9FD1C3A}</a:tableStyleId>
              </a:tblPr>
              <a:tblGrid>
                <a:gridCol w="1527594">
                  <a:extLst>
                    <a:ext uri="{9D8B030D-6E8A-4147-A177-3AD203B41FA5}">
                      <a16:colId xmlns:a16="http://schemas.microsoft.com/office/drawing/2014/main" val="2464216999"/>
                    </a:ext>
                  </a:extLst>
                </a:gridCol>
                <a:gridCol w="1527594">
                  <a:extLst>
                    <a:ext uri="{9D8B030D-6E8A-4147-A177-3AD203B41FA5}">
                      <a16:colId xmlns:a16="http://schemas.microsoft.com/office/drawing/2014/main" val="1216001409"/>
                    </a:ext>
                  </a:extLst>
                </a:gridCol>
                <a:gridCol w="1527594">
                  <a:extLst>
                    <a:ext uri="{9D8B030D-6E8A-4147-A177-3AD203B41FA5}">
                      <a16:colId xmlns:a16="http://schemas.microsoft.com/office/drawing/2014/main" val="3780998667"/>
                    </a:ext>
                  </a:extLst>
                </a:gridCol>
                <a:gridCol w="1527594">
                  <a:extLst>
                    <a:ext uri="{9D8B030D-6E8A-4147-A177-3AD203B41FA5}">
                      <a16:colId xmlns:a16="http://schemas.microsoft.com/office/drawing/2014/main" val="2003463372"/>
                    </a:ext>
                  </a:extLst>
                </a:gridCol>
              </a:tblGrid>
              <a:tr h="200025">
                <a:tc>
                  <a:txBody>
                    <a:bodyPr/>
                    <a:lstStyle/>
                    <a:p>
                      <a:pPr rtl="0" fontAlgn="b"/>
                      <a:r>
                        <a:rPr lang="en-US" sz="900">
                          <a:effectLst/>
                        </a:rPr>
                        <a:t>Factor</a:t>
                      </a:r>
                      <a:endParaRPr lang="en-US" sz="900">
                        <a:effectLst/>
                        <a:latin typeface="Monaco"/>
                      </a:endParaRPr>
                    </a:p>
                  </a:txBody>
                  <a:tcPr marL="28575" marR="28575" marT="19050" marB="19050" anchor="b"/>
                </a:tc>
                <a:tc>
                  <a:txBody>
                    <a:bodyPr/>
                    <a:lstStyle/>
                    <a:p>
                      <a:pPr rtl="0" fontAlgn="b"/>
                      <a:r>
                        <a:rPr lang="en-US" sz="900">
                          <a:effectLst/>
                        </a:rPr>
                        <a:t>Roots</a:t>
                      </a:r>
                      <a:endParaRPr lang="en-US" sz="900">
                        <a:effectLst/>
                        <a:latin typeface="Monaco"/>
                      </a:endParaRPr>
                    </a:p>
                  </a:txBody>
                  <a:tcPr marL="28575" marR="28575" marT="19050" marB="19050" anchor="b"/>
                </a:tc>
                <a:tc>
                  <a:txBody>
                    <a:bodyPr/>
                    <a:lstStyle/>
                    <a:p>
                      <a:pPr rtl="0" fontAlgn="b"/>
                      <a:r>
                        <a:rPr lang="en-US" sz="900">
                          <a:effectLst/>
                        </a:rPr>
                        <a:t>Abs Recip</a:t>
                      </a:r>
                      <a:endParaRPr lang="en-US" sz="900">
                        <a:effectLst/>
                        <a:latin typeface="Monaco"/>
                      </a:endParaRPr>
                    </a:p>
                  </a:txBody>
                  <a:tcPr marL="28575" marR="28575" marT="19050" marB="19050" anchor="b"/>
                </a:tc>
                <a:tc>
                  <a:txBody>
                    <a:bodyPr/>
                    <a:lstStyle/>
                    <a:p>
                      <a:pPr rtl="0" fontAlgn="b"/>
                      <a:r>
                        <a:rPr lang="en-US" sz="900">
                          <a:effectLst/>
                        </a:rPr>
                        <a:t>System Freq</a:t>
                      </a:r>
                    </a:p>
                  </a:txBody>
                  <a:tcPr marL="28575" marR="28575" marT="19050" marB="19050" anchor="b"/>
                </a:tc>
                <a:extLst>
                  <a:ext uri="{0D108BD9-81ED-4DB2-BD59-A6C34878D82A}">
                    <a16:rowId xmlns:a16="http://schemas.microsoft.com/office/drawing/2014/main" val="3827049674"/>
                  </a:ext>
                </a:extLst>
              </a:tr>
              <a:tr h="200025">
                <a:tc>
                  <a:txBody>
                    <a:bodyPr/>
                    <a:lstStyle/>
                    <a:p>
                      <a:pPr rtl="0" fontAlgn="b"/>
                      <a:r>
                        <a:rPr lang="en-US" sz="900">
                          <a:effectLst/>
                        </a:rPr>
                        <a:t>1+0.9823B+0.9528B^2</a:t>
                      </a:r>
                      <a:endParaRPr lang="en-US" sz="900">
                        <a:effectLst/>
                        <a:latin typeface="Monaco"/>
                      </a:endParaRPr>
                    </a:p>
                  </a:txBody>
                  <a:tcPr marL="28575" marR="28575" marT="19050" marB="19050" anchor="b"/>
                </a:tc>
                <a:tc>
                  <a:txBody>
                    <a:bodyPr/>
                    <a:lstStyle/>
                    <a:p>
                      <a:pPr rtl="0" fontAlgn="b"/>
                      <a:r>
                        <a:rPr lang="en-US" sz="900">
                          <a:effectLst/>
                        </a:rPr>
                        <a:t>-0.5155+-0.8853i</a:t>
                      </a:r>
                      <a:endParaRPr lang="en-US" sz="900">
                        <a:effectLst/>
                        <a:latin typeface="Monaco"/>
                      </a:endParaRPr>
                    </a:p>
                  </a:txBody>
                  <a:tcPr marL="28575" marR="28575" marT="19050" marB="19050" anchor="b"/>
                </a:tc>
                <a:tc>
                  <a:txBody>
                    <a:bodyPr/>
                    <a:lstStyle/>
                    <a:p>
                      <a:pPr rtl="0" fontAlgn="b"/>
                      <a:r>
                        <a:rPr lang="en-US" sz="900">
                          <a:effectLst/>
                        </a:rPr>
                        <a:t>0.9761</a:t>
                      </a:r>
                      <a:endParaRPr lang="en-US" sz="900">
                        <a:effectLst/>
                        <a:latin typeface="Monaco"/>
                      </a:endParaRPr>
                    </a:p>
                  </a:txBody>
                  <a:tcPr marL="28575" marR="28575" marT="19050" marB="19050" anchor="b"/>
                </a:tc>
                <a:tc>
                  <a:txBody>
                    <a:bodyPr/>
                    <a:lstStyle/>
                    <a:p>
                      <a:pPr rtl="0" fontAlgn="b"/>
                      <a:r>
                        <a:rPr lang="en-US" sz="900">
                          <a:effectLst/>
                        </a:rPr>
                        <a:t>0.3339</a:t>
                      </a:r>
                      <a:endParaRPr lang="en-US" sz="900">
                        <a:effectLst/>
                        <a:latin typeface="Monaco"/>
                      </a:endParaRPr>
                    </a:p>
                  </a:txBody>
                  <a:tcPr marL="28575" marR="28575" marT="19050" marB="19050" anchor="b"/>
                </a:tc>
                <a:extLst>
                  <a:ext uri="{0D108BD9-81ED-4DB2-BD59-A6C34878D82A}">
                    <a16:rowId xmlns:a16="http://schemas.microsoft.com/office/drawing/2014/main" val="1528981385"/>
                  </a:ext>
                </a:extLst>
              </a:tr>
              <a:tr h="200025">
                <a:tc>
                  <a:txBody>
                    <a:bodyPr/>
                    <a:lstStyle/>
                    <a:p>
                      <a:pPr rtl="0" fontAlgn="b"/>
                      <a:r>
                        <a:rPr lang="en-US" sz="900">
                          <a:effectLst/>
                        </a:rPr>
                        <a:t>1-0.7833B</a:t>
                      </a:r>
                      <a:endParaRPr lang="en-US" sz="900">
                        <a:effectLst/>
                        <a:latin typeface="Monaco"/>
                      </a:endParaRPr>
                    </a:p>
                  </a:txBody>
                  <a:tcPr marL="28575" marR="28575" marT="19050" marB="19050" anchor="b"/>
                </a:tc>
                <a:tc>
                  <a:txBody>
                    <a:bodyPr/>
                    <a:lstStyle/>
                    <a:p>
                      <a:pPr rtl="0" fontAlgn="b"/>
                      <a:r>
                        <a:rPr lang="en-US" sz="900">
                          <a:effectLst/>
                        </a:rPr>
                        <a:t>1.2767</a:t>
                      </a:r>
                      <a:endParaRPr lang="en-US" sz="900">
                        <a:effectLst/>
                        <a:latin typeface="Monaco"/>
                      </a:endParaRPr>
                    </a:p>
                  </a:txBody>
                  <a:tcPr marL="28575" marR="28575" marT="19050" marB="19050" anchor="b"/>
                </a:tc>
                <a:tc>
                  <a:txBody>
                    <a:bodyPr/>
                    <a:lstStyle/>
                    <a:p>
                      <a:pPr rtl="0" fontAlgn="b"/>
                      <a:r>
                        <a:rPr lang="en-US" sz="900">
                          <a:effectLst/>
                        </a:rPr>
                        <a:t>0.7833</a:t>
                      </a:r>
                      <a:endParaRPr lang="en-US" sz="900">
                        <a:effectLst/>
                        <a:latin typeface="Monaco"/>
                      </a:endParaRPr>
                    </a:p>
                  </a:txBody>
                  <a:tcPr marL="28575" marR="28575" marT="19050" marB="19050" anchor="b"/>
                </a:tc>
                <a:tc>
                  <a:txBody>
                    <a:bodyPr/>
                    <a:lstStyle/>
                    <a:p>
                      <a:pPr rtl="0" fontAlgn="b"/>
                      <a:r>
                        <a:rPr lang="en-US" sz="900">
                          <a:effectLst/>
                        </a:rPr>
                        <a:t>0</a:t>
                      </a:r>
                      <a:endParaRPr lang="en-US" sz="900">
                        <a:effectLst/>
                        <a:latin typeface="Monaco"/>
                      </a:endParaRPr>
                    </a:p>
                  </a:txBody>
                  <a:tcPr marL="28575" marR="28575" marT="19050" marB="19050" anchor="b"/>
                </a:tc>
                <a:extLst>
                  <a:ext uri="{0D108BD9-81ED-4DB2-BD59-A6C34878D82A}">
                    <a16:rowId xmlns:a16="http://schemas.microsoft.com/office/drawing/2014/main" val="4246167030"/>
                  </a:ext>
                </a:extLst>
              </a:tr>
              <a:tr h="200025">
                <a:tc>
                  <a:txBody>
                    <a:bodyPr/>
                    <a:lstStyle/>
                    <a:p>
                      <a:pPr rtl="0" fontAlgn="b"/>
                      <a:r>
                        <a:rPr lang="en-US" sz="900">
                          <a:effectLst/>
                        </a:rPr>
                        <a:t>1+0.6305B</a:t>
                      </a:r>
                      <a:endParaRPr lang="en-US" sz="900">
                        <a:effectLst/>
                        <a:latin typeface="Monaco"/>
                      </a:endParaRPr>
                    </a:p>
                  </a:txBody>
                  <a:tcPr marL="28575" marR="28575" marT="19050" marB="19050" anchor="b"/>
                </a:tc>
                <a:tc>
                  <a:txBody>
                    <a:bodyPr/>
                    <a:lstStyle/>
                    <a:p>
                      <a:pPr rtl="0" fontAlgn="b"/>
                      <a:r>
                        <a:rPr lang="en-US" sz="900">
                          <a:effectLst/>
                        </a:rPr>
                        <a:t>-1.5861</a:t>
                      </a:r>
                      <a:endParaRPr lang="en-US" sz="900">
                        <a:effectLst/>
                        <a:latin typeface="Monaco"/>
                      </a:endParaRPr>
                    </a:p>
                  </a:txBody>
                  <a:tcPr marL="28575" marR="28575" marT="19050" marB="19050" anchor="b"/>
                </a:tc>
                <a:tc>
                  <a:txBody>
                    <a:bodyPr/>
                    <a:lstStyle/>
                    <a:p>
                      <a:pPr rtl="0" fontAlgn="b"/>
                      <a:r>
                        <a:rPr lang="en-US" sz="900">
                          <a:effectLst/>
                        </a:rPr>
                        <a:t>0.6305</a:t>
                      </a:r>
                      <a:endParaRPr lang="en-US" sz="900">
                        <a:effectLst/>
                        <a:latin typeface="Monaco"/>
                      </a:endParaRPr>
                    </a:p>
                  </a:txBody>
                  <a:tcPr marL="28575" marR="28575" marT="19050" marB="19050" anchor="b"/>
                </a:tc>
                <a:tc>
                  <a:txBody>
                    <a:bodyPr/>
                    <a:lstStyle/>
                    <a:p>
                      <a:pPr rtl="0" fontAlgn="b"/>
                      <a:r>
                        <a:rPr lang="en-US" sz="900">
                          <a:effectLst/>
                        </a:rPr>
                        <a:t>0.5</a:t>
                      </a:r>
                      <a:endParaRPr lang="en-US" sz="900">
                        <a:effectLst/>
                        <a:latin typeface="Monaco"/>
                      </a:endParaRPr>
                    </a:p>
                  </a:txBody>
                  <a:tcPr marL="28575" marR="28575" marT="19050" marB="19050" anchor="b"/>
                </a:tc>
                <a:extLst>
                  <a:ext uri="{0D108BD9-81ED-4DB2-BD59-A6C34878D82A}">
                    <a16:rowId xmlns:a16="http://schemas.microsoft.com/office/drawing/2014/main" val="1209556422"/>
                  </a:ext>
                </a:extLst>
              </a:tr>
            </a:tbl>
          </a:graphicData>
        </a:graphic>
      </p:graphicFrame>
      <p:sp>
        <p:nvSpPr>
          <p:cNvPr id="18" name="TextBox 17">
            <a:extLst>
              <a:ext uri="{FF2B5EF4-FFF2-40B4-BE49-F238E27FC236}">
                <a16:creationId xmlns:a16="http://schemas.microsoft.com/office/drawing/2014/main" id="{F2BAF809-05EA-D630-1C5B-7952737662C8}"/>
              </a:ext>
            </a:extLst>
          </p:cNvPr>
          <p:cNvSpPr txBox="1"/>
          <p:nvPr/>
        </p:nvSpPr>
        <p:spPr>
          <a:xfrm>
            <a:off x="4833257" y="31133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AR Factor Table: </a:t>
            </a:r>
          </a:p>
        </p:txBody>
      </p:sp>
      <p:sp>
        <p:nvSpPr>
          <p:cNvPr id="20" name="TextBox 19">
            <a:extLst>
              <a:ext uri="{FF2B5EF4-FFF2-40B4-BE49-F238E27FC236}">
                <a16:creationId xmlns:a16="http://schemas.microsoft.com/office/drawing/2014/main" id="{CC2A7AB0-7E8C-49C6-E1AE-815FE6E8BEFC}"/>
              </a:ext>
            </a:extLst>
          </p:cNvPr>
          <p:cNvSpPr txBox="1"/>
          <p:nvPr/>
        </p:nvSpPr>
        <p:spPr>
          <a:xfrm>
            <a:off x="4833257" y="486228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 Factor Table: </a:t>
            </a:r>
          </a:p>
        </p:txBody>
      </p:sp>
    </p:spTree>
    <p:extLst>
      <p:ext uri="{BB962C8B-B14F-4D97-AF65-F5344CB8AC3E}">
        <p14:creationId xmlns:p14="http://schemas.microsoft.com/office/powerpoint/2010/main" val="23780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D958-404C-7EB5-CB0E-51BAEB9BC1D5}"/>
              </a:ext>
            </a:extLst>
          </p:cNvPr>
          <p:cNvSpPr>
            <a:spLocks noGrp="1"/>
          </p:cNvSpPr>
          <p:nvPr>
            <p:ph type="title"/>
          </p:nvPr>
        </p:nvSpPr>
        <p:spPr>
          <a:xfrm>
            <a:off x="492615" y="-258354"/>
            <a:ext cx="9692640" cy="1325562"/>
          </a:xfrm>
        </p:spPr>
        <p:txBody>
          <a:bodyPr/>
          <a:lstStyle/>
          <a:p>
            <a:r>
              <a:rPr lang="en-US"/>
              <a:t>ARIMA(6,1,3) Model</a:t>
            </a:r>
          </a:p>
        </p:txBody>
      </p:sp>
      <p:pic>
        <p:nvPicPr>
          <p:cNvPr id="4" name="Picture 4" descr="Chart, histogram&#10;&#10;Description automatically generated">
            <a:extLst>
              <a:ext uri="{FF2B5EF4-FFF2-40B4-BE49-F238E27FC236}">
                <a16:creationId xmlns:a16="http://schemas.microsoft.com/office/drawing/2014/main" id="{EF7474C6-FB81-F01F-22A9-CE4E9F568AC5}"/>
              </a:ext>
            </a:extLst>
          </p:cNvPr>
          <p:cNvPicPr>
            <a:picLocks noGrp="1" noChangeAspect="1"/>
          </p:cNvPicPr>
          <p:nvPr>
            <p:ph idx="1"/>
          </p:nvPr>
        </p:nvPicPr>
        <p:blipFill>
          <a:blip r:embed="rId4"/>
          <a:stretch>
            <a:fillRect/>
          </a:stretch>
        </p:blipFill>
        <p:spPr>
          <a:xfrm>
            <a:off x="5340239" y="1335316"/>
            <a:ext cx="5837940" cy="3611108"/>
          </a:xfrm>
        </p:spPr>
      </p:pic>
      <p:pic>
        <p:nvPicPr>
          <p:cNvPr id="5" name="Picture 5" descr="Chart, histogram&#10;&#10;Description automatically generated">
            <a:extLst>
              <a:ext uri="{FF2B5EF4-FFF2-40B4-BE49-F238E27FC236}">
                <a16:creationId xmlns:a16="http://schemas.microsoft.com/office/drawing/2014/main" id="{788364A7-0785-E5B7-AEE3-EEC106CB21AF}"/>
              </a:ext>
            </a:extLst>
          </p:cNvPr>
          <p:cNvPicPr>
            <a:picLocks noChangeAspect="1"/>
          </p:cNvPicPr>
          <p:nvPr/>
        </p:nvPicPr>
        <p:blipFill rotWithShape="1">
          <a:blip r:embed="rId5"/>
          <a:srcRect r="-126" b="27032"/>
          <a:stretch/>
        </p:blipFill>
        <p:spPr>
          <a:xfrm>
            <a:off x="5392057" y="4062005"/>
            <a:ext cx="5783951" cy="2602932"/>
          </a:xfrm>
          <a:prstGeom prst="rect">
            <a:avLst/>
          </a:prstGeom>
        </p:spPr>
      </p:pic>
      <p:sp>
        <p:nvSpPr>
          <p:cNvPr id="6" name="TextBox 3">
            <a:extLst>
              <a:ext uri="{FF2B5EF4-FFF2-40B4-BE49-F238E27FC236}">
                <a16:creationId xmlns:a16="http://schemas.microsoft.com/office/drawing/2014/main" id="{3648F39C-054A-EEF8-4403-1964508436AD}"/>
              </a:ext>
            </a:extLst>
          </p:cNvPr>
          <p:cNvSpPr txBox="1"/>
          <p:nvPr/>
        </p:nvSpPr>
        <p:spPr>
          <a:xfrm>
            <a:off x="6471587" y="1334720"/>
            <a:ext cx="412205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Short Term Forecast: 10 months</a:t>
            </a:r>
          </a:p>
        </p:txBody>
      </p:sp>
      <p:sp>
        <p:nvSpPr>
          <p:cNvPr id="8" name="TextBox 4">
            <a:extLst>
              <a:ext uri="{FF2B5EF4-FFF2-40B4-BE49-F238E27FC236}">
                <a16:creationId xmlns:a16="http://schemas.microsoft.com/office/drawing/2014/main" id="{6B7BE02B-F663-4896-9911-EABB7E4864CF}"/>
              </a:ext>
            </a:extLst>
          </p:cNvPr>
          <p:cNvSpPr txBox="1"/>
          <p:nvPr/>
        </p:nvSpPr>
        <p:spPr>
          <a:xfrm>
            <a:off x="6523577" y="3878724"/>
            <a:ext cx="402045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Long Term Forecast: 30 months</a:t>
            </a:r>
          </a:p>
        </p:txBody>
      </p:sp>
      <p:sp>
        <p:nvSpPr>
          <p:cNvPr id="14" name="Content Placeholder 2">
            <a:extLst>
              <a:ext uri="{FF2B5EF4-FFF2-40B4-BE49-F238E27FC236}">
                <a16:creationId xmlns:a16="http://schemas.microsoft.com/office/drawing/2014/main" id="{83D330C3-56E4-BA9F-1E80-858DCD5A2F22}"/>
              </a:ext>
            </a:extLst>
          </p:cNvPr>
          <p:cNvSpPr txBox="1">
            <a:spLocks/>
          </p:cNvSpPr>
          <p:nvPr/>
        </p:nvSpPr>
        <p:spPr>
          <a:xfrm>
            <a:off x="669659" y="3246724"/>
            <a:ext cx="4696489"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85750" indent="-285750">
              <a:lnSpc>
                <a:spcPct val="100000"/>
              </a:lnSpc>
              <a:spcBef>
                <a:spcPts val="0"/>
              </a:spcBef>
              <a:spcAft>
                <a:spcPts val="0"/>
              </a:spcAft>
              <a:buFont typeface="Arial,Sans-Serif" pitchFamily="34" charset="0"/>
              <a:buChar char="•"/>
            </a:pPr>
            <a:endParaRPr lang="en-US">
              <a:ea typeface="+mn-lt"/>
              <a:cs typeface="+mn-lt"/>
            </a:endParaRPr>
          </a:p>
          <a:p>
            <a:pPr marL="285750" indent="-285750">
              <a:lnSpc>
                <a:spcPct val="100000"/>
              </a:lnSpc>
              <a:spcBef>
                <a:spcPts val="0"/>
              </a:spcBef>
              <a:spcAft>
                <a:spcPts val="0"/>
              </a:spcAft>
              <a:buFont typeface="Arial,Sans-Serif" pitchFamily="34" charset="0"/>
              <a:buChar char="•"/>
            </a:pPr>
            <a:r>
              <a:rPr lang="en-US">
                <a:ea typeface="+mn-lt"/>
                <a:cs typeface="+mn-lt"/>
              </a:rPr>
              <a:t>Short-Horizon (10 months) Rolling Window RMSE: 1,701.072</a:t>
            </a:r>
          </a:p>
          <a:p>
            <a:pPr marL="285750" indent="-285750">
              <a:lnSpc>
                <a:spcPct val="100000"/>
              </a:lnSpc>
              <a:spcBef>
                <a:spcPts val="0"/>
              </a:spcBef>
              <a:spcAft>
                <a:spcPts val="0"/>
              </a:spcAft>
              <a:buFont typeface="Arial,Sans-Serif" pitchFamily="34" charset="0"/>
              <a:buChar char="•"/>
            </a:pPr>
            <a:endParaRPr lang="en-US">
              <a:ea typeface="+mn-lt"/>
              <a:cs typeface="+mn-lt"/>
            </a:endParaRPr>
          </a:p>
          <a:p>
            <a:pPr marL="285750" indent="-285750">
              <a:lnSpc>
                <a:spcPct val="100000"/>
              </a:lnSpc>
              <a:spcBef>
                <a:spcPts val="0"/>
              </a:spcBef>
              <a:spcAft>
                <a:spcPts val="0"/>
              </a:spcAft>
              <a:buFont typeface="Arial,Sans-Serif" pitchFamily="34" charset="0"/>
              <a:buChar char="•"/>
            </a:pPr>
            <a:r>
              <a:rPr lang="en-US">
                <a:ea typeface="+mn-lt"/>
                <a:cs typeface="+mn-lt"/>
              </a:rPr>
              <a:t>Long-Horizon ( 30 months) Rolling Window RMSE: 3,465.115</a:t>
            </a:r>
          </a:p>
          <a:p>
            <a:pPr marL="285750" indent="-285750">
              <a:lnSpc>
                <a:spcPct val="100000"/>
              </a:lnSpc>
              <a:spcBef>
                <a:spcPts val="0"/>
              </a:spcBef>
              <a:spcAft>
                <a:spcPts val="0"/>
              </a:spcAft>
              <a:buFont typeface="Arial,Sans-Serif" pitchFamily="34" charset="0"/>
              <a:buChar char="•"/>
            </a:pPr>
            <a:endParaRPr lang="en-US"/>
          </a:p>
          <a:p>
            <a:pPr marL="285750" indent="-285750">
              <a:lnSpc>
                <a:spcPct val="100000"/>
              </a:lnSpc>
              <a:spcBef>
                <a:spcPts val="0"/>
              </a:spcBef>
              <a:spcAft>
                <a:spcPts val="0"/>
              </a:spcAft>
              <a:buFont typeface="Arial,Sans-Serif" pitchFamily="34" charset="0"/>
              <a:buChar char="•"/>
            </a:pPr>
            <a:r>
              <a:rPr lang="en-US"/>
              <a:t>After 10 months, this model predicts </a:t>
            </a:r>
            <a:r>
              <a:rPr lang="en-US">
                <a:ea typeface="+mn-lt"/>
                <a:cs typeface="+mn-lt"/>
              </a:rPr>
              <a:t>63,777.17 INR</a:t>
            </a:r>
          </a:p>
          <a:p>
            <a:pPr marL="285750" indent="-285750">
              <a:lnSpc>
                <a:spcPct val="100000"/>
              </a:lnSpc>
              <a:spcBef>
                <a:spcPts val="0"/>
              </a:spcBef>
              <a:spcAft>
                <a:spcPts val="0"/>
              </a:spcAft>
              <a:buFont typeface="Arial,Sans-Serif" pitchFamily="34" charset="0"/>
              <a:buChar char="•"/>
            </a:pPr>
            <a:endParaRPr lang="en-US">
              <a:ea typeface="+mn-lt"/>
              <a:cs typeface="+mn-lt"/>
            </a:endParaRPr>
          </a:p>
          <a:p>
            <a:pPr marL="285750" indent="-285750">
              <a:lnSpc>
                <a:spcPct val="100000"/>
              </a:lnSpc>
              <a:spcBef>
                <a:spcPts val="0"/>
              </a:spcBef>
              <a:spcAft>
                <a:spcPts val="0"/>
              </a:spcAft>
              <a:buFont typeface="Arial,Sans-Serif" pitchFamily="34" charset="0"/>
              <a:buChar char="•"/>
            </a:pPr>
            <a:r>
              <a:rPr lang="en-US"/>
              <a:t>After 30 months, </a:t>
            </a:r>
            <a:r>
              <a:rPr lang="en-US">
                <a:ea typeface="+mn-lt"/>
                <a:cs typeface="+mn-lt"/>
              </a:rPr>
              <a:t>78,453.28 INR</a:t>
            </a:r>
            <a:endParaRPr lang="en-US"/>
          </a:p>
        </p:txBody>
      </p:sp>
      <p:pic>
        <p:nvPicPr>
          <p:cNvPr id="9" name="Picture 9" descr="Table&#10;&#10;Description automatically generated">
            <a:extLst>
              <a:ext uri="{FF2B5EF4-FFF2-40B4-BE49-F238E27FC236}">
                <a16:creationId xmlns:a16="http://schemas.microsoft.com/office/drawing/2014/main" id="{A8A5677C-E36A-C5D8-C33F-8FD7A24DBAC8}"/>
              </a:ext>
            </a:extLst>
          </p:cNvPr>
          <p:cNvPicPr>
            <a:picLocks noChangeAspect="1"/>
          </p:cNvPicPr>
          <p:nvPr/>
        </p:nvPicPr>
        <p:blipFill>
          <a:blip r:embed="rId6"/>
          <a:stretch>
            <a:fillRect/>
          </a:stretch>
        </p:blipFill>
        <p:spPr>
          <a:xfrm>
            <a:off x="769257" y="1435607"/>
            <a:ext cx="2743200" cy="1574993"/>
          </a:xfrm>
          <a:prstGeom prst="rect">
            <a:avLst/>
          </a:prstGeom>
        </p:spPr>
      </p:pic>
    </p:spTree>
    <p:custDataLst>
      <p:tags r:id="rId1"/>
    </p:custDataLst>
    <p:extLst>
      <p:ext uri="{BB962C8B-B14F-4D97-AF65-F5344CB8AC3E}">
        <p14:creationId xmlns:p14="http://schemas.microsoft.com/office/powerpoint/2010/main" val="104421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4" presetClass="entr" presetSubtype="1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21" dur="500"/>
                                        <p:tgtEl>
                                          <p:spTgt spid="14">
                                            <p:txEl>
                                              <p:pRg st="1" end="1"/>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24" dur="500"/>
                                        <p:tgtEl>
                                          <p:spTgt spid="1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Effect transition="in" filter="randombar(horizontal)">
                                      <p:cBhvr>
                                        <p:cTn id="29" dur="500"/>
                                        <p:tgtEl>
                                          <p:spTgt spid="1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4">
                                            <p:txEl>
                                              <p:pRg st="7" end="7"/>
                                            </p:txEl>
                                          </p:spTgt>
                                        </p:tgtEl>
                                        <p:attrNameLst>
                                          <p:attrName>style.visibility</p:attrName>
                                        </p:attrNameLst>
                                      </p:cBhvr>
                                      <p:to>
                                        <p:strVal val="visible"/>
                                      </p:to>
                                    </p:set>
                                    <p:animEffect transition="in" filter="randombar(horizontal)">
                                      <p:cBhvr>
                                        <p:cTn id="34"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19D-F398-7444-BDA2-C1A079109020}"/>
              </a:ext>
            </a:extLst>
          </p:cNvPr>
          <p:cNvSpPr>
            <a:spLocks noGrp="1"/>
          </p:cNvSpPr>
          <p:nvPr>
            <p:ph type="title"/>
          </p:nvPr>
        </p:nvSpPr>
        <p:spPr>
          <a:xfrm>
            <a:off x="571299" y="1446256"/>
            <a:ext cx="3467301" cy="646331"/>
          </a:xfrm>
        </p:spPr>
        <p:txBody>
          <a:bodyPr>
            <a:normAutofit/>
          </a:bodyPr>
          <a:lstStyle/>
          <a:p>
            <a:r>
              <a:rPr lang="en-US" sz="1600" dirty="0"/>
              <a:t>10 Month Forecast Comparison</a:t>
            </a:r>
          </a:p>
        </p:txBody>
      </p:sp>
      <p:sp>
        <p:nvSpPr>
          <p:cNvPr id="15" name="TextBox 14">
            <a:extLst>
              <a:ext uri="{FF2B5EF4-FFF2-40B4-BE49-F238E27FC236}">
                <a16:creationId xmlns:a16="http://schemas.microsoft.com/office/drawing/2014/main" id="{A3350952-8502-FDE2-D074-3C9F441FB666}"/>
              </a:ext>
            </a:extLst>
          </p:cNvPr>
          <p:cNvSpPr txBox="1"/>
          <p:nvPr/>
        </p:nvSpPr>
        <p:spPr>
          <a:xfrm>
            <a:off x="6214024" y="2523193"/>
            <a:ext cx="4571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Univariate Neural Network</a:t>
            </a:r>
          </a:p>
          <a:p>
            <a:pPr marL="285750" indent="-285750">
              <a:buFont typeface="Arial"/>
              <a:buChar char="•"/>
            </a:pPr>
            <a:r>
              <a:rPr lang="en-US" dirty="0"/>
              <a:t>Rolling Window RMSE: </a:t>
            </a:r>
            <a:r>
              <a:rPr lang="en-US" dirty="0">
                <a:ea typeface="+mn-lt"/>
                <a:cs typeface="+mn-lt"/>
              </a:rPr>
              <a:t>1,506.033</a:t>
            </a:r>
          </a:p>
        </p:txBody>
      </p:sp>
      <p:sp>
        <p:nvSpPr>
          <p:cNvPr id="22" name="TextBox 21">
            <a:extLst>
              <a:ext uri="{FF2B5EF4-FFF2-40B4-BE49-F238E27FC236}">
                <a16:creationId xmlns:a16="http://schemas.microsoft.com/office/drawing/2014/main" id="{E3668FA7-B4CC-53AE-8010-CD292744194F}"/>
              </a:ext>
            </a:extLst>
          </p:cNvPr>
          <p:cNvSpPr txBox="1"/>
          <p:nvPr/>
        </p:nvSpPr>
        <p:spPr>
          <a:xfrm>
            <a:off x="1773032" y="2523193"/>
            <a:ext cx="42503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ARIMA (6,1,3)</a:t>
            </a:r>
          </a:p>
          <a:p>
            <a:pPr marL="285750" indent="-285750">
              <a:buFont typeface="Arial"/>
              <a:buChar char="•"/>
            </a:pPr>
            <a:r>
              <a:rPr lang="en-US" dirty="0"/>
              <a:t>Rolling</a:t>
            </a:r>
            <a:r>
              <a:rPr lang="en-US" dirty="0">
                <a:ea typeface="+mn-lt"/>
                <a:cs typeface="+mn-lt"/>
              </a:rPr>
              <a:t> Window RMSE: 1,701.072</a:t>
            </a:r>
            <a:endParaRPr lang="en-US" dirty="0"/>
          </a:p>
        </p:txBody>
      </p:sp>
      <p:sp>
        <p:nvSpPr>
          <p:cNvPr id="3" name="TextBox 2">
            <a:extLst>
              <a:ext uri="{FF2B5EF4-FFF2-40B4-BE49-F238E27FC236}">
                <a16:creationId xmlns:a16="http://schemas.microsoft.com/office/drawing/2014/main" id="{9CA8A5B7-D514-8A24-3874-CDC720A34F0C}"/>
              </a:ext>
            </a:extLst>
          </p:cNvPr>
          <p:cNvSpPr txBox="1"/>
          <p:nvPr/>
        </p:nvSpPr>
        <p:spPr>
          <a:xfrm>
            <a:off x="333955" y="198297"/>
            <a:ext cx="7887694" cy="523220"/>
          </a:xfrm>
          <a:prstGeom prst="rect">
            <a:avLst/>
          </a:prstGeom>
          <a:noFill/>
        </p:spPr>
        <p:txBody>
          <a:bodyPr wrap="square" lIns="91440" tIns="45720" rIns="91440" bIns="45720" rtlCol="0" anchor="t">
            <a:spAutoFit/>
          </a:bodyPr>
          <a:lstStyle/>
          <a:p>
            <a:r>
              <a:rPr lang="en-US" sz="2800" dirty="0"/>
              <a:t>Univariate Model Results</a:t>
            </a:r>
          </a:p>
        </p:txBody>
      </p:sp>
      <p:sp>
        <p:nvSpPr>
          <p:cNvPr id="4" name="Arrow: Up 3">
            <a:extLst>
              <a:ext uri="{FF2B5EF4-FFF2-40B4-BE49-F238E27FC236}">
                <a16:creationId xmlns:a16="http://schemas.microsoft.com/office/drawing/2014/main" id="{CAB96A17-44B1-68C8-025B-31877F201EDF}"/>
              </a:ext>
            </a:extLst>
          </p:cNvPr>
          <p:cNvSpPr/>
          <p:nvPr/>
        </p:nvSpPr>
        <p:spPr>
          <a:xfrm>
            <a:off x="3258493" y="5753108"/>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histogram&#10;&#10;Description automatically generated">
            <a:extLst>
              <a:ext uri="{FF2B5EF4-FFF2-40B4-BE49-F238E27FC236}">
                <a16:creationId xmlns:a16="http://schemas.microsoft.com/office/drawing/2014/main" id="{8F8FE88F-874B-5581-CD1B-FD558A542436}"/>
              </a:ext>
            </a:extLst>
          </p:cNvPr>
          <p:cNvPicPr>
            <a:picLocks noChangeAspect="1"/>
          </p:cNvPicPr>
          <p:nvPr/>
        </p:nvPicPr>
        <p:blipFill>
          <a:blip r:embed="rId4"/>
          <a:stretch>
            <a:fillRect/>
          </a:stretch>
        </p:blipFill>
        <p:spPr>
          <a:xfrm>
            <a:off x="6211229" y="3223231"/>
            <a:ext cx="4020839" cy="2485552"/>
          </a:xfrm>
          <a:prstGeom prst="rect">
            <a:avLst/>
          </a:prstGeom>
        </p:spPr>
      </p:pic>
      <p:pic>
        <p:nvPicPr>
          <p:cNvPr id="8" name="Picture 8" descr="Chart, histogram&#10;&#10;Description automatically generated">
            <a:extLst>
              <a:ext uri="{FF2B5EF4-FFF2-40B4-BE49-F238E27FC236}">
                <a16:creationId xmlns:a16="http://schemas.microsoft.com/office/drawing/2014/main" id="{1CF68C37-20B6-21B1-F101-1B035E0CDEEC}"/>
              </a:ext>
            </a:extLst>
          </p:cNvPr>
          <p:cNvPicPr>
            <a:picLocks noChangeAspect="1"/>
          </p:cNvPicPr>
          <p:nvPr/>
        </p:nvPicPr>
        <p:blipFill>
          <a:blip r:embed="rId5"/>
          <a:stretch>
            <a:fillRect/>
          </a:stretch>
        </p:blipFill>
        <p:spPr>
          <a:xfrm>
            <a:off x="1447227" y="3223231"/>
            <a:ext cx="4026570" cy="2485553"/>
          </a:xfrm>
          <a:prstGeom prst="rect">
            <a:avLst/>
          </a:prstGeom>
        </p:spPr>
      </p:pic>
    </p:spTree>
    <p:custDataLst>
      <p:tags r:id="rId1"/>
    </p:custDataLst>
    <p:extLst>
      <p:ext uri="{BB962C8B-B14F-4D97-AF65-F5344CB8AC3E}">
        <p14:creationId xmlns:p14="http://schemas.microsoft.com/office/powerpoint/2010/main" val="10824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2" grpId="0"/>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7.8|18.3|10.4"/>
</p:tagLst>
</file>

<file path=ppt/tags/tag10.xml><?xml version="1.0" encoding="utf-8"?>
<p:tagLst xmlns:a="http://schemas.openxmlformats.org/drawingml/2006/main" xmlns:r="http://schemas.openxmlformats.org/officeDocument/2006/relationships" xmlns:p="http://schemas.openxmlformats.org/presentationml/2006/main">
  <p:tag name="TIMING" val="|4.6|0.6|2|0.5|2.7|0.5|3.6"/>
</p:tagLst>
</file>

<file path=ppt/tags/tag11.xml><?xml version="1.0" encoding="utf-8"?>
<p:tagLst xmlns:a="http://schemas.openxmlformats.org/drawingml/2006/main" xmlns:r="http://schemas.openxmlformats.org/officeDocument/2006/relationships" xmlns:p="http://schemas.openxmlformats.org/presentationml/2006/main">
  <p:tag name="TIMING" val="|2.6|1.1|2.6"/>
</p:tagLst>
</file>

<file path=ppt/tags/tag12.xml><?xml version="1.0" encoding="utf-8"?>
<p:tagLst xmlns:a="http://schemas.openxmlformats.org/drawingml/2006/main" xmlns:r="http://schemas.openxmlformats.org/officeDocument/2006/relationships" xmlns:p="http://schemas.openxmlformats.org/presentationml/2006/main">
  <p:tag name="TIMING" val="|0.8|2.6|5.7|1.5|9.2"/>
</p:tagLst>
</file>

<file path=ppt/tags/tag13.xml><?xml version="1.0" encoding="utf-8"?>
<p:tagLst xmlns:a="http://schemas.openxmlformats.org/drawingml/2006/main" xmlns:r="http://schemas.openxmlformats.org/officeDocument/2006/relationships" xmlns:p="http://schemas.openxmlformats.org/presentationml/2006/main">
  <p:tag name="TIMING" val="|1.2|7.7|7.6"/>
</p:tagLst>
</file>

<file path=ppt/tags/tag2.xml><?xml version="1.0" encoding="utf-8"?>
<p:tagLst xmlns:a="http://schemas.openxmlformats.org/drawingml/2006/main" xmlns:r="http://schemas.openxmlformats.org/officeDocument/2006/relationships" xmlns:p="http://schemas.openxmlformats.org/presentationml/2006/main">
  <p:tag name="TIMING" val="|3.8|8|1.5|0.8|1.4"/>
</p:tagLst>
</file>

<file path=ppt/tags/tag3.xml><?xml version="1.0" encoding="utf-8"?>
<p:tagLst xmlns:a="http://schemas.openxmlformats.org/drawingml/2006/main" xmlns:r="http://schemas.openxmlformats.org/officeDocument/2006/relationships" xmlns:p="http://schemas.openxmlformats.org/presentationml/2006/main">
  <p:tag name="TIMING" val="|6|21|19.1|21.8"/>
</p:tagLst>
</file>

<file path=ppt/tags/tag4.xml><?xml version="1.0" encoding="utf-8"?>
<p:tagLst xmlns:a="http://schemas.openxmlformats.org/drawingml/2006/main" xmlns:r="http://schemas.openxmlformats.org/officeDocument/2006/relationships" xmlns:p="http://schemas.openxmlformats.org/presentationml/2006/main">
  <p:tag name="TIMING" val="|4.3|1.6|13|1.3|2.8|0.8|13.6|0.8|1.1|1.7|2.8"/>
</p:tagLst>
</file>

<file path=ppt/tags/tag5.xml><?xml version="1.0" encoding="utf-8"?>
<p:tagLst xmlns:a="http://schemas.openxmlformats.org/drawingml/2006/main" xmlns:r="http://schemas.openxmlformats.org/officeDocument/2006/relationships" xmlns:p="http://schemas.openxmlformats.org/presentationml/2006/main">
  <p:tag name="TIMING" val="|1.3"/>
</p:tagLst>
</file>

<file path=ppt/tags/tag6.xml><?xml version="1.0" encoding="utf-8"?>
<p:tagLst xmlns:a="http://schemas.openxmlformats.org/drawingml/2006/main" xmlns:r="http://schemas.openxmlformats.org/officeDocument/2006/relationships" xmlns:p="http://schemas.openxmlformats.org/presentationml/2006/main">
  <p:tag name="TIMING" val="|3.3|1.1|18.4|5.8"/>
</p:tagLst>
</file>

<file path=ppt/tags/tag7.xml><?xml version="1.0" encoding="utf-8"?>
<p:tagLst xmlns:a="http://schemas.openxmlformats.org/drawingml/2006/main" xmlns:r="http://schemas.openxmlformats.org/officeDocument/2006/relationships" xmlns:p="http://schemas.openxmlformats.org/presentationml/2006/main">
  <p:tag name="TIMING" val="|3|1.5|1.2|4.4|0.8|12.6"/>
</p:tagLst>
</file>

<file path=ppt/tags/tag8.xml><?xml version="1.0" encoding="utf-8"?>
<p:tagLst xmlns:a="http://schemas.openxmlformats.org/drawingml/2006/main" xmlns:r="http://schemas.openxmlformats.org/officeDocument/2006/relationships" xmlns:p="http://schemas.openxmlformats.org/presentationml/2006/main">
  <p:tag name="TIMING" val="|1.3|2.4|0.7|8.5|0.4|10.2"/>
</p:tagLst>
</file>

<file path=ppt/tags/tag9.xml><?xml version="1.0" encoding="utf-8"?>
<p:tagLst xmlns:a="http://schemas.openxmlformats.org/drawingml/2006/main" xmlns:r="http://schemas.openxmlformats.org/officeDocument/2006/relationships" xmlns:p="http://schemas.openxmlformats.org/presentationml/2006/main">
  <p:tag name="TIMING" val="|2.9|1.4|2|9.5|0.8|8.4|0.7|14.9"/>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1141</Words>
  <Application>Microsoft Macintosh PowerPoint</Application>
  <PresentationFormat>Widescreen</PresentationFormat>
  <Paragraphs>171</Paragraphs>
  <Slides>15</Slides>
  <Notes>11</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Arial,Sans-Serif</vt:lpstr>
      <vt:lpstr>Calibri</vt:lpstr>
      <vt:lpstr>Century Schoolbook</vt:lpstr>
      <vt:lpstr>ff3</vt:lpstr>
      <vt:lpstr>Helvetica Neue</vt:lpstr>
      <vt:lpstr>Lato</vt:lpstr>
      <vt:lpstr>Lucida Console</vt:lpstr>
      <vt:lpstr>Monaco</vt:lpstr>
      <vt:lpstr>walsheim</vt:lpstr>
      <vt:lpstr>Wingdings 2</vt:lpstr>
      <vt:lpstr>View</vt:lpstr>
      <vt:lpstr>Gold Price Prediction using Time Series</vt:lpstr>
      <vt:lpstr>Objective &amp; Data Set</vt:lpstr>
      <vt:lpstr>EDA</vt:lpstr>
      <vt:lpstr>Methods </vt:lpstr>
      <vt:lpstr>Stationary or Non Stationary ?</vt:lpstr>
      <vt:lpstr>Difference the data</vt:lpstr>
      <vt:lpstr>ARIMA(6,1,3) Model</vt:lpstr>
      <vt:lpstr>ARIMA(6,1,3) Model</vt:lpstr>
      <vt:lpstr>10 Month Forecast Comparison</vt:lpstr>
      <vt:lpstr>30 Month Forecast Comparison</vt:lpstr>
      <vt:lpstr>30 Month Forecast Comparison</vt:lpstr>
      <vt:lpstr>10 Month Forecast Comparison</vt:lpstr>
      <vt:lpstr>10 month forecast MLP Model</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Purdom, Halle</cp:lastModifiedBy>
  <cp:revision>2</cp:revision>
  <dcterms:created xsi:type="dcterms:W3CDTF">2022-07-23T01:13:20Z</dcterms:created>
  <dcterms:modified xsi:type="dcterms:W3CDTF">2022-08-01T01:35:18Z</dcterms:modified>
</cp:coreProperties>
</file>