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31FDFF-59D7-4CEF-A16E-671830FF5179}">
  <a:tblStyle styleId="{1E31FDFF-59D7-4CEF-A16E-671830FF51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55d9fa596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55d9fa596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55d9fa596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55d9fa596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55d9fa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55d9fa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imulation models Fast Track + Main ED with stochastic arrivals to quantify baseline performance and test capacity fixes.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55d9fa59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55d9fa59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5d9fa596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55d9fa59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55d9fa596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55d9fa596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5d9fa596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5d9fa596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55d9fa596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55d9fa596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55d9fa59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55d9fa59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Emergency</a:t>
            </a:r>
            <a:r>
              <a:rPr lang="en-GB" sz="5020"/>
              <a:t> Department</a:t>
            </a:r>
            <a:endParaRPr sz="5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Process Review</a:t>
            </a:r>
            <a:endParaRPr sz="50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64750" y="89400"/>
            <a:ext cx="21918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arrives at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79500" y="570450"/>
            <a:ext cx="1362300" cy="5787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Track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1" name="Google Shape;151;p22"/>
          <p:cNvCxnSpPr>
            <a:stCxn id="149" idx="2"/>
            <a:endCxn id="150" idx="0"/>
          </p:cNvCxnSpPr>
          <p:nvPr/>
        </p:nvCxnSpPr>
        <p:spPr>
          <a:xfrm>
            <a:off x="1160650" y="347100"/>
            <a:ext cx="0" cy="22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>
            <a:stCxn id="150" idx="2"/>
            <a:endCxn id="153" idx="0"/>
          </p:cNvCxnSpPr>
          <p:nvPr/>
        </p:nvCxnSpPr>
        <p:spPr>
          <a:xfrm>
            <a:off x="1160650" y="1149150"/>
            <a:ext cx="0" cy="3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694750" y="101550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79500" y="150675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32450" y="2426400"/>
            <a:ext cx="12564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" name="Google Shape;156;p22"/>
          <p:cNvCxnSpPr>
            <a:stCxn id="153" idx="2"/>
            <a:endCxn id="155" idx="0"/>
          </p:cNvCxnSpPr>
          <p:nvPr/>
        </p:nvCxnSpPr>
        <p:spPr>
          <a:xfrm>
            <a:off x="1160650" y="2011350"/>
            <a:ext cx="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72700" y="2931900"/>
            <a:ext cx="975900" cy="6327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8" name="Google Shape;158;p22"/>
          <p:cNvCxnSpPr>
            <a:stCxn id="155" idx="2"/>
            <a:endCxn id="157" idx="0"/>
          </p:cNvCxnSpPr>
          <p:nvPr/>
        </p:nvCxnSpPr>
        <p:spPr>
          <a:xfrm>
            <a:off x="1160650" y="2684100"/>
            <a:ext cx="0" cy="2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2644150" y="3119400"/>
            <a:ext cx="10866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Discharged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0" name="Google Shape;160;p22"/>
          <p:cNvCxnSpPr>
            <a:stCxn id="157" idx="3"/>
            <a:endCxn id="159" idx="1"/>
          </p:cNvCxnSpPr>
          <p:nvPr/>
        </p:nvCxnSpPr>
        <p:spPr>
          <a:xfrm>
            <a:off x="1648600" y="3248250"/>
            <a:ext cx="99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>
            <a:stCxn id="157" idx="2"/>
            <a:endCxn id="162" idx="0"/>
          </p:cNvCxnSpPr>
          <p:nvPr/>
        </p:nvCxnSpPr>
        <p:spPr>
          <a:xfrm>
            <a:off x="1160650" y="3564600"/>
            <a:ext cx="0" cy="36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 txBox="1"/>
          <p:nvPr/>
        </p:nvSpPr>
        <p:spPr>
          <a:xfrm>
            <a:off x="694750" y="346080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512850" y="293190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319700" y="4053300"/>
            <a:ext cx="14946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Lab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22"/>
          <p:cNvCxnSpPr>
            <a:stCxn id="162" idx="3"/>
            <a:endCxn id="165" idx="1"/>
          </p:cNvCxnSpPr>
          <p:nvPr/>
        </p:nvCxnSpPr>
        <p:spPr>
          <a:xfrm>
            <a:off x="1841800" y="4182150"/>
            <a:ext cx="47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>
            <a:stCxn id="165" idx="3"/>
            <a:endCxn id="168" idx="1"/>
          </p:cNvCxnSpPr>
          <p:nvPr/>
        </p:nvCxnSpPr>
        <p:spPr>
          <a:xfrm>
            <a:off x="3814300" y="4182150"/>
            <a:ext cx="32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/>
          <p:nvPr/>
        </p:nvSpPr>
        <p:spPr>
          <a:xfrm>
            <a:off x="4192750" y="3119400"/>
            <a:ext cx="12564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0" name="Google Shape;170;p22"/>
          <p:cNvCxnSpPr>
            <a:stCxn id="169" idx="1"/>
            <a:endCxn id="159" idx="3"/>
          </p:cNvCxnSpPr>
          <p:nvPr/>
        </p:nvCxnSpPr>
        <p:spPr>
          <a:xfrm rot="10800000">
            <a:off x="3730750" y="3248250"/>
            <a:ext cx="46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stCxn id="150" idx="3"/>
            <a:endCxn id="172" idx="1"/>
          </p:cNvCxnSpPr>
          <p:nvPr/>
        </p:nvCxnSpPr>
        <p:spPr>
          <a:xfrm>
            <a:off x="1841800" y="859800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1788850" y="49425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141900" y="748050"/>
            <a:ext cx="1207800" cy="223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Main s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2"/>
          <p:cNvCxnSpPr>
            <a:stCxn id="172" idx="3"/>
            <a:endCxn id="174" idx="1"/>
          </p:cNvCxnSpPr>
          <p:nvPr/>
        </p:nvCxnSpPr>
        <p:spPr>
          <a:xfrm>
            <a:off x="3714675" y="859800"/>
            <a:ext cx="42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2"/>
          <p:cNvSpPr/>
          <p:nvPr/>
        </p:nvSpPr>
        <p:spPr>
          <a:xfrm>
            <a:off x="5776925" y="543450"/>
            <a:ext cx="975900" cy="6327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2"/>
          <p:cNvCxnSpPr>
            <a:stCxn id="174" idx="3"/>
            <a:endCxn id="176" idx="1"/>
          </p:cNvCxnSpPr>
          <p:nvPr/>
        </p:nvCxnSpPr>
        <p:spPr>
          <a:xfrm>
            <a:off x="5349700" y="859800"/>
            <a:ext cx="42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2"/>
          <p:cNvSpPr/>
          <p:nvPr/>
        </p:nvSpPr>
        <p:spPr>
          <a:xfrm>
            <a:off x="5615825" y="1418950"/>
            <a:ext cx="1298100" cy="7692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Admit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9" name="Google Shape;179;p22"/>
          <p:cNvCxnSpPr>
            <a:stCxn id="176" idx="2"/>
            <a:endCxn id="178" idx="0"/>
          </p:cNvCxnSpPr>
          <p:nvPr/>
        </p:nvCxnSpPr>
        <p:spPr>
          <a:xfrm>
            <a:off x="6264875" y="1176150"/>
            <a:ext cx="0" cy="24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6" idx="3"/>
            <a:endCxn id="181" idx="1"/>
          </p:cNvCxnSpPr>
          <p:nvPr/>
        </p:nvCxnSpPr>
        <p:spPr>
          <a:xfrm>
            <a:off x="6752825" y="859800"/>
            <a:ext cx="64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2"/>
          <p:cNvSpPr/>
          <p:nvPr/>
        </p:nvSpPr>
        <p:spPr>
          <a:xfrm>
            <a:off x="7284975" y="1674700"/>
            <a:ext cx="15804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Main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Lab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3" name="Google Shape;183;p22"/>
          <p:cNvCxnSpPr>
            <a:stCxn id="181" idx="2"/>
            <a:endCxn id="182" idx="0"/>
          </p:cNvCxnSpPr>
          <p:nvPr/>
        </p:nvCxnSpPr>
        <p:spPr>
          <a:xfrm>
            <a:off x="8075175" y="1112100"/>
            <a:ext cx="0" cy="56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/>
          <p:nvPr/>
        </p:nvSpPr>
        <p:spPr>
          <a:xfrm>
            <a:off x="479500" y="392985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139800" y="392985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4" name="Google Shape;184;p22"/>
          <p:cNvCxnSpPr>
            <a:stCxn id="168" idx="0"/>
            <a:endCxn id="169" idx="2"/>
          </p:cNvCxnSpPr>
          <p:nvPr/>
        </p:nvCxnSpPr>
        <p:spPr>
          <a:xfrm rot="10800000">
            <a:off x="4820950" y="3377250"/>
            <a:ext cx="0" cy="5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/>
          <p:nvPr/>
        </p:nvSpPr>
        <p:spPr>
          <a:xfrm>
            <a:off x="2352375" y="60750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394025" y="60750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5" name="Google Shape;185;p22"/>
          <p:cNvCxnSpPr>
            <a:stCxn id="182" idx="1"/>
            <a:endCxn id="178" idx="3"/>
          </p:cNvCxnSpPr>
          <p:nvPr/>
        </p:nvCxnSpPr>
        <p:spPr>
          <a:xfrm rot="10800000">
            <a:off x="6913875" y="1803550"/>
            <a:ext cx="37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6752850" y="49425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7" name="Google Shape;187;p22"/>
          <p:cNvCxnSpPr>
            <a:endCxn id="159" idx="0"/>
          </p:cNvCxnSpPr>
          <p:nvPr/>
        </p:nvCxnSpPr>
        <p:spPr>
          <a:xfrm flipH="1">
            <a:off x="3187450" y="2180700"/>
            <a:ext cx="3600" cy="93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>
            <a:stCxn id="178" idx="1"/>
          </p:cNvCxnSpPr>
          <p:nvPr/>
        </p:nvCxnSpPr>
        <p:spPr>
          <a:xfrm flipH="1">
            <a:off x="3191225" y="1803550"/>
            <a:ext cx="2424600" cy="875700"/>
          </a:xfrm>
          <a:prstGeom prst="bentConnector3">
            <a:avLst>
              <a:gd fmla="val 10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2"/>
          <p:cNvSpPr/>
          <p:nvPr/>
        </p:nvSpPr>
        <p:spPr>
          <a:xfrm>
            <a:off x="5583725" y="2486875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0" name="Google Shape;190;p22"/>
          <p:cNvCxnSpPr>
            <a:stCxn id="178" idx="2"/>
            <a:endCxn id="189" idx="0"/>
          </p:cNvCxnSpPr>
          <p:nvPr/>
        </p:nvCxnSpPr>
        <p:spPr>
          <a:xfrm>
            <a:off x="6264875" y="2188150"/>
            <a:ext cx="0" cy="29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/>
          <p:nvPr/>
        </p:nvSpPr>
        <p:spPr>
          <a:xfrm>
            <a:off x="7394025" y="249500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gets ED bed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2" name="Google Shape;192;p22"/>
          <p:cNvCxnSpPr>
            <a:stCxn id="189" idx="3"/>
            <a:endCxn id="191" idx="1"/>
          </p:cNvCxnSpPr>
          <p:nvPr/>
        </p:nvCxnSpPr>
        <p:spPr>
          <a:xfrm>
            <a:off x="6946025" y="2739175"/>
            <a:ext cx="4479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/>
          <p:nvPr/>
        </p:nvSpPr>
        <p:spPr>
          <a:xfrm>
            <a:off x="7394025" y="3460700"/>
            <a:ext cx="1362300" cy="29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Transfer delay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4" name="Google Shape;194;p22"/>
          <p:cNvCxnSpPr>
            <a:stCxn id="191" idx="2"/>
            <a:endCxn id="193" idx="0"/>
          </p:cNvCxnSpPr>
          <p:nvPr/>
        </p:nvCxnSpPr>
        <p:spPr>
          <a:xfrm>
            <a:off x="8075175" y="2999600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2"/>
          <p:cNvSpPr/>
          <p:nvPr/>
        </p:nvSpPr>
        <p:spPr>
          <a:xfrm>
            <a:off x="7531875" y="4311000"/>
            <a:ext cx="1086600" cy="41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Leaves ED system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6" name="Google Shape;196;p22"/>
          <p:cNvCxnSpPr>
            <a:stCxn id="193" idx="2"/>
            <a:endCxn id="195" idx="0"/>
          </p:cNvCxnSpPr>
          <p:nvPr/>
        </p:nvCxnSpPr>
        <p:spPr>
          <a:xfrm>
            <a:off x="8075175" y="3759500"/>
            <a:ext cx="0" cy="55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1648250"/>
            <a:ext cx="81231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Simulation result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77"/>
              <a:t>(with increase in patient numbers)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Result (baseline &amp; increased arrivals)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5455038" y="15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{1E31FDFF-59D7-4CEF-A16E-671830FF5179}</a:tableStyleId>
              </a:tblPr>
              <a:tblGrid>
                <a:gridCol w="597150"/>
                <a:gridCol w="731050"/>
                <a:gridCol w="749500"/>
                <a:gridCol w="709775"/>
                <a:gridCol w="714550"/>
              </a:tblGrid>
              <a:tr h="1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</a:t>
                      </a:r>
                      <a:r>
                        <a:rPr b="1" lang="en-GB" sz="800"/>
                        <a:t>eplication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156.2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321.4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334.4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917.8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155.2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333.6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327.2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927.5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88.7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201.8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221.7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574.9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293.0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763.0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513.9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1222.3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85.9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187.3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219.3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551.8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292.9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752.7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531.3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1541.0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112.0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205.2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264.9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631.4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82.7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179.4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219.2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545.0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160.4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351.3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342.8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933.4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162.5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196.5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461.0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163.3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336.1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352.8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936.8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149.9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184.0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419.4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Summary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143.8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328.7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309.0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805.2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5"/>
          <p:cNvSpPr/>
          <p:nvPr/>
        </p:nvSpPr>
        <p:spPr>
          <a:xfrm>
            <a:off x="5455175" y="2277300"/>
            <a:ext cx="3501900" cy="16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455175" y="2643150"/>
            <a:ext cx="3501900" cy="16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61550" y="15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{1E31FDFF-59D7-4CEF-A16E-671830FF5179}</a:tableStyleId>
              </a:tblPr>
              <a:tblGrid>
                <a:gridCol w="597850"/>
                <a:gridCol w="767375"/>
                <a:gridCol w="775850"/>
                <a:gridCol w="715500"/>
                <a:gridCol w="716125"/>
              </a:tblGrid>
              <a:tr h="117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</a:t>
                      </a:r>
                      <a:r>
                        <a:rPr b="1" lang="en-GB" sz="800"/>
                        <a:t>eplication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43.2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129.7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156.9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371.9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40.1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96.3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154.1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349.0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71.6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132.2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302.3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59.8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124.1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269.1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58.9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260.3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23.7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56.5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127.6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271.5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30.5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75.2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132.4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274.0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45.6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118.2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159.2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406.4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29.7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72.6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134.6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289.8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98.3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147.8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362.7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36.9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94.2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146.7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346.2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140.9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316.4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Summary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33.0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84.5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140.0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318.3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5"/>
          <p:cNvSpPr/>
          <p:nvPr/>
        </p:nvSpPr>
        <p:spPr>
          <a:xfrm>
            <a:off x="3898200" y="2321625"/>
            <a:ext cx="1347600" cy="9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Increased  arrivals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15500" y="1122300"/>
            <a:ext cx="246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Baseline (11 arrivals/hour)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50762" y="1122300"/>
            <a:ext cx="29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 Baseline (12 arrivals/hour)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242700" y="4255475"/>
            <a:ext cx="2658600" cy="74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Legend: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avg_wait_min: average wait time in minutes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P90_wait_min: wait time in the 90th percentile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avg_los_min: average length-of-service (los) in minutes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P90_los_min: lost in the 90th percentile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3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Replications Metrics for New Baseline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-69300" y="937775"/>
            <a:ext cx="1784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Replication #4: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24200" y="937775"/>
            <a:ext cx="1784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Replication #6: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3110850" y="961250"/>
            <a:ext cx="26700" cy="4077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256600"/>
            <a:ext cx="3094479" cy="19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" y="3093825"/>
            <a:ext cx="3094479" cy="19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1334075"/>
            <a:ext cx="2969187" cy="18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5650" y="3174388"/>
            <a:ext cx="2833926" cy="1752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2303800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1783000" y="290505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763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1334575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661375" y="468180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1222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5636025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5115225" y="290505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752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4420400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3899600" y="468180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1541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586200" y="2263200"/>
            <a:ext cx="2017500" cy="61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Replications 4 &amp; 6 (longest wait time and los) shows a cascading effect of wait times and los piling upon each other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1182175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661375" y="2880300"/>
            <a:ext cx="104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</a:t>
            </a: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: 293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65175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3966938" y="2905050"/>
            <a:ext cx="8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293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822900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5500" y="4681800"/>
            <a:ext cx="6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514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3966950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3414988" y="4681800"/>
            <a:ext cx="6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531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Replication Endtime Data (New Baseline)</a:t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752475" y="10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{1E31FDFF-59D7-4CEF-A16E-671830FF5179}</a:tableStyleId>
              </a:tblPr>
              <a:tblGrid>
                <a:gridCol w="771525"/>
                <a:gridCol w="676275"/>
                <a:gridCol w="1085850"/>
                <a:gridCol w="1485900"/>
                <a:gridCol w="1619250"/>
                <a:gridCol w="1085850"/>
                <a:gridCol w="9144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replication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time_min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main_doc_queue_len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main_nurse_queue_len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fast_queue_len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beds_in_use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3286125" y="19232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286125" y="23804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351250" y="4159300"/>
            <a:ext cx="4441500" cy="7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At the end of each r</a:t>
            </a: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eplications, main doc and main nurse queue is always the longest, especially replications 4 &amp; 6 with the longest wait time and los.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This suggests that</a:t>
            </a: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 increasing the number of main doctor or nurse may have the best effect to address the surge in patient numbers.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10450" y="1522050"/>
            <a:ext cx="8123100" cy="13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Scenario Comparison and </a:t>
            </a:r>
            <a:r>
              <a:rPr lang="en-GB" sz="4800"/>
              <a:t>Recommendation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Result (Multiple Scenarios)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381125" y="13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{1E31FDFF-59D7-4CEF-A16E-671830FF5179}</a:tableStyleId>
              </a:tblPr>
              <a:tblGrid>
                <a:gridCol w="981075"/>
                <a:gridCol w="981075"/>
                <a:gridCol w="914400"/>
                <a:gridCol w="1181100"/>
                <a:gridCol w="1019175"/>
                <a:gridCol w="13049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Scenario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avg_wait_min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avg_los_min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num_discharged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num_admitted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avg_boarding_min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Baseline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33.0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3204.3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467.3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457.7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New Baseline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</a:t>
                      </a:r>
                      <a:r>
                        <a:rPr lang="en-GB" sz="1000"/>
                        <a:t>+1 arrival/hour)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143.8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309.0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3437.4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504.3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+1 fast doctor and 2 nurses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134.8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3436.4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515.8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468.5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+1 main doctor and 2 nurses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123.7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3487.6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529.9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+5 ED beds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117.2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268.1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3442.8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505.3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470.9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9"/>
          <p:cNvSpPr/>
          <p:nvPr/>
        </p:nvSpPr>
        <p:spPr>
          <a:xfrm>
            <a:off x="1381125" y="2533650"/>
            <a:ext cx="6381900" cy="37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351250" y="3388250"/>
            <a:ext cx="4441500" cy="109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Parameters to reduce wait times and los: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Reduce probability of tests and admission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Reduce delay time (service time to patients, lab time, transfer time)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Increase doctor, nurses and beds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However, changes to parameter 2 is </a:t>
            </a: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usually out of our control. Hence, only changes to parameter 3 is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Replication Endtime Data</a:t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752475" y="10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{1E31FDFF-59D7-4CEF-A16E-671830FF5179}</a:tableStyleId>
              </a:tblPr>
              <a:tblGrid>
                <a:gridCol w="771525"/>
                <a:gridCol w="676275"/>
                <a:gridCol w="1085850"/>
                <a:gridCol w="1485900"/>
                <a:gridCol w="1619250"/>
                <a:gridCol w="1085850"/>
                <a:gridCol w="9144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replication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time_min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main_doc_queue_len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main_nurse_queue_len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fast_queue_len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beds_in_use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/>
          <p:nvPr/>
        </p:nvSpPr>
        <p:spPr>
          <a:xfrm>
            <a:off x="3286125" y="19232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286125" y="23804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351250" y="4159300"/>
            <a:ext cx="4441500" cy="7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At the end of each replications, main doc and main nurse queue is always the longest, especially replications 4 &amp; 6 with the longest wait time and los.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This suggests that increasing the number of main doctor or nurse may have the best effect to address the surge in patient numbers.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The End</a:t>
            </a:r>
            <a:endParaRPr sz="5020"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