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797675" cy="98567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71" autoAdjust="0"/>
  </p:normalViewPr>
  <p:slideViewPr>
    <p:cSldViewPr>
      <p:cViewPr>
        <p:scale>
          <a:sx n="120" d="100"/>
          <a:sy n="120" d="100"/>
        </p:scale>
        <p:origin x="-73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ABC5C-FC58-4AE2-89F8-727F30362B08}" type="datetimeFigureOut">
              <a:rPr lang="de-DE" smtClean="0"/>
              <a:t>29.03.2012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1FA76-46A6-49F4-8E84-FEF858451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86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29.03.2012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24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29.03.2012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74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29.03.2012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44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29.03.2012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20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29.03.2012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27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29.03.2012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84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29.03.2012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59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29.03.2012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80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29.03.2012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85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29.03.2012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74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29.03.2012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88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0F42D-6984-4A4E-9090-AA314D14663F}" type="datetimeFigureOut">
              <a:rPr lang="de-DE" smtClean="0"/>
              <a:t>29.03.2012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29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923928" y="2348880"/>
            <a:ext cx="1080120" cy="5228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A</a:t>
            </a:r>
            <a:endParaRPr lang="de-DE" b="1" dirty="0" smtClean="0"/>
          </a:p>
          <a:p>
            <a:pPr algn="ctr"/>
            <a:r>
              <a:rPr lang="de-DE" sz="1400" dirty="0" smtClean="0"/>
              <a:t>CCD: 7</a:t>
            </a:r>
          </a:p>
        </p:txBody>
      </p:sp>
      <p:sp>
        <p:nvSpPr>
          <p:cNvPr id="6" name="Rechteck 5"/>
          <p:cNvSpPr/>
          <p:nvPr/>
        </p:nvSpPr>
        <p:spPr>
          <a:xfrm>
            <a:off x="2172547" y="3685312"/>
            <a:ext cx="1080120" cy="52284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9" name="Rechteck 8"/>
          <p:cNvSpPr/>
          <p:nvPr/>
        </p:nvSpPr>
        <p:spPr>
          <a:xfrm>
            <a:off x="30598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12596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</a:p>
        </p:txBody>
      </p:sp>
      <p:sp>
        <p:nvSpPr>
          <p:cNvPr id="11" name="Rechteck 10"/>
          <p:cNvSpPr/>
          <p:nvPr/>
        </p:nvSpPr>
        <p:spPr>
          <a:xfrm>
            <a:off x="5724128" y="3685312"/>
            <a:ext cx="1080120" cy="5228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E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2" name="Rechteck 11"/>
          <p:cNvSpPr/>
          <p:nvPr/>
        </p:nvSpPr>
        <p:spPr>
          <a:xfrm>
            <a:off x="66602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3" name="Rechteck 12"/>
          <p:cNvSpPr/>
          <p:nvPr/>
        </p:nvSpPr>
        <p:spPr>
          <a:xfrm>
            <a:off x="48600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F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cxnSp>
        <p:nvCxnSpPr>
          <p:cNvPr id="15" name="Gerade Verbindung mit Pfeil 14"/>
          <p:cNvCxnSpPr>
            <a:stCxn id="6" idx="2"/>
            <a:endCxn id="10" idx="0"/>
          </p:cNvCxnSpPr>
          <p:nvPr/>
        </p:nvCxnSpPr>
        <p:spPr>
          <a:xfrm flipH="1">
            <a:off x="1799692" y="4208158"/>
            <a:ext cx="912915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6" idx="2"/>
            <a:endCxn id="9" idx="0"/>
          </p:cNvCxnSpPr>
          <p:nvPr/>
        </p:nvCxnSpPr>
        <p:spPr>
          <a:xfrm>
            <a:off x="2712606" y="4208158"/>
            <a:ext cx="887287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1" idx="2"/>
            <a:endCxn id="13" idx="0"/>
          </p:cNvCxnSpPr>
          <p:nvPr/>
        </p:nvCxnSpPr>
        <p:spPr>
          <a:xfrm flipH="1">
            <a:off x="5400092" y="4208158"/>
            <a:ext cx="864096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1" idx="2"/>
            <a:endCxn id="12" idx="0"/>
          </p:cNvCxnSpPr>
          <p:nvPr/>
        </p:nvCxnSpPr>
        <p:spPr>
          <a:xfrm>
            <a:off x="6264188" y="4208158"/>
            <a:ext cx="936104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4" idx="2"/>
            <a:endCxn id="6" idx="0"/>
          </p:cNvCxnSpPr>
          <p:nvPr/>
        </p:nvCxnSpPr>
        <p:spPr>
          <a:xfrm flipH="1">
            <a:off x="2712606" y="2871726"/>
            <a:ext cx="1751383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4" idx="2"/>
            <a:endCxn id="11" idx="0"/>
          </p:cNvCxnSpPr>
          <p:nvPr/>
        </p:nvCxnSpPr>
        <p:spPr>
          <a:xfrm>
            <a:off x="4463988" y="2871726"/>
            <a:ext cx="1800200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13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</a:t>
            </a:r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3510123" y="1772817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3514567" y="2852937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21" name="Ellipse 20"/>
          <p:cNvSpPr/>
          <p:nvPr/>
        </p:nvSpPr>
        <p:spPr>
          <a:xfrm>
            <a:off x="2195736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061257" y="3501009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??</a:t>
            </a:r>
            <a:endParaRPr lang="de-DE" dirty="0"/>
          </a:p>
        </p:txBody>
      </p:sp>
      <p:sp>
        <p:nvSpPr>
          <p:cNvPr id="25" name="Ellipse 24"/>
          <p:cNvSpPr/>
          <p:nvPr/>
        </p:nvSpPr>
        <p:spPr>
          <a:xfrm>
            <a:off x="6213385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061257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909129" y="5517233"/>
            <a:ext cx="576064" cy="5760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/>
          <p:cNvCxnSpPr>
            <a:stCxn id="18" idx="4"/>
            <a:endCxn id="19" idx="0"/>
          </p:cNvCxnSpPr>
          <p:nvPr/>
        </p:nvCxnSpPr>
        <p:spPr>
          <a:xfrm>
            <a:off x="3798156" y="2348881"/>
            <a:ext cx="4443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9" idx="3"/>
            <a:endCxn id="21" idx="7"/>
          </p:cNvCxnSpPr>
          <p:nvPr/>
        </p:nvCxnSpPr>
        <p:spPr>
          <a:xfrm flipH="1">
            <a:off x="2687438" y="3344637"/>
            <a:ext cx="911492" cy="1016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9" idx="5"/>
            <a:endCxn id="24" idx="1"/>
          </p:cNvCxnSpPr>
          <p:nvPr/>
        </p:nvCxnSpPr>
        <p:spPr>
          <a:xfrm>
            <a:off x="4006269" y="3344638"/>
            <a:ext cx="1139353" cy="2407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4" idx="4"/>
            <a:endCxn id="26" idx="0"/>
          </p:cNvCxnSpPr>
          <p:nvPr/>
        </p:nvCxnSpPr>
        <p:spPr>
          <a:xfrm>
            <a:off x="5349289" y="407707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4" idx="5"/>
            <a:endCxn id="25" idx="1"/>
          </p:cNvCxnSpPr>
          <p:nvPr/>
        </p:nvCxnSpPr>
        <p:spPr>
          <a:xfrm>
            <a:off x="5552958" y="3992709"/>
            <a:ext cx="744791" cy="384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21" idx="4"/>
            <a:endCxn id="27" idx="1"/>
          </p:cNvCxnSpPr>
          <p:nvPr/>
        </p:nvCxnSpPr>
        <p:spPr>
          <a:xfrm>
            <a:off x="2483769" y="4852643"/>
            <a:ext cx="1509724" cy="7489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6" idx="3"/>
            <a:endCxn id="27" idx="7"/>
          </p:cNvCxnSpPr>
          <p:nvPr/>
        </p:nvCxnSpPr>
        <p:spPr>
          <a:xfrm flipH="1">
            <a:off x="4400830" y="4784797"/>
            <a:ext cx="744791" cy="8167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25" idx="3"/>
            <a:endCxn id="27" idx="6"/>
          </p:cNvCxnSpPr>
          <p:nvPr/>
        </p:nvCxnSpPr>
        <p:spPr>
          <a:xfrm flipH="1">
            <a:off x="4485193" y="4784798"/>
            <a:ext cx="1812555" cy="10204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909129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>
            <a:stCxn id="24" idx="3"/>
            <a:endCxn id="23" idx="7"/>
          </p:cNvCxnSpPr>
          <p:nvPr/>
        </p:nvCxnSpPr>
        <p:spPr>
          <a:xfrm flipH="1">
            <a:off x="4400830" y="3992709"/>
            <a:ext cx="744791" cy="36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3" idx="4"/>
            <a:endCxn id="27" idx="0"/>
          </p:cNvCxnSpPr>
          <p:nvPr/>
        </p:nvCxnSpPr>
        <p:spPr>
          <a:xfrm>
            <a:off x="4197161" y="4852642"/>
            <a:ext cx="0" cy="664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5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hteck 112"/>
          <p:cNvSpPr/>
          <p:nvPr/>
        </p:nvSpPr>
        <p:spPr>
          <a:xfrm>
            <a:off x="683568" y="1700808"/>
            <a:ext cx="8244408" cy="4752528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51520" y="2175247"/>
            <a:ext cx="2664296" cy="4278089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6804248" y="4149080"/>
            <a:ext cx="1800200" cy="1517029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Assembly</a:t>
            </a:r>
            <a:endParaRPr lang="de-DE" sz="2400" dirty="0"/>
          </a:p>
        </p:txBody>
      </p:sp>
      <p:sp>
        <p:nvSpPr>
          <p:cNvPr id="56" name="Pfeil nach unten 55"/>
          <p:cNvSpPr/>
          <p:nvPr/>
        </p:nvSpPr>
        <p:spPr>
          <a:xfrm>
            <a:off x="6893293" y="2492896"/>
            <a:ext cx="1682579" cy="1867348"/>
          </a:xfrm>
          <a:prstGeom prst="down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3293999" y="2780929"/>
            <a:ext cx="3123575" cy="3384376"/>
            <a:chOff x="3779912" y="2060849"/>
            <a:chExt cx="2592288" cy="3384376"/>
          </a:xfrm>
        </p:grpSpPr>
        <p:sp>
          <p:nvSpPr>
            <p:cNvPr id="6" name="Rechteck 5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779912" y="5045114"/>
              <a:ext cx="259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statische Code-Analyse</a:t>
              </a:r>
              <a:endParaRPr lang="de-DE" sz="2000" b="1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974243" y="2780929"/>
            <a:ext cx="1705464" cy="3384376"/>
            <a:chOff x="827584" y="2060849"/>
            <a:chExt cx="2592288" cy="3384376"/>
          </a:xfrm>
        </p:grpSpPr>
        <p:sp>
          <p:nvSpPr>
            <p:cNvPr id="5" name="Rechteck 4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842443" y="5045114"/>
              <a:ext cx="2577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Visualisierung</a:t>
              </a:r>
              <a:endParaRPr lang="de-DE" sz="2000" b="1" dirty="0"/>
            </a:p>
          </p:txBody>
        </p:sp>
      </p:grpSp>
      <p:sp>
        <p:nvSpPr>
          <p:cNvPr id="69" name="Zylinder 68"/>
          <p:cNvSpPr/>
          <p:nvPr/>
        </p:nvSpPr>
        <p:spPr>
          <a:xfrm>
            <a:off x="4538972" y="4365104"/>
            <a:ext cx="1440160" cy="1152128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Metrik</a:t>
            </a:r>
          </a:p>
          <a:p>
            <a:pPr algn="ctr"/>
            <a:r>
              <a:rPr lang="de-DE" sz="2400" dirty="0" smtClean="0"/>
              <a:t>DB</a:t>
            </a:r>
            <a:endParaRPr lang="de-DE" sz="2400" dirty="0"/>
          </a:p>
        </p:txBody>
      </p:sp>
      <p:cxnSp>
        <p:nvCxnSpPr>
          <p:cNvPr id="46" name="Gerade Verbindung mit Pfeil 45"/>
          <p:cNvCxnSpPr>
            <a:stCxn id="19" idx="4"/>
          </p:cNvCxnSpPr>
          <p:nvPr/>
        </p:nvCxnSpPr>
        <p:spPr>
          <a:xfrm>
            <a:off x="5724128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77" idx="4"/>
          </p:cNvCxnSpPr>
          <p:nvPr/>
        </p:nvCxnSpPr>
        <p:spPr>
          <a:xfrm>
            <a:off x="4857985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endCxn id="69" idx="2"/>
          </p:cNvCxnSpPr>
          <p:nvPr/>
        </p:nvCxnSpPr>
        <p:spPr>
          <a:xfrm>
            <a:off x="2146564" y="4941168"/>
            <a:ext cx="23924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feld 111"/>
          <p:cNvSpPr txBox="1"/>
          <p:nvPr/>
        </p:nvSpPr>
        <p:spPr>
          <a:xfrm>
            <a:off x="254163" y="2175247"/>
            <a:ext cx="194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Visual Studio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7930489" y="5877272"/>
            <a:ext cx="103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.NET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180-Grad-Pfeil 114"/>
          <p:cNvSpPr/>
          <p:nvPr/>
        </p:nvSpPr>
        <p:spPr>
          <a:xfrm>
            <a:off x="2524937" y="839174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2" name="180-Grad-Pfeil 121"/>
          <p:cNvSpPr/>
          <p:nvPr/>
        </p:nvSpPr>
        <p:spPr>
          <a:xfrm rot="10800000">
            <a:off x="2381668" y="2492896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Fensterinhalt vertikal verschieben 8"/>
          <p:cNvSpPr/>
          <p:nvPr/>
        </p:nvSpPr>
        <p:spPr>
          <a:xfrm>
            <a:off x="7168494" y="2148284"/>
            <a:ext cx="1152128" cy="1017835"/>
          </a:xfrm>
          <a:prstGeom prst="vertic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Code</a:t>
            </a:r>
            <a:endParaRPr lang="de-DE" sz="2400" dirty="0"/>
          </a:p>
        </p:txBody>
      </p:sp>
      <p:sp>
        <p:nvSpPr>
          <p:cNvPr id="19" name="Flussdiagramm: Zusammenführung 18"/>
          <p:cNvSpPr/>
          <p:nvPr/>
        </p:nvSpPr>
        <p:spPr>
          <a:xfrm>
            <a:off x="5436096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Flussdiagramm: Zusammenführung 76"/>
          <p:cNvSpPr/>
          <p:nvPr/>
        </p:nvSpPr>
        <p:spPr>
          <a:xfrm>
            <a:off x="4569953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Flussdiagramm: Zusammenführung 80"/>
          <p:cNvSpPr/>
          <p:nvPr/>
        </p:nvSpPr>
        <p:spPr>
          <a:xfrm>
            <a:off x="3707904" y="3356993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e Legende 89"/>
          <p:cNvSpPr/>
          <p:nvPr/>
        </p:nvSpPr>
        <p:spPr>
          <a:xfrm>
            <a:off x="5208203" y="2222862"/>
            <a:ext cx="1857920" cy="612068"/>
          </a:xfrm>
          <a:prstGeom prst="wedgeEllipseCallout">
            <a:avLst>
              <a:gd name="adj1" fmla="val -25291"/>
              <a:gd name="adj2" fmla="val 16015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Berechnung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Ovale Legende 88"/>
          <p:cNvSpPr/>
          <p:nvPr/>
        </p:nvSpPr>
        <p:spPr>
          <a:xfrm>
            <a:off x="4193183" y="1838287"/>
            <a:ext cx="1857920" cy="612068"/>
          </a:xfrm>
          <a:prstGeom prst="wedgeEllipseCallout">
            <a:avLst>
              <a:gd name="adj1" fmla="val -12403"/>
              <a:gd name="adj2" fmla="val 22084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Gewichtung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1" name="Ovale Legende 90"/>
          <p:cNvSpPr/>
          <p:nvPr/>
        </p:nvSpPr>
        <p:spPr>
          <a:xfrm>
            <a:off x="3166528" y="2330878"/>
            <a:ext cx="1857920" cy="612068"/>
          </a:xfrm>
          <a:prstGeom prst="wedgeEllipseCallout">
            <a:avLst>
              <a:gd name="adj1" fmla="val -7334"/>
              <a:gd name="adj2" fmla="val 141164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Bewertung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6" name="Gewinkelte Verbindung 35"/>
          <p:cNvCxnSpPr>
            <a:stCxn id="19" idx="6"/>
          </p:cNvCxnSpPr>
          <p:nvPr/>
        </p:nvCxnSpPr>
        <p:spPr>
          <a:xfrm>
            <a:off x="6012160" y="3645024"/>
            <a:ext cx="990527" cy="104176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19" idx="6"/>
          </p:cNvCxnSpPr>
          <p:nvPr/>
        </p:nvCxnSpPr>
        <p:spPr>
          <a:xfrm flipV="1">
            <a:off x="6012160" y="2979538"/>
            <a:ext cx="1368152" cy="665486"/>
          </a:xfrm>
          <a:prstGeom prst="bentConnector3">
            <a:avLst>
              <a:gd name="adj1" fmla="val 7271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endCxn id="81" idx="2"/>
          </p:cNvCxnSpPr>
          <p:nvPr/>
        </p:nvCxnSpPr>
        <p:spPr>
          <a:xfrm>
            <a:off x="1790704" y="3645025"/>
            <a:ext cx="191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9" name="Gruppieren 108"/>
          <p:cNvGrpSpPr/>
          <p:nvPr/>
        </p:nvGrpSpPr>
        <p:grpSpPr>
          <a:xfrm>
            <a:off x="1222056" y="3458218"/>
            <a:ext cx="1333720" cy="1842990"/>
            <a:chOff x="1301208" y="3244551"/>
            <a:chExt cx="1333720" cy="1842990"/>
          </a:xfrm>
        </p:grpSpPr>
        <p:sp>
          <p:nvSpPr>
            <p:cNvPr id="105" name="&quot;Nein&quot;-Symbol 104"/>
            <p:cNvSpPr/>
            <p:nvPr/>
          </p:nvSpPr>
          <p:spPr>
            <a:xfrm>
              <a:off x="1782689" y="3710174"/>
              <a:ext cx="762943" cy="762943"/>
            </a:xfrm>
            <a:prstGeom prst="noSmoking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6" name="Smiley 105"/>
            <p:cNvSpPr/>
            <p:nvPr/>
          </p:nvSpPr>
          <p:spPr>
            <a:xfrm>
              <a:off x="1475656" y="3244551"/>
              <a:ext cx="688505" cy="688505"/>
            </a:xfrm>
            <a:prstGeom prst="smileyFac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Gewitterblitz 106"/>
            <p:cNvSpPr/>
            <p:nvPr/>
          </p:nvSpPr>
          <p:spPr>
            <a:xfrm>
              <a:off x="1946423" y="4399036"/>
              <a:ext cx="688505" cy="688505"/>
            </a:xfrm>
            <a:prstGeom prst="lightningBol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Gefaltete Ecke 107"/>
            <p:cNvSpPr/>
            <p:nvPr/>
          </p:nvSpPr>
          <p:spPr>
            <a:xfrm>
              <a:off x="1301208" y="4051623"/>
              <a:ext cx="720080" cy="720080"/>
            </a:xfrm>
            <a:prstGeom prst="foldedCorner">
              <a:avLst>
                <a:gd name="adj" fmla="val 32143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8" name="Gerade Verbindung mit Pfeil 77"/>
          <p:cNvCxnSpPr>
            <a:stCxn id="77" idx="6"/>
            <a:endCxn id="19" idx="2"/>
          </p:cNvCxnSpPr>
          <p:nvPr/>
        </p:nvCxnSpPr>
        <p:spPr>
          <a:xfrm>
            <a:off x="5146017" y="3645024"/>
            <a:ext cx="2900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81" idx="6"/>
            <a:endCxn id="77" idx="2"/>
          </p:cNvCxnSpPr>
          <p:nvPr/>
        </p:nvCxnSpPr>
        <p:spPr>
          <a:xfrm flipV="1">
            <a:off x="4283968" y="3645024"/>
            <a:ext cx="28598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0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585257" y="1718206"/>
            <a:ext cx="4439668" cy="38710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2945298" y="3086798"/>
            <a:ext cx="1656184" cy="846258"/>
            <a:chOff x="3779912" y="2060848"/>
            <a:chExt cx="2088232" cy="1144974"/>
          </a:xfrm>
        </p:grpSpPr>
        <p:sp>
          <p:nvSpPr>
            <p:cNvPr id="6" name="Ellipse 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005306" y="2304653"/>
              <a:ext cx="1800200" cy="707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</a:t>
              </a:r>
              <a:r>
                <a:rPr lang="de-DE" sz="1400" dirty="0" err="1" smtClean="0"/>
                <a:t>Metriken</a:t>
              </a:r>
              <a:r>
                <a:rPr lang="de-DE" sz="1400" dirty="0" smtClean="0"/>
                <a:t> bestimmen</a:t>
              </a:r>
              <a:endParaRPr lang="de-DE" sz="1400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033530" y="2204864"/>
            <a:ext cx="1656184" cy="1000958"/>
            <a:chOff x="3779912" y="2060848"/>
            <a:chExt cx="2183151" cy="1144974"/>
          </a:xfrm>
        </p:grpSpPr>
        <p:sp>
          <p:nvSpPr>
            <p:cNvPr id="13" name="Ellipse 12"/>
            <p:cNvSpPr/>
            <p:nvPr/>
          </p:nvSpPr>
          <p:spPr>
            <a:xfrm>
              <a:off x="3779912" y="2060848"/>
              <a:ext cx="2088231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031940" y="2343467"/>
              <a:ext cx="1931123" cy="598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Code-Probleme</a:t>
              </a:r>
            </a:p>
            <a:p>
              <a:r>
                <a:rPr lang="de-DE" sz="1400" dirty="0" smtClean="0"/>
                <a:t>identifizieren</a:t>
              </a:r>
              <a:endParaRPr lang="de-DE" sz="1400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2945298" y="4384389"/>
            <a:ext cx="1646814" cy="936104"/>
            <a:chOff x="3779912" y="2060848"/>
            <a:chExt cx="2088232" cy="1144974"/>
          </a:xfrm>
        </p:grpSpPr>
        <p:sp>
          <p:nvSpPr>
            <p:cNvPr id="16" name="Ellipse 1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933298" y="2347041"/>
              <a:ext cx="19348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Software-Qualität</a:t>
              </a:r>
            </a:p>
            <a:p>
              <a:r>
                <a:rPr lang="de-DE" sz="1400" dirty="0" smtClean="0"/>
                <a:t>ermitteln</a:t>
              </a:r>
              <a:endParaRPr lang="de-DE" sz="1400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1044223" y="2423615"/>
            <a:ext cx="1353878" cy="1437433"/>
            <a:chOff x="870725" y="2083320"/>
            <a:chExt cx="1353878" cy="1437433"/>
          </a:xfrm>
        </p:grpSpPr>
        <p:pic>
          <p:nvPicPr>
            <p:cNvPr id="1026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feld 10"/>
            <p:cNvSpPr txBox="1"/>
            <p:nvPr/>
          </p:nvSpPr>
          <p:spPr>
            <a:xfrm>
              <a:off x="870725" y="3212976"/>
              <a:ext cx="1353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.NET-Entwickler</a:t>
              </a:r>
              <a:endParaRPr lang="de-DE" sz="1400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971600" y="4284680"/>
            <a:ext cx="1499122" cy="1430279"/>
            <a:chOff x="798103" y="2097486"/>
            <a:chExt cx="1499122" cy="1430279"/>
          </a:xfrm>
        </p:grpSpPr>
        <p:pic>
          <p:nvPicPr>
            <p:cNvPr id="27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097486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feld 27"/>
            <p:cNvSpPr txBox="1"/>
            <p:nvPr/>
          </p:nvSpPr>
          <p:spPr>
            <a:xfrm>
              <a:off x="798103" y="3219988"/>
              <a:ext cx="14991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mit viel Erfahrung</a:t>
              </a:r>
              <a:endParaRPr lang="de-DE" sz="1400" dirty="0"/>
            </a:p>
          </p:txBody>
        </p:sp>
      </p:grpSp>
      <p:cxnSp>
        <p:nvCxnSpPr>
          <p:cNvPr id="29" name="Gerade Verbindung mit Pfeil 28"/>
          <p:cNvCxnSpPr>
            <a:stCxn id="27" idx="0"/>
            <a:endCxn id="11" idx="2"/>
          </p:cNvCxnSpPr>
          <p:nvPr/>
        </p:nvCxnSpPr>
        <p:spPr>
          <a:xfrm flipV="1">
            <a:off x="1721161" y="3861048"/>
            <a:ext cx="1" cy="423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4" name="Gerade Verbindung mit Pfeil 1023"/>
          <p:cNvCxnSpPr>
            <a:stCxn id="1026" idx="3"/>
            <a:endCxn id="6" idx="2"/>
          </p:cNvCxnSpPr>
          <p:nvPr/>
        </p:nvCxnSpPr>
        <p:spPr>
          <a:xfrm>
            <a:off x="2153210" y="2984866"/>
            <a:ext cx="792088" cy="52506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27" idx="3"/>
            <a:endCxn id="16" idx="2"/>
          </p:cNvCxnSpPr>
          <p:nvPr/>
        </p:nvCxnSpPr>
        <p:spPr>
          <a:xfrm>
            <a:off x="2153208" y="4845931"/>
            <a:ext cx="792090" cy="651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026" idx="3"/>
            <a:endCxn id="13" idx="2"/>
          </p:cNvCxnSpPr>
          <p:nvPr/>
        </p:nvCxnSpPr>
        <p:spPr>
          <a:xfrm flipV="1">
            <a:off x="2153210" y="2705343"/>
            <a:ext cx="2880320" cy="27952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4997034" y="4364208"/>
            <a:ext cx="1646813" cy="936104"/>
            <a:chOff x="3779912" y="2060848"/>
            <a:chExt cx="2088232" cy="1144974"/>
          </a:xfrm>
        </p:grpSpPr>
        <p:sp>
          <p:nvSpPr>
            <p:cNvPr id="47" name="Ellipse 46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043409" y="2308167"/>
              <a:ext cx="1772262" cy="703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Code</a:t>
              </a:r>
            </a:p>
            <a:p>
              <a:r>
                <a:rPr lang="de-DE" sz="1400" dirty="0" smtClean="0"/>
                <a:t>Hilfe bekommen</a:t>
              </a:r>
              <a:endParaRPr lang="de-DE" sz="1400" dirty="0"/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7409794" y="4274356"/>
            <a:ext cx="1108987" cy="1437433"/>
            <a:chOff x="993170" y="2083320"/>
            <a:chExt cx="1108987" cy="1437433"/>
          </a:xfrm>
        </p:grpSpPr>
        <p:pic>
          <p:nvPicPr>
            <p:cNvPr id="53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feld 53"/>
            <p:cNvSpPr txBox="1"/>
            <p:nvPr/>
          </p:nvSpPr>
          <p:spPr>
            <a:xfrm>
              <a:off x="993170" y="3212976"/>
              <a:ext cx="1108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</a:t>
              </a:r>
              <a:r>
                <a:rPr lang="de-DE" sz="1400" dirty="0" err="1" smtClean="0"/>
                <a:t>Coder</a:t>
              </a:r>
              <a:endParaRPr lang="de-DE" sz="1400" dirty="0"/>
            </a:p>
          </p:txBody>
        </p:sp>
      </p:grpSp>
      <p:cxnSp>
        <p:nvCxnSpPr>
          <p:cNvPr id="55" name="Gerade Verbindung mit Pfeil 54"/>
          <p:cNvCxnSpPr>
            <a:stCxn id="53" idx="1"/>
            <a:endCxn id="47" idx="6"/>
          </p:cNvCxnSpPr>
          <p:nvPr/>
        </p:nvCxnSpPr>
        <p:spPr>
          <a:xfrm flipH="1" flipV="1">
            <a:off x="6643847" y="4832260"/>
            <a:ext cx="888394" cy="334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0" name="Textfeld 1039"/>
          <p:cNvSpPr txBox="1"/>
          <p:nvPr/>
        </p:nvSpPr>
        <p:spPr>
          <a:xfrm>
            <a:off x="2585257" y="1718205"/>
            <a:ext cx="4439669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Visual Studio Erweiterung zur statischen Code-Analyse</a:t>
            </a:r>
            <a:endParaRPr lang="de-DE" sz="1400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5748433" y="3205822"/>
            <a:ext cx="1229313" cy="1158386"/>
            <a:chOff x="5574935" y="3205822"/>
            <a:chExt cx="1229313" cy="1158386"/>
          </a:xfrm>
        </p:grpSpPr>
        <p:cxnSp>
          <p:nvCxnSpPr>
            <p:cNvPr id="33" name="Gerade Verbindung mit Pfeil 32"/>
            <p:cNvCxnSpPr>
              <a:stCxn id="13" idx="4"/>
              <a:endCxn id="47" idx="0"/>
            </p:cNvCxnSpPr>
            <p:nvPr/>
          </p:nvCxnSpPr>
          <p:spPr>
            <a:xfrm flipH="1">
              <a:off x="5574935" y="3205822"/>
              <a:ext cx="5177" cy="1158386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5601682" y="3985319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3696697" y="3933056"/>
            <a:ext cx="1243255" cy="451333"/>
            <a:chOff x="5498368" y="4089691"/>
            <a:chExt cx="1243255" cy="451333"/>
          </a:xfrm>
        </p:grpSpPr>
        <p:cxnSp>
          <p:nvCxnSpPr>
            <p:cNvPr id="39" name="Gerade Verbindung mit Pfeil 38"/>
            <p:cNvCxnSpPr>
              <a:stCxn id="6" idx="4"/>
              <a:endCxn id="16" idx="0"/>
            </p:cNvCxnSpPr>
            <p:nvPr/>
          </p:nvCxnSpPr>
          <p:spPr>
            <a:xfrm flipH="1">
              <a:off x="5498368" y="4089691"/>
              <a:ext cx="4685" cy="45133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0" name="Textfeld 39"/>
            <p:cNvSpPr txBox="1"/>
            <p:nvPr/>
          </p:nvSpPr>
          <p:spPr>
            <a:xfrm>
              <a:off x="5539057" y="4213962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4241442" y="3007985"/>
            <a:ext cx="1202566" cy="501942"/>
            <a:chOff x="5890713" y="3012220"/>
            <a:chExt cx="1202566" cy="501942"/>
          </a:xfrm>
        </p:grpSpPr>
        <p:cxnSp>
          <p:nvCxnSpPr>
            <p:cNvPr id="44" name="Gerade Verbindung mit Pfeil 43"/>
            <p:cNvCxnSpPr>
              <a:stCxn id="6" idx="6"/>
              <a:endCxn id="13" idx="3"/>
            </p:cNvCxnSpPr>
            <p:nvPr/>
          </p:nvCxnSpPr>
          <p:spPr>
            <a:xfrm flipV="1">
              <a:off x="6250753" y="3063470"/>
              <a:ext cx="664045" cy="45069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5890713" y="3012220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cxnSp>
        <p:nvCxnSpPr>
          <p:cNvPr id="3" name="Gewinkelte Verbindung 2"/>
          <p:cNvCxnSpPr>
            <a:stCxn id="54" idx="2"/>
            <a:endCxn id="1026" idx="1"/>
          </p:cNvCxnSpPr>
          <p:nvPr/>
        </p:nvCxnSpPr>
        <p:spPr>
          <a:xfrm rot="5400000" flipH="1">
            <a:off x="3263240" y="1010742"/>
            <a:ext cx="2726923" cy="6675173"/>
          </a:xfrm>
          <a:prstGeom prst="bentConnector4">
            <a:avLst>
              <a:gd name="adj1" fmla="val -8383"/>
              <a:gd name="adj2" fmla="val 10648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56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88640"/>
          </a:xfrm>
        </p:spPr>
        <p:txBody>
          <a:bodyPr>
            <a:normAutofit fontScale="90000"/>
          </a:bodyPr>
          <a:lstStyle/>
          <a:p>
            <a:pPr algn="l"/>
            <a:r>
              <a:rPr lang="de-DE" sz="1200" dirty="0" smtClean="0"/>
              <a:t>Produkt-</a:t>
            </a:r>
            <a:r>
              <a:rPr lang="de-DE" sz="1200" dirty="0" err="1" smtClean="0"/>
              <a:t>Backlog</a:t>
            </a:r>
            <a:endParaRPr lang="de-DE" sz="1200" dirty="0"/>
          </a:p>
        </p:txBody>
      </p:sp>
      <p:cxnSp>
        <p:nvCxnSpPr>
          <p:cNvPr id="64" name="Gerade Verbindung 63"/>
          <p:cNvCxnSpPr>
            <a:endCxn id="105" idx="1"/>
          </p:cNvCxnSpPr>
          <p:nvPr/>
        </p:nvCxnSpPr>
        <p:spPr>
          <a:xfrm flipH="1">
            <a:off x="899592" y="1037705"/>
            <a:ext cx="2290" cy="566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H="1">
            <a:off x="3321177" y="1037705"/>
            <a:ext cx="28978" cy="566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5798426" y="1028123"/>
            <a:ext cx="0" cy="5669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>
            <a:off x="8246698" y="1028123"/>
            <a:ext cx="23469" cy="5669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287524" y="2276872"/>
            <a:ext cx="1404156" cy="577081"/>
            <a:chOff x="1187624" y="3068960"/>
            <a:chExt cx="1404156" cy="577081"/>
          </a:xfrm>
        </p:grpSpPr>
        <p:sp>
          <p:nvSpPr>
            <p:cNvPr id="25" name="Gefaltete Ecke 2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215516" y="3573016"/>
            <a:ext cx="1404156" cy="577081"/>
            <a:chOff x="1187624" y="3068960"/>
            <a:chExt cx="1404156" cy="577081"/>
          </a:xfrm>
        </p:grpSpPr>
        <p:sp>
          <p:nvSpPr>
            <p:cNvPr id="31" name="Gefaltete Ecke 3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direkt in Visual Studio sehen.</a:t>
              </a:r>
              <a:endParaRPr lang="de-DE" sz="800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670774" y="1124744"/>
            <a:ext cx="1404156" cy="577081"/>
            <a:chOff x="1187624" y="3068960"/>
            <a:chExt cx="1404156" cy="577081"/>
          </a:xfrm>
        </p:grpSpPr>
        <p:sp>
          <p:nvSpPr>
            <p:cNvPr id="34" name="Gefaltete Ecke 33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und deren Gewichtung sehen.</a:t>
              </a:r>
              <a:endParaRPr lang="de-DE" sz="800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2792092" y="2556193"/>
            <a:ext cx="1404156" cy="584775"/>
            <a:chOff x="1187624" y="3068960"/>
            <a:chExt cx="1404156" cy="584775"/>
          </a:xfrm>
        </p:grpSpPr>
        <p:sp>
          <p:nvSpPr>
            <p:cNvPr id="40" name="Gefaltete Ecke 39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5076056" y="3571999"/>
            <a:ext cx="1404156" cy="584775"/>
            <a:chOff x="1187624" y="3068960"/>
            <a:chExt cx="1404156" cy="584775"/>
          </a:xfrm>
        </p:grpSpPr>
        <p:sp>
          <p:nvSpPr>
            <p:cNvPr id="49" name="Gefaltete Ecke 48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ständig an </a:t>
              </a:r>
              <a:r>
                <a:rPr lang="de-DE" sz="800" dirty="0" smtClean="0"/>
                <a:t>die Clean </a:t>
              </a:r>
              <a:r>
                <a:rPr lang="de-DE" sz="800" dirty="0" smtClean="0"/>
                <a:t>Code </a:t>
              </a:r>
              <a:r>
                <a:rPr lang="de-DE" sz="800" dirty="0" smtClean="0"/>
                <a:t>Prinzipien erinnert </a:t>
              </a:r>
              <a:r>
                <a:rPr lang="de-DE" sz="800" dirty="0" smtClean="0"/>
                <a:t>werden.</a:t>
              </a:r>
              <a:endParaRPr lang="de-DE" sz="800" dirty="0"/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6624228" y="5915956"/>
            <a:ext cx="1404156" cy="584775"/>
            <a:chOff x="1187624" y="3068960"/>
            <a:chExt cx="1404156" cy="584775"/>
          </a:xfrm>
        </p:grpSpPr>
        <p:sp>
          <p:nvSpPr>
            <p:cNvPr id="58" name="Gefaltete Ecke 5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eine Veränderung des Systems</a:t>
              </a:r>
            </a:p>
            <a:p>
              <a:r>
                <a:rPr lang="de-DE" sz="800" dirty="0" smtClean="0"/>
                <a:t>die Qualität verändert.</a:t>
              </a:r>
              <a:endParaRPr lang="de-DE" sz="800" dirty="0"/>
            </a:p>
          </p:txBody>
        </p:sp>
      </p:grpSp>
      <p:grpSp>
        <p:nvGrpSpPr>
          <p:cNvPr id="90" name="Gruppieren 89"/>
          <p:cNvGrpSpPr/>
          <p:nvPr/>
        </p:nvGrpSpPr>
        <p:grpSpPr>
          <a:xfrm>
            <a:off x="7560332" y="3574033"/>
            <a:ext cx="1404156" cy="584775"/>
            <a:chOff x="1187624" y="3068960"/>
            <a:chExt cx="1404156" cy="584775"/>
          </a:xfrm>
        </p:grpSpPr>
        <p:sp>
          <p:nvSpPr>
            <p:cNvPr id="91" name="Gefaltete Ecke 9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die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</a:t>
              </a:r>
              <a:r>
                <a:rPr lang="de-DE" sz="800" dirty="0"/>
                <a:t>in der </a:t>
              </a:r>
              <a:r>
                <a:rPr lang="de-DE" sz="800" dirty="0" smtClean="0"/>
                <a:t>VS-Solution </a:t>
              </a:r>
              <a:r>
                <a:rPr lang="de-DE" sz="800" dirty="0" smtClean="0"/>
                <a:t>statistisch </a:t>
              </a:r>
              <a:r>
                <a:rPr lang="de-DE" sz="800" dirty="0" smtClean="0"/>
                <a:t>verteilt sind.</a:t>
              </a:r>
              <a:endParaRPr lang="de-DE" sz="8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215516" y="1195735"/>
            <a:ext cx="1404156" cy="577081"/>
            <a:chOff x="1187624" y="3068960"/>
            <a:chExt cx="1404156" cy="577081"/>
          </a:xfrm>
        </p:grpSpPr>
        <p:sp>
          <p:nvSpPr>
            <p:cNvPr id="21" name="Gefaltete Ecke 2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sp>
        <p:nvSpPr>
          <p:cNvPr id="99" name="Gestreifter Pfeil nach rechts 98"/>
          <p:cNvSpPr/>
          <p:nvPr/>
        </p:nvSpPr>
        <p:spPr>
          <a:xfrm>
            <a:off x="906890" y="2036236"/>
            <a:ext cx="7560840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0" name="Gestreifter Pfeil nach rechts 99"/>
          <p:cNvSpPr/>
          <p:nvPr/>
        </p:nvSpPr>
        <p:spPr>
          <a:xfrm>
            <a:off x="896874" y="3231263"/>
            <a:ext cx="7560840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1" name="Gestreifter Pfeil nach rechts 100"/>
          <p:cNvSpPr/>
          <p:nvPr/>
        </p:nvSpPr>
        <p:spPr>
          <a:xfrm>
            <a:off x="896874" y="4383391"/>
            <a:ext cx="7560840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2" name="Gestreifter Pfeil nach rechts 101"/>
          <p:cNvSpPr/>
          <p:nvPr/>
        </p:nvSpPr>
        <p:spPr>
          <a:xfrm>
            <a:off x="896874" y="5535519"/>
            <a:ext cx="7560840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5" name="Gestreifter Pfeil nach rechts 104"/>
          <p:cNvSpPr/>
          <p:nvPr/>
        </p:nvSpPr>
        <p:spPr>
          <a:xfrm>
            <a:off x="899592" y="6654806"/>
            <a:ext cx="7560840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3" name="Ellipse 112"/>
          <p:cNvSpPr/>
          <p:nvPr/>
        </p:nvSpPr>
        <p:spPr>
          <a:xfrm>
            <a:off x="145798" y="357603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2597304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5053196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7493848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7528714" y="459679"/>
            <a:ext cx="1482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Software-Qualität</a:t>
            </a:r>
          </a:p>
          <a:p>
            <a:r>
              <a:rPr lang="de-DE" sz="1400" dirty="0" smtClean="0"/>
              <a:t>ermitteln</a:t>
            </a:r>
            <a:endParaRPr lang="de-DE" sz="1400" dirty="0"/>
          </a:p>
        </p:txBody>
      </p:sp>
      <p:sp>
        <p:nvSpPr>
          <p:cNvPr id="9" name="Rechteck 8"/>
          <p:cNvSpPr/>
          <p:nvPr/>
        </p:nvSpPr>
        <p:spPr>
          <a:xfrm>
            <a:off x="5203806" y="432895"/>
            <a:ext cx="1384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/>
              <a:t>Clean </a:t>
            </a:r>
            <a:r>
              <a:rPr lang="de-DE" sz="1400" dirty="0" smtClean="0"/>
              <a:t>Code</a:t>
            </a:r>
          </a:p>
          <a:p>
            <a:r>
              <a:rPr lang="de-DE" sz="1400" dirty="0" smtClean="0"/>
              <a:t>Hilfe bekommen</a:t>
            </a:r>
            <a:endParaRPr lang="de-DE" sz="1400" dirty="0"/>
          </a:p>
        </p:txBody>
      </p:sp>
      <p:sp>
        <p:nvSpPr>
          <p:cNvPr id="19" name="Rechteck 18"/>
          <p:cNvSpPr/>
          <p:nvPr/>
        </p:nvSpPr>
        <p:spPr>
          <a:xfrm>
            <a:off x="2748031" y="442477"/>
            <a:ext cx="1319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Code-Probleme</a:t>
            </a:r>
          </a:p>
          <a:p>
            <a:r>
              <a:rPr lang="de-DE" sz="1400" dirty="0" smtClean="0"/>
              <a:t>identifizieren</a:t>
            </a:r>
            <a:endParaRPr lang="de-DE" sz="1400" dirty="0"/>
          </a:p>
        </p:txBody>
      </p:sp>
      <p:sp>
        <p:nvSpPr>
          <p:cNvPr id="13" name="Rechteck 12"/>
          <p:cNvSpPr/>
          <p:nvPr/>
        </p:nvSpPr>
        <p:spPr>
          <a:xfrm>
            <a:off x="337270" y="504903"/>
            <a:ext cx="1282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</a:t>
            </a:r>
            <a:r>
              <a:rPr lang="de-DE" sz="1400" dirty="0" err="1" smtClean="0"/>
              <a:t>Metriken</a:t>
            </a:r>
            <a:endParaRPr lang="de-DE" sz="1400" dirty="0" smtClean="0"/>
          </a:p>
          <a:p>
            <a:r>
              <a:rPr lang="de-DE" sz="1400" dirty="0" smtClean="0"/>
              <a:t>bestimmen</a:t>
            </a:r>
            <a:endParaRPr lang="de-DE" sz="1400" dirty="0"/>
          </a:p>
        </p:txBody>
      </p:sp>
      <p:grpSp>
        <p:nvGrpSpPr>
          <p:cNvPr id="42" name="Gruppieren 41"/>
          <p:cNvGrpSpPr/>
          <p:nvPr/>
        </p:nvGrpSpPr>
        <p:grpSpPr>
          <a:xfrm>
            <a:off x="4463988" y="4805863"/>
            <a:ext cx="1404156" cy="584775"/>
            <a:chOff x="1187624" y="3068960"/>
            <a:chExt cx="1404156" cy="584775"/>
          </a:xfrm>
        </p:grpSpPr>
        <p:sp>
          <p:nvSpPr>
            <p:cNvPr id="43" name="Gefaltete Ecke 42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r>
                <a:rPr lang="de-DE" sz="800" dirty="0" smtClean="0"/>
                <a:t> </a:t>
              </a:r>
            </a:p>
            <a:p>
              <a:r>
                <a:rPr lang="de-DE" sz="800" dirty="0" smtClean="0"/>
                <a:t>will ich einen Hinweis bekommen, wenn eine Aktion Clean Code fördert.</a:t>
              </a:r>
              <a:endParaRPr lang="de-DE" sz="800" dirty="0"/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5256076" y="4437112"/>
            <a:ext cx="1404156" cy="577081"/>
            <a:chOff x="1187624" y="3068960"/>
            <a:chExt cx="1404156" cy="577081"/>
          </a:xfrm>
        </p:grpSpPr>
        <p:sp>
          <p:nvSpPr>
            <p:cNvPr id="63" name="Gefaltete Ecke 62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b="1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smtClean="0"/>
                <a:t>Clean Code </a:t>
              </a:r>
              <a:r>
                <a:rPr lang="de-DE" sz="800" dirty="0" err="1" smtClean="0"/>
                <a:t>Metriken</a:t>
              </a:r>
              <a:r>
                <a:rPr lang="de-DE" sz="800" dirty="0"/>
                <a:t> </a:t>
              </a:r>
              <a:r>
                <a:rPr lang="de-DE" sz="800" dirty="0" smtClean="0"/>
                <a:t>der </a:t>
              </a:r>
              <a:r>
                <a:rPr lang="de-DE" sz="800" dirty="0"/>
                <a:t>VS-Solution sehen</a:t>
              </a:r>
              <a:r>
                <a:rPr lang="de-DE" sz="800" dirty="0" smtClean="0"/>
                <a:t>.</a:t>
              </a:r>
              <a:endParaRPr lang="de-DE" sz="800" dirty="0"/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7668344" y="5555916"/>
            <a:ext cx="1404156" cy="584775"/>
            <a:chOff x="1187624" y="3068960"/>
            <a:chExt cx="1404156" cy="584775"/>
          </a:xfrm>
        </p:grpSpPr>
        <p:sp>
          <p:nvSpPr>
            <p:cNvPr id="67" name="Gefaltete Ecke 66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eine Veränderung des Systems die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verändert.</a:t>
              </a:r>
              <a:endParaRPr lang="de-DE" sz="800" dirty="0"/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7768405" y="6084585"/>
            <a:ext cx="1404156" cy="584775"/>
            <a:chOff x="1187624" y="3068960"/>
            <a:chExt cx="1404156" cy="584775"/>
          </a:xfrm>
        </p:grpSpPr>
        <p:sp>
          <p:nvSpPr>
            <p:cNvPr id="52" name="Gefaltete Ecke 51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Qualitätsaussage über meine </a:t>
              </a:r>
              <a:r>
                <a:rPr lang="de-DE" sz="800" dirty="0" smtClean="0"/>
                <a:t>VS-Solution </a:t>
              </a:r>
              <a:r>
                <a:rPr lang="de-DE" sz="800" dirty="0" smtClean="0"/>
                <a:t>sehen.</a:t>
              </a:r>
              <a:endParaRPr lang="de-DE" sz="800" dirty="0"/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5652120" y="4949119"/>
            <a:ext cx="1404156" cy="577081"/>
            <a:chOff x="1187624" y="3068960"/>
            <a:chExt cx="1404156" cy="577081"/>
          </a:xfrm>
        </p:grpSpPr>
        <p:sp>
          <p:nvSpPr>
            <p:cNvPr id="46" name="Gefaltete Ecke 45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b="1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warum mein Code nicht mehr clean ist.</a:t>
              </a:r>
              <a:endParaRPr lang="de-DE" sz="800" dirty="0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3131840" y="1524539"/>
            <a:ext cx="1404156" cy="584775"/>
            <a:chOff x="1187624" y="3068960"/>
            <a:chExt cx="1404156" cy="584775"/>
          </a:xfrm>
        </p:grpSpPr>
        <p:sp>
          <p:nvSpPr>
            <p:cNvPr id="37" name="Gefaltete Ecke 36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755576" y="1483767"/>
            <a:ext cx="1404156" cy="577081"/>
            <a:chOff x="1187624" y="3068960"/>
            <a:chExt cx="1404156" cy="577081"/>
          </a:xfrm>
        </p:grpSpPr>
        <p:sp>
          <p:nvSpPr>
            <p:cNvPr id="28" name="Gefaltete Ecke 2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Visual Studio Solution analysieren.</a:t>
              </a:r>
              <a:endParaRPr lang="de-DE" sz="800" dirty="0"/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719572" y="2636912"/>
            <a:ext cx="1404156" cy="577081"/>
            <a:chOff x="1187624" y="3068960"/>
            <a:chExt cx="1404156" cy="577081"/>
          </a:xfrm>
        </p:grpSpPr>
        <p:sp>
          <p:nvSpPr>
            <p:cNvPr id="55" name="Gefaltete Ecke 5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Übersicht über alle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547505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Bildschirmpräsentation (4:3)</PresentationFormat>
  <Paragraphs>93</Paragraphs>
  <Slides>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CCD</vt:lpstr>
      <vt:lpstr>CC</vt:lpstr>
      <vt:lpstr>Architektur</vt:lpstr>
      <vt:lpstr>Use Cases</vt:lpstr>
      <vt:lpstr>Produkt-Backlog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Naujoks</dc:creator>
  <cp:lastModifiedBy>Manuel Naujoks</cp:lastModifiedBy>
  <cp:revision>42</cp:revision>
  <cp:lastPrinted>2012-03-28T12:11:05Z</cp:lastPrinted>
  <dcterms:created xsi:type="dcterms:W3CDTF">2012-03-21T09:46:17Z</dcterms:created>
  <dcterms:modified xsi:type="dcterms:W3CDTF">2012-03-29T14:23:21Z</dcterms:modified>
</cp:coreProperties>
</file>