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797675" cy="98567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71" autoAdjust="0"/>
  </p:normalViewPr>
  <p:slideViewPr>
    <p:cSldViewPr>
      <p:cViewPr varScale="1">
        <p:scale>
          <a:sx n="84" d="100"/>
          <a:sy n="84" d="100"/>
        </p:scale>
        <p:origin x="-96" y="-14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ABC5C-FC58-4AE2-89F8-727F30362B08}" type="datetimeFigureOut">
              <a:rPr lang="de-DE" smtClean="0"/>
              <a:t>10.08.2012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1FA76-46A6-49F4-8E84-FEF858451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867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10.08.2012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24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10.08.2012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74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10.08.2012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44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10.08.2012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20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10.08.2012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27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10.08.2012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84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10.08.2012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59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10.08.2012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80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10.08.2012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85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10.08.2012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74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10.08.2012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88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0F42D-6984-4A4E-9090-AA314D14663F}" type="datetimeFigureOut">
              <a:rPr lang="de-DE" smtClean="0"/>
              <a:t>10.08.2012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29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923928" y="2348880"/>
            <a:ext cx="1080120" cy="52284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A</a:t>
            </a:r>
            <a:endParaRPr lang="de-DE" b="1" dirty="0" smtClean="0"/>
          </a:p>
          <a:p>
            <a:pPr algn="ctr"/>
            <a:r>
              <a:rPr lang="de-DE" sz="1400" dirty="0" smtClean="0"/>
              <a:t>CCD: 7</a:t>
            </a:r>
          </a:p>
        </p:txBody>
      </p:sp>
      <p:sp>
        <p:nvSpPr>
          <p:cNvPr id="6" name="Rechteck 5"/>
          <p:cNvSpPr/>
          <p:nvPr/>
        </p:nvSpPr>
        <p:spPr>
          <a:xfrm>
            <a:off x="2172547" y="3685312"/>
            <a:ext cx="1080120" cy="52284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9" name="Rechteck 8"/>
          <p:cNvSpPr/>
          <p:nvPr/>
        </p:nvSpPr>
        <p:spPr>
          <a:xfrm>
            <a:off x="3059832" y="4783936"/>
            <a:ext cx="1080120" cy="5228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1259632" y="4783936"/>
            <a:ext cx="1080120" cy="5228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</a:p>
        </p:txBody>
      </p:sp>
      <p:sp>
        <p:nvSpPr>
          <p:cNvPr id="11" name="Rechteck 10"/>
          <p:cNvSpPr/>
          <p:nvPr/>
        </p:nvSpPr>
        <p:spPr>
          <a:xfrm>
            <a:off x="5724128" y="3685312"/>
            <a:ext cx="1080120" cy="52284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E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12" name="Rechteck 11"/>
          <p:cNvSpPr/>
          <p:nvPr/>
        </p:nvSpPr>
        <p:spPr>
          <a:xfrm>
            <a:off x="6660232" y="4783936"/>
            <a:ext cx="1080120" cy="5228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  <a:endParaRPr lang="de-DE" b="1" dirty="0" smtClean="0"/>
          </a:p>
          <a:p>
            <a:pPr algn="ctr"/>
            <a:r>
              <a:rPr lang="de-DE" sz="1400" dirty="0" smtClean="0"/>
              <a:t>CCD: </a:t>
            </a:r>
            <a:r>
              <a:rPr lang="de-DE" sz="1400" dirty="0" smtClean="0"/>
              <a:t>1</a:t>
            </a:r>
            <a:endParaRPr lang="de-DE" sz="1400" dirty="0" smtClean="0"/>
          </a:p>
        </p:txBody>
      </p:sp>
      <p:sp>
        <p:nvSpPr>
          <p:cNvPr id="13" name="Rechteck 12"/>
          <p:cNvSpPr/>
          <p:nvPr/>
        </p:nvSpPr>
        <p:spPr>
          <a:xfrm>
            <a:off x="4860032" y="4783936"/>
            <a:ext cx="1080120" cy="5228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F</a:t>
            </a:r>
            <a:endParaRPr lang="de-DE" b="1" dirty="0" smtClean="0"/>
          </a:p>
          <a:p>
            <a:pPr algn="ctr"/>
            <a:r>
              <a:rPr lang="de-DE" sz="1400" dirty="0" smtClean="0"/>
              <a:t>CCD: </a:t>
            </a:r>
            <a:r>
              <a:rPr lang="de-DE" sz="1400" dirty="0" smtClean="0"/>
              <a:t>1</a:t>
            </a:r>
            <a:endParaRPr lang="de-DE" sz="1400" dirty="0" smtClean="0"/>
          </a:p>
        </p:txBody>
      </p:sp>
      <p:cxnSp>
        <p:nvCxnSpPr>
          <p:cNvPr id="15" name="Gerade Verbindung mit Pfeil 14"/>
          <p:cNvCxnSpPr>
            <a:stCxn id="6" idx="2"/>
            <a:endCxn id="10" idx="0"/>
          </p:cNvCxnSpPr>
          <p:nvPr/>
        </p:nvCxnSpPr>
        <p:spPr>
          <a:xfrm flipH="1">
            <a:off x="1799692" y="4208158"/>
            <a:ext cx="912915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6" idx="2"/>
            <a:endCxn id="9" idx="0"/>
          </p:cNvCxnSpPr>
          <p:nvPr/>
        </p:nvCxnSpPr>
        <p:spPr>
          <a:xfrm>
            <a:off x="2712606" y="4208158"/>
            <a:ext cx="887287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1" idx="2"/>
            <a:endCxn id="13" idx="0"/>
          </p:cNvCxnSpPr>
          <p:nvPr/>
        </p:nvCxnSpPr>
        <p:spPr>
          <a:xfrm flipH="1">
            <a:off x="5400092" y="4208158"/>
            <a:ext cx="864096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1" idx="2"/>
            <a:endCxn id="12" idx="0"/>
          </p:cNvCxnSpPr>
          <p:nvPr/>
        </p:nvCxnSpPr>
        <p:spPr>
          <a:xfrm>
            <a:off x="6264188" y="4208158"/>
            <a:ext cx="936104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4" idx="2"/>
            <a:endCxn id="6" idx="0"/>
          </p:cNvCxnSpPr>
          <p:nvPr/>
        </p:nvCxnSpPr>
        <p:spPr>
          <a:xfrm flipH="1">
            <a:off x="2712606" y="2871726"/>
            <a:ext cx="1751383" cy="813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4" idx="2"/>
            <a:endCxn id="11" idx="0"/>
          </p:cNvCxnSpPr>
          <p:nvPr/>
        </p:nvCxnSpPr>
        <p:spPr>
          <a:xfrm>
            <a:off x="4463988" y="2871726"/>
            <a:ext cx="1800200" cy="813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CCD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3130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llipse 23"/>
          <p:cNvSpPr/>
          <p:nvPr/>
        </p:nvSpPr>
        <p:spPr>
          <a:xfrm>
            <a:off x="4077470" y="1585367"/>
            <a:ext cx="864095" cy="13681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Vertex </a:t>
            </a:r>
            <a:r>
              <a:rPr lang="de-DE" dirty="0" err="1" smtClean="0"/>
              <a:t>Reduction</a:t>
            </a:r>
            <a:endParaRPr lang="de-DE" dirty="0"/>
          </a:p>
        </p:txBody>
      </p:sp>
      <p:sp>
        <p:nvSpPr>
          <p:cNvPr id="3" name="Ellipse 2"/>
          <p:cNvSpPr/>
          <p:nvPr/>
        </p:nvSpPr>
        <p:spPr>
          <a:xfrm>
            <a:off x="467544" y="2060848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1331640" y="1772816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1331640" y="2336701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2195736" y="2060848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/>
          <p:cNvCxnSpPr>
            <a:stCxn id="3" idx="7"/>
            <a:endCxn id="6" idx="2"/>
          </p:cNvCxnSpPr>
          <p:nvPr/>
        </p:nvCxnSpPr>
        <p:spPr>
          <a:xfrm flipV="1">
            <a:off x="959245" y="1988840"/>
            <a:ext cx="372395" cy="1352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7" idx="7"/>
            <a:endCxn id="8" idx="2"/>
          </p:cNvCxnSpPr>
          <p:nvPr/>
        </p:nvCxnSpPr>
        <p:spPr>
          <a:xfrm flipV="1">
            <a:off x="1823341" y="2276872"/>
            <a:ext cx="372395" cy="1231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3347864" y="2060848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4211960" y="1772816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4211960" y="2336701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5076056" y="2060848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mit Pfeil 21"/>
          <p:cNvCxnSpPr>
            <a:stCxn id="18" idx="7"/>
            <a:endCxn id="19" idx="2"/>
          </p:cNvCxnSpPr>
          <p:nvPr/>
        </p:nvCxnSpPr>
        <p:spPr>
          <a:xfrm flipV="1">
            <a:off x="3839565" y="1988840"/>
            <a:ext cx="372395" cy="1352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20" idx="7"/>
            <a:endCxn id="21" idx="2"/>
          </p:cNvCxnSpPr>
          <p:nvPr/>
        </p:nvCxnSpPr>
        <p:spPr>
          <a:xfrm flipV="1">
            <a:off x="4703661" y="2276872"/>
            <a:ext cx="372395" cy="1231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6357268" y="1873299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7221364" y="1585267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7221364" y="2149152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8085460" y="1873299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>
            <a:stCxn id="26" idx="7"/>
            <a:endCxn id="27" idx="2"/>
          </p:cNvCxnSpPr>
          <p:nvPr/>
        </p:nvCxnSpPr>
        <p:spPr>
          <a:xfrm flipV="1">
            <a:off x="6848969" y="1801291"/>
            <a:ext cx="372395" cy="1352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7"/>
            <a:endCxn id="29" idx="2"/>
          </p:cNvCxnSpPr>
          <p:nvPr/>
        </p:nvCxnSpPr>
        <p:spPr>
          <a:xfrm flipV="1">
            <a:off x="7713065" y="2089323"/>
            <a:ext cx="372395" cy="1231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6424847" y="2806719"/>
            <a:ext cx="576064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/>
          <p:cNvCxnSpPr>
            <a:stCxn id="32" idx="7"/>
            <a:endCxn id="28" idx="3"/>
          </p:cNvCxnSpPr>
          <p:nvPr/>
        </p:nvCxnSpPr>
        <p:spPr>
          <a:xfrm flipV="1">
            <a:off x="6916548" y="2517928"/>
            <a:ext cx="389179" cy="352063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2" idx="0"/>
            <a:endCxn id="27" idx="3"/>
          </p:cNvCxnSpPr>
          <p:nvPr/>
        </p:nvCxnSpPr>
        <p:spPr>
          <a:xfrm flipV="1">
            <a:off x="6712879" y="1954043"/>
            <a:ext cx="592848" cy="852676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/>
          <p:cNvSpPr/>
          <p:nvPr/>
        </p:nvSpPr>
        <p:spPr>
          <a:xfrm>
            <a:off x="467544" y="3717032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>
          <a:xfrm>
            <a:off x="1331640" y="3429000"/>
            <a:ext cx="576064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>
          <a:xfrm>
            <a:off x="1331640" y="3992885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/>
        </p:nvSpPr>
        <p:spPr>
          <a:xfrm>
            <a:off x="2195736" y="3717032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Gerade Verbindung mit Pfeil 59"/>
          <p:cNvCxnSpPr>
            <a:stCxn id="56" idx="4"/>
            <a:endCxn id="62" idx="0"/>
          </p:cNvCxnSpPr>
          <p:nvPr/>
        </p:nvCxnSpPr>
        <p:spPr>
          <a:xfrm>
            <a:off x="755576" y="4149080"/>
            <a:ext cx="67579" cy="5013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8" idx="7"/>
            <a:endCxn id="59" idx="2"/>
          </p:cNvCxnSpPr>
          <p:nvPr/>
        </p:nvCxnSpPr>
        <p:spPr>
          <a:xfrm flipV="1">
            <a:off x="1823341" y="3933056"/>
            <a:ext cx="372395" cy="1231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535123" y="4650452"/>
            <a:ext cx="576064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3" name="Gerade Verbindung mit Pfeil 62"/>
          <p:cNvCxnSpPr>
            <a:stCxn id="62" idx="7"/>
            <a:endCxn id="58" idx="3"/>
          </p:cNvCxnSpPr>
          <p:nvPr/>
        </p:nvCxnSpPr>
        <p:spPr>
          <a:xfrm flipV="1">
            <a:off x="1026824" y="4361661"/>
            <a:ext cx="389179" cy="352063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3347864" y="3717032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/>
        </p:nvSpPr>
        <p:spPr>
          <a:xfrm>
            <a:off x="4211960" y="3429000"/>
            <a:ext cx="576064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/>
        </p:nvSpPr>
        <p:spPr>
          <a:xfrm>
            <a:off x="4211960" y="3992885"/>
            <a:ext cx="576064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/>
        </p:nvSpPr>
        <p:spPr>
          <a:xfrm>
            <a:off x="5076056" y="3717032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 Verbindung mit Pfeil 70"/>
          <p:cNvCxnSpPr>
            <a:stCxn id="67" idx="4"/>
            <a:endCxn id="73" idx="0"/>
          </p:cNvCxnSpPr>
          <p:nvPr/>
        </p:nvCxnSpPr>
        <p:spPr>
          <a:xfrm>
            <a:off x="3635896" y="4149080"/>
            <a:ext cx="67579" cy="5013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73" idx="6"/>
            <a:endCxn id="70" idx="3"/>
          </p:cNvCxnSpPr>
          <p:nvPr/>
        </p:nvCxnSpPr>
        <p:spPr>
          <a:xfrm flipV="1">
            <a:off x="3991507" y="4085808"/>
            <a:ext cx="1168912" cy="7806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3415443" y="4650452"/>
            <a:ext cx="576064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/>
        </p:nvSpPr>
        <p:spPr>
          <a:xfrm>
            <a:off x="6326436" y="3717032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/>
        </p:nvSpPr>
        <p:spPr>
          <a:xfrm>
            <a:off x="8085460" y="3717032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1" name="Gerade Verbindung mit Pfeil 80"/>
          <p:cNvCxnSpPr>
            <a:stCxn id="77" idx="6"/>
            <a:endCxn id="83" idx="2"/>
          </p:cNvCxnSpPr>
          <p:nvPr/>
        </p:nvCxnSpPr>
        <p:spPr>
          <a:xfrm>
            <a:off x="6902500" y="3933056"/>
            <a:ext cx="28803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83" idx="6"/>
            <a:endCxn id="80" idx="2"/>
          </p:cNvCxnSpPr>
          <p:nvPr/>
        </p:nvCxnSpPr>
        <p:spPr>
          <a:xfrm>
            <a:off x="7766596" y="3933056"/>
            <a:ext cx="3188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7190532" y="3717032"/>
            <a:ext cx="576064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Textfeld 87"/>
          <p:cNvSpPr txBox="1"/>
          <p:nvPr/>
        </p:nvSpPr>
        <p:spPr>
          <a:xfrm>
            <a:off x="604733" y="155679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de-DE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3485053" y="155679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91" name="Textfeld 90"/>
          <p:cNvSpPr txBox="1"/>
          <p:nvPr/>
        </p:nvSpPr>
        <p:spPr>
          <a:xfrm>
            <a:off x="6372200" y="14127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92" name="Textfeld 91"/>
          <p:cNvSpPr txBox="1"/>
          <p:nvPr/>
        </p:nvSpPr>
        <p:spPr>
          <a:xfrm>
            <a:off x="604733" y="32849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93" name="Textfeld 92"/>
          <p:cNvSpPr txBox="1"/>
          <p:nvPr/>
        </p:nvSpPr>
        <p:spPr>
          <a:xfrm>
            <a:off x="3485053" y="32849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sp>
        <p:nvSpPr>
          <p:cNvPr id="94" name="Textfeld 93"/>
          <p:cNvSpPr txBox="1"/>
          <p:nvPr/>
        </p:nvSpPr>
        <p:spPr>
          <a:xfrm>
            <a:off x="6444208" y="32849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60278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MetricsReport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219919"/>
            <a:ext cx="8639175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548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ViewHub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076325"/>
            <a:ext cx="8181975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9208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Windows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914525"/>
            <a:ext cx="7953375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810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CC</a:t>
            </a:r>
            <a:endParaRPr lang="de-DE" dirty="0"/>
          </a:p>
        </p:txBody>
      </p:sp>
      <p:sp>
        <p:nvSpPr>
          <p:cNvPr id="18" name="Ellipse 17"/>
          <p:cNvSpPr/>
          <p:nvPr/>
        </p:nvSpPr>
        <p:spPr>
          <a:xfrm>
            <a:off x="3510123" y="1772817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3514567" y="2852937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21" name="Ellipse 20"/>
          <p:cNvSpPr/>
          <p:nvPr/>
        </p:nvSpPr>
        <p:spPr>
          <a:xfrm>
            <a:off x="2195736" y="427657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061257" y="3501009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??</a:t>
            </a:r>
            <a:endParaRPr lang="de-DE" dirty="0"/>
          </a:p>
        </p:txBody>
      </p:sp>
      <p:sp>
        <p:nvSpPr>
          <p:cNvPr id="25" name="Ellipse 24"/>
          <p:cNvSpPr/>
          <p:nvPr/>
        </p:nvSpPr>
        <p:spPr>
          <a:xfrm>
            <a:off x="6213385" y="429309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061257" y="429309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3909129" y="5517233"/>
            <a:ext cx="576064" cy="57606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/>
          <p:cNvCxnSpPr>
            <a:stCxn id="18" idx="4"/>
            <a:endCxn id="19" idx="0"/>
          </p:cNvCxnSpPr>
          <p:nvPr/>
        </p:nvCxnSpPr>
        <p:spPr>
          <a:xfrm>
            <a:off x="3798156" y="2348881"/>
            <a:ext cx="4443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9" idx="3"/>
            <a:endCxn id="21" idx="7"/>
          </p:cNvCxnSpPr>
          <p:nvPr/>
        </p:nvCxnSpPr>
        <p:spPr>
          <a:xfrm flipH="1">
            <a:off x="2687438" y="3344637"/>
            <a:ext cx="911492" cy="1016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9" idx="5"/>
            <a:endCxn id="24" idx="1"/>
          </p:cNvCxnSpPr>
          <p:nvPr/>
        </p:nvCxnSpPr>
        <p:spPr>
          <a:xfrm>
            <a:off x="4006269" y="3344638"/>
            <a:ext cx="1139353" cy="2407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4" idx="4"/>
            <a:endCxn id="26" idx="0"/>
          </p:cNvCxnSpPr>
          <p:nvPr/>
        </p:nvCxnSpPr>
        <p:spPr>
          <a:xfrm>
            <a:off x="5349289" y="407707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4" idx="5"/>
            <a:endCxn id="25" idx="1"/>
          </p:cNvCxnSpPr>
          <p:nvPr/>
        </p:nvCxnSpPr>
        <p:spPr>
          <a:xfrm>
            <a:off x="5552958" y="3992709"/>
            <a:ext cx="744791" cy="384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21" idx="4"/>
            <a:endCxn id="27" idx="1"/>
          </p:cNvCxnSpPr>
          <p:nvPr/>
        </p:nvCxnSpPr>
        <p:spPr>
          <a:xfrm>
            <a:off x="2483769" y="4852643"/>
            <a:ext cx="1509724" cy="7489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26" idx="3"/>
            <a:endCxn id="27" idx="7"/>
          </p:cNvCxnSpPr>
          <p:nvPr/>
        </p:nvCxnSpPr>
        <p:spPr>
          <a:xfrm flipH="1">
            <a:off x="4400830" y="4784797"/>
            <a:ext cx="744791" cy="8167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25" idx="3"/>
            <a:endCxn id="27" idx="6"/>
          </p:cNvCxnSpPr>
          <p:nvPr/>
        </p:nvCxnSpPr>
        <p:spPr>
          <a:xfrm flipH="1">
            <a:off x="4485193" y="4784798"/>
            <a:ext cx="1812555" cy="10204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3909129" y="427657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>
            <a:stCxn id="24" idx="3"/>
            <a:endCxn id="23" idx="7"/>
          </p:cNvCxnSpPr>
          <p:nvPr/>
        </p:nvCxnSpPr>
        <p:spPr>
          <a:xfrm flipH="1">
            <a:off x="4400830" y="3992709"/>
            <a:ext cx="744791" cy="368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23" idx="4"/>
            <a:endCxn id="27" idx="0"/>
          </p:cNvCxnSpPr>
          <p:nvPr/>
        </p:nvCxnSpPr>
        <p:spPr>
          <a:xfrm>
            <a:off x="4197161" y="4852642"/>
            <a:ext cx="0" cy="6645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5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hteck 112"/>
          <p:cNvSpPr/>
          <p:nvPr/>
        </p:nvSpPr>
        <p:spPr>
          <a:xfrm>
            <a:off x="683568" y="1700808"/>
            <a:ext cx="8244408" cy="4752528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251520" y="2175247"/>
            <a:ext cx="2664296" cy="4278089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/>
          <p:cNvSpPr/>
          <p:nvPr/>
        </p:nvSpPr>
        <p:spPr>
          <a:xfrm>
            <a:off x="6804248" y="4149080"/>
            <a:ext cx="1800200" cy="1517029"/>
          </a:xfrm>
          <a:prstGeom prst="cub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/>
              <a:t>Assembly</a:t>
            </a:r>
            <a:endParaRPr lang="de-DE" sz="2400" dirty="0"/>
          </a:p>
        </p:txBody>
      </p:sp>
      <p:sp>
        <p:nvSpPr>
          <p:cNvPr id="56" name="Pfeil nach unten 55"/>
          <p:cNvSpPr/>
          <p:nvPr/>
        </p:nvSpPr>
        <p:spPr>
          <a:xfrm>
            <a:off x="6893293" y="2492896"/>
            <a:ext cx="1682579" cy="1867348"/>
          </a:xfrm>
          <a:prstGeom prst="down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3293999" y="2780929"/>
            <a:ext cx="3123575" cy="3384376"/>
            <a:chOff x="3779912" y="2060849"/>
            <a:chExt cx="2592288" cy="3384376"/>
          </a:xfrm>
        </p:grpSpPr>
        <p:sp>
          <p:nvSpPr>
            <p:cNvPr id="6" name="Rechteck 5"/>
            <p:cNvSpPr/>
            <p:nvPr/>
          </p:nvSpPr>
          <p:spPr>
            <a:xfrm>
              <a:off x="3779912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779912" y="5045114"/>
              <a:ext cx="259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statische Code-Analyse</a:t>
              </a:r>
              <a:endParaRPr lang="de-DE" sz="2000" b="1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974243" y="2780929"/>
            <a:ext cx="1705464" cy="3384376"/>
            <a:chOff x="827584" y="2060849"/>
            <a:chExt cx="2592288" cy="3384376"/>
          </a:xfrm>
        </p:grpSpPr>
        <p:sp>
          <p:nvSpPr>
            <p:cNvPr id="5" name="Rechteck 4"/>
            <p:cNvSpPr/>
            <p:nvPr/>
          </p:nvSpPr>
          <p:spPr>
            <a:xfrm>
              <a:off x="827584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842443" y="5045114"/>
              <a:ext cx="2577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Visualisierung</a:t>
              </a:r>
              <a:endParaRPr lang="de-DE" sz="2000" b="1" dirty="0"/>
            </a:p>
          </p:txBody>
        </p:sp>
      </p:grpSp>
      <p:sp>
        <p:nvSpPr>
          <p:cNvPr id="69" name="Zylinder 68"/>
          <p:cNvSpPr/>
          <p:nvPr/>
        </p:nvSpPr>
        <p:spPr>
          <a:xfrm>
            <a:off x="4538972" y="4365104"/>
            <a:ext cx="1440160" cy="1152128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Metrik</a:t>
            </a:r>
          </a:p>
          <a:p>
            <a:pPr algn="ctr"/>
            <a:r>
              <a:rPr lang="de-DE" sz="2400" dirty="0" smtClean="0"/>
              <a:t>DB</a:t>
            </a:r>
            <a:endParaRPr lang="de-DE" sz="2400" dirty="0"/>
          </a:p>
        </p:txBody>
      </p:sp>
      <p:cxnSp>
        <p:nvCxnSpPr>
          <p:cNvPr id="46" name="Gerade Verbindung mit Pfeil 45"/>
          <p:cNvCxnSpPr>
            <a:stCxn id="19" idx="4"/>
          </p:cNvCxnSpPr>
          <p:nvPr/>
        </p:nvCxnSpPr>
        <p:spPr>
          <a:xfrm>
            <a:off x="5724128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77" idx="4"/>
          </p:cNvCxnSpPr>
          <p:nvPr/>
        </p:nvCxnSpPr>
        <p:spPr>
          <a:xfrm>
            <a:off x="4857985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endCxn id="69" idx="2"/>
          </p:cNvCxnSpPr>
          <p:nvPr/>
        </p:nvCxnSpPr>
        <p:spPr>
          <a:xfrm>
            <a:off x="2146564" y="4941168"/>
            <a:ext cx="23924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Textfeld 111"/>
          <p:cNvSpPr txBox="1"/>
          <p:nvPr/>
        </p:nvSpPr>
        <p:spPr>
          <a:xfrm>
            <a:off x="254163" y="2175247"/>
            <a:ext cx="194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Visual Studio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7930489" y="5877272"/>
            <a:ext cx="103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.NET</a:t>
            </a:r>
            <a:endParaRPr lang="de-DE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180-Grad-Pfeil 114"/>
          <p:cNvSpPr/>
          <p:nvPr/>
        </p:nvSpPr>
        <p:spPr>
          <a:xfrm>
            <a:off x="2524937" y="839174"/>
            <a:ext cx="5548821" cy="1339056"/>
          </a:xfrm>
          <a:prstGeom prst="uturnArrow">
            <a:avLst>
              <a:gd name="adj1" fmla="val 2897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2" name="180-Grad-Pfeil 121"/>
          <p:cNvSpPr/>
          <p:nvPr/>
        </p:nvSpPr>
        <p:spPr>
          <a:xfrm rot="10800000">
            <a:off x="2381668" y="2492896"/>
            <a:ext cx="5548821" cy="1339056"/>
          </a:xfrm>
          <a:prstGeom prst="uturnArrow">
            <a:avLst>
              <a:gd name="adj1" fmla="val 2897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Fensterinhalt vertikal verschieben 8"/>
          <p:cNvSpPr/>
          <p:nvPr/>
        </p:nvSpPr>
        <p:spPr>
          <a:xfrm>
            <a:off x="7168494" y="2148284"/>
            <a:ext cx="1152128" cy="1017835"/>
          </a:xfrm>
          <a:prstGeom prst="vertic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Code</a:t>
            </a:r>
            <a:endParaRPr lang="de-DE" sz="2400" dirty="0"/>
          </a:p>
        </p:txBody>
      </p:sp>
      <p:sp>
        <p:nvSpPr>
          <p:cNvPr id="19" name="Flussdiagramm: Zusammenführung 18"/>
          <p:cNvSpPr/>
          <p:nvPr/>
        </p:nvSpPr>
        <p:spPr>
          <a:xfrm>
            <a:off x="5436096" y="3356992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Flussdiagramm: Zusammenführung 76"/>
          <p:cNvSpPr/>
          <p:nvPr/>
        </p:nvSpPr>
        <p:spPr>
          <a:xfrm>
            <a:off x="4569953" y="3356992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Flussdiagramm: Zusammenführung 80"/>
          <p:cNvSpPr/>
          <p:nvPr/>
        </p:nvSpPr>
        <p:spPr>
          <a:xfrm>
            <a:off x="3707904" y="3356993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e Legende 89"/>
          <p:cNvSpPr/>
          <p:nvPr/>
        </p:nvSpPr>
        <p:spPr>
          <a:xfrm>
            <a:off x="5208203" y="2222862"/>
            <a:ext cx="1857920" cy="612068"/>
          </a:xfrm>
          <a:prstGeom prst="wedgeEllipseCallout">
            <a:avLst>
              <a:gd name="adj1" fmla="val -25291"/>
              <a:gd name="adj2" fmla="val 160156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Berechnung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Ovale Legende 88"/>
          <p:cNvSpPr/>
          <p:nvPr/>
        </p:nvSpPr>
        <p:spPr>
          <a:xfrm>
            <a:off x="4193183" y="1838287"/>
            <a:ext cx="1857920" cy="612068"/>
          </a:xfrm>
          <a:prstGeom prst="wedgeEllipseCallout">
            <a:avLst>
              <a:gd name="adj1" fmla="val -12403"/>
              <a:gd name="adj2" fmla="val 22084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Gewichtung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1" name="Ovale Legende 90"/>
          <p:cNvSpPr/>
          <p:nvPr/>
        </p:nvSpPr>
        <p:spPr>
          <a:xfrm>
            <a:off x="3166528" y="2330878"/>
            <a:ext cx="1857920" cy="612068"/>
          </a:xfrm>
          <a:prstGeom prst="wedgeEllipseCallout">
            <a:avLst>
              <a:gd name="adj1" fmla="val -7334"/>
              <a:gd name="adj2" fmla="val 141164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Bewertung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6" name="Gewinkelte Verbindung 35"/>
          <p:cNvCxnSpPr>
            <a:stCxn id="19" idx="6"/>
          </p:cNvCxnSpPr>
          <p:nvPr/>
        </p:nvCxnSpPr>
        <p:spPr>
          <a:xfrm>
            <a:off x="6012160" y="3645024"/>
            <a:ext cx="990527" cy="104176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19" idx="6"/>
          </p:cNvCxnSpPr>
          <p:nvPr/>
        </p:nvCxnSpPr>
        <p:spPr>
          <a:xfrm flipV="1">
            <a:off x="6012160" y="2979538"/>
            <a:ext cx="1368152" cy="665486"/>
          </a:xfrm>
          <a:prstGeom prst="bentConnector3">
            <a:avLst>
              <a:gd name="adj1" fmla="val 72711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endCxn id="81" idx="2"/>
          </p:cNvCxnSpPr>
          <p:nvPr/>
        </p:nvCxnSpPr>
        <p:spPr>
          <a:xfrm>
            <a:off x="1790704" y="3645025"/>
            <a:ext cx="191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9" name="Gruppieren 108"/>
          <p:cNvGrpSpPr/>
          <p:nvPr/>
        </p:nvGrpSpPr>
        <p:grpSpPr>
          <a:xfrm>
            <a:off x="1222056" y="3458218"/>
            <a:ext cx="1333720" cy="1842990"/>
            <a:chOff x="1301208" y="3244551"/>
            <a:chExt cx="1333720" cy="1842990"/>
          </a:xfrm>
        </p:grpSpPr>
        <p:sp>
          <p:nvSpPr>
            <p:cNvPr id="105" name="&quot;Nein&quot;-Symbol 104"/>
            <p:cNvSpPr/>
            <p:nvPr/>
          </p:nvSpPr>
          <p:spPr>
            <a:xfrm>
              <a:off x="1782689" y="3710174"/>
              <a:ext cx="762943" cy="762943"/>
            </a:xfrm>
            <a:prstGeom prst="noSmoking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6" name="Smiley 105"/>
            <p:cNvSpPr/>
            <p:nvPr/>
          </p:nvSpPr>
          <p:spPr>
            <a:xfrm>
              <a:off x="1475656" y="3244551"/>
              <a:ext cx="688505" cy="688505"/>
            </a:xfrm>
            <a:prstGeom prst="smileyFac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Gewitterblitz 106"/>
            <p:cNvSpPr/>
            <p:nvPr/>
          </p:nvSpPr>
          <p:spPr>
            <a:xfrm>
              <a:off x="1946423" y="4399036"/>
              <a:ext cx="688505" cy="688505"/>
            </a:xfrm>
            <a:prstGeom prst="lightningBol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Gefaltete Ecke 107"/>
            <p:cNvSpPr/>
            <p:nvPr/>
          </p:nvSpPr>
          <p:spPr>
            <a:xfrm>
              <a:off x="1301208" y="4051623"/>
              <a:ext cx="720080" cy="720080"/>
            </a:xfrm>
            <a:prstGeom prst="foldedCorner">
              <a:avLst>
                <a:gd name="adj" fmla="val 32143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78" name="Gerade Verbindung mit Pfeil 77"/>
          <p:cNvCxnSpPr>
            <a:stCxn id="77" idx="6"/>
            <a:endCxn id="19" idx="2"/>
          </p:cNvCxnSpPr>
          <p:nvPr/>
        </p:nvCxnSpPr>
        <p:spPr>
          <a:xfrm>
            <a:off x="5146017" y="3645024"/>
            <a:ext cx="2900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81" idx="6"/>
            <a:endCxn id="77" idx="2"/>
          </p:cNvCxnSpPr>
          <p:nvPr/>
        </p:nvCxnSpPr>
        <p:spPr>
          <a:xfrm flipV="1">
            <a:off x="4283968" y="3645024"/>
            <a:ext cx="285985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50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585257" y="1718206"/>
            <a:ext cx="4439668" cy="38710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2945298" y="3086798"/>
            <a:ext cx="1656184" cy="846258"/>
            <a:chOff x="3779912" y="2060848"/>
            <a:chExt cx="2088232" cy="1144974"/>
          </a:xfrm>
        </p:grpSpPr>
        <p:sp>
          <p:nvSpPr>
            <p:cNvPr id="6" name="Ellipse 5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005306" y="2304653"/>
              <a:ext cx="1800200" cy="707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Code-</a:t>
              </a:r>
              <a:r>
                <a:rPr lang="de-DE" sz="1400" dirty="0" err="1" smtClean="0"/>
                <a:t>Metriken</a:t>
              </a:r>
              <a:r>
                <a:rPr lang="de-DE" sz="1400" dirty="0" smtClean="0"/>
                <a:t> bestimmen</a:t>
              </a:r>
              <a:endParaRPr lang="de-DE" sz="1400" dirty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5033530" y="2204864"/>
            <a:ext cx="1656184" cy="1000958"/>
            <a:chOff x="3779912" y="2060848"/>
            <a:chExt cx="2183151" cy="1144974"/>
          </a:xfrm>
        </p:grpSpPr>
        <p:sp>
          <p:nvSpPr>
            <p:cNvPr id="13" name="Ellipse 12"/>
            <p:cNvSpPr/>
            <p:nvPr/>
          </p:nvSpPr>
          <p:spPr>
            <a:xfrm>
              <a:off x="3779912" y="2060848"/>
              <a:ext cx="2088231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4031940" y="2343467"/>
              <a:ext cx="1931123" cy="598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Code-Probleme</a:t>
              </a:r>
            </a:p>
            <a:p>
              <a:r>
                <a:rPr lang="de-DE" sz="1400" dirty="0" smtClean="0"/>
                <a:t>identifizieren</a:t>
              </a:r>
              <a:endParaRPr lang="de-DE" sz="1400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2945298" y="4384389"/>
            <a:ext cx="1646814" cy="936104"/>
            <a:chOff x="3779912" y="2060848"/>
            <a:chExt cx="2088232" cy="1144974"/>
          </a:xfrm>
        </p:grpSpPr>
        <p:sp>
          <p:nvSpPr>
            <p:cNvPr id="16" name="Ellipse 15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3933298" y="2347041"/>
              <a:ext cx="1934846" cy="63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Software-Qualität</a:t>
              </a:r>
            </a:p>
            <a:p>
              <a:r>
                <a:rPr lang="de-DE" sz="1400" dirty="0" smtClean="0"/>
                <a:t>interpretieren</a:t>
              </a:r>
              <a:endParaRPr lang="de-DE" sz="1400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1044223" y="2423615"/>
            <a:ext cx="1353878" cy="1437433"/>
            <a:chOff x="870725" y="2083320"/>
            <a:chExt cx="1353878" cy="1437433"/>
          </a:xfrm>
        </p:grpSpPr>
        <p:pic>
          <p:nvPicPr>
            <p:cNvPr id="1026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7" y="2083320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feld 10"/>
            <p:cNvSpPr txBox="1"/>
            <p:nvPr/>
          </p:nvSpPr>
          <p:spPr>
            <a:xfrm>
              <a:off x="870725" y="3212976"/>
              <a:ext cx="1353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.NET-Entwickler</a:t>
              </a:r>
              <a:endParaRPr lang="de-DE" sz="1400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971600" y="4284680"/>
            <a:ext cx="1499122" cy="1430279"/>
            <a:chOff x="798103" y="2097486"/>
            <a:chExt cx="1499122" cy="1430279"/>
          </a:xfrm>
        </p:grpSpPr>
        <p:pic>
          <p:nvPicPr>
            <p:cNvPr id="27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2097486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feld 27"/>
            <p:cNvSpPr txBox="1"/>
            <p:nvPr/>
          </p:nvSpPr>
          <p:spPr>
            <a:xfrm>
              <a:off x="798103" y="3219988"/>
              <a:ext cx="14991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mit viel Erfahrung</a:t>
              </a:r>
              <a:endParaRPr lang="de-DE" sz="1400" dirty="0"/>
            </a:p>
          </p:txBody>
        </p:sp>
      </p:grpSp>
      <p:cxnSp>
        <p:nvCxnSpPr>
          <p:cNvPr id="29" name="Gerade Verbindung mit Pfeil 28"/>
          <p:cNvCxnSpPr>
            <a:stCxn id="27" idx="0"/>
            <a:endCxn id="11" idx="2"/>
          </p:cNvCxnSpPr>
          <p:nvPr/>
        </p:nvCxnSpPr>
        <p:spPr>
          <a:xfrm flipV="1">
            <a:off x="1721161" y="3861048"/>
            <a:ext cx="1" cy="423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4" name="Gerade Verbindung mit Pfeil 1023"/>
          <p:cNvCxnSpPr>
            <a:stCxn id="1026" idx="3"/>
            <a:endCxn id="6" idx="2"/>
          </p:cNvCxnSpPr>
          <p:nvPr/>
        </p:nvCxnSpPr>
        <p:spPr>
          <a:xfrm>
            <a:off x="2153210" y="2984866"/>
            <a:ext cx="792088" cy="52506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27" idx="3"/>
            <a:endCxn id="16" idx="2"/>
          </p:cNvCxnSpPr>
          <p:nvPr/>
        </p:nvCxnSpPr>
        <p:spPr>
          <a:xfrm>
            <a:off x="2153208" y="4845931"/>
            <a:ext cx="792090" cy="651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1026" idx="3"/>
            <a:endCxn id="13" idx="2"/>
          </p:cNvCxnSpPr>
          <p:nvPr/>
        </p:nvCxnSpPr>
        <p:spPr>
          <a:xfrm flipV="1">
            <a:off x="2153210" y="2705343"/>
            <a:ext cx="2880320" cy="279523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/>
          <p:cNvGrpSpPr/>
          <p:nvPr/>
        </p:nvGrpSpPr>
        <p:grpSpPr>
          <a:xfrm>
            <a:off x="4997034" y="4364208"/>
            <a:ext cx="1646813" cy="936104"/>
            <a:chOff x="3779912" y="2060848"/>
            <a:chExt cx="2088232" cy="1144974"/>
          </a:xfrm>
        </p:grpSpPr>
        <p:sp>
          <p:nvSpPr>
            <p:cNvPr id="47" name="Ellipse 46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043409" y="2308167"/>
              <a:ext cx="1772262" cy="703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Clean Code</a:t>
              </a:r>
            </a:p>
            <a:p>
              <a:r>
                <a:rPr lang="de-DE" sz="1400" dirty="0" smtClean="0"/>
                <a:t>Hilfe bekommen</a:t>
              </a:r>
              <a:endParaRPr lang="de-DE" sz="1400" dirty="0"/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7409794" y="4274356"/>
            <a:ext cx="1108987" cy="1437433"/>
            <a:chOff x="993170" y="2083320"/>
            <a:chExt cx="1108987" cy="1437433"/>
          </a:xfrm>
        </p:grpSpPr>
        <p:pic>
          <p:nvPicPr>
            <p:cNvPr id="53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7" y="2083320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feld 53"/>
            <p:cNvSpPr txBox="1"/>
            <p:nvPr/>
          </p:nvSpPr>
          <p:spPr>
            <a:xfrm>
              <a:off x="993170" y="3212976"/>
              <a:ext cx="1108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Clean </a:t>
              </a:r>
              <a:r>
                <a:rPr lang="de-DE" sz="1400" dirty="0" err="1" smtClean="0"/>
                <a:t>Coder</a:t>
              </a:r>
              <a:endParaRPr lang="de-DE" sz="1400" dirty="0"/>
            </a:p>
          </p:txBody>
        </p:sp>
      </p:grpSp>
      <p:cxnSp>
        <p:nvCxnSpPr>
          <p:cNvPr id="55" name="Gerade Verbindung mit Pfeil 54"/>
          <p:cNvCxnSpPr>
            <a:stCxn id="53" idx="1"/>
            <a:endCxn id="47" idx="6"/>
          </p:cNvCxnSpPr>
          <p:nvPr/>
        </p:nvCxnSpPr>
        <p:spPr>
          <a:xfrm flipH="1" flipV="1">
            <a:off x="6643847" y="4832260"/>
            <a:ext cx="888394" cy="334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0" name="Textfeld 1039"/>
          <p:cNvSpPr txBox="1"/>
          <p:nvPr/>
        </p:nvSpPr>
        <p:spPr>
          <a:xfrm>
            <a:off x="2585257" y="1718205"/>
            <a:ext cx="4439669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/>
              <a:t>Visual Studio Erweiterung zur statischen Code-Analyse</a:t>
            </a:r>
            <a:endParaRPr lang="de-DE" sz="1400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5748433" y="3205822"/>
            <a:ext cx="1229313" cy="1158386"/>
            <a:chOff x="5574935" y="3205822"/>
            <a:chExt cx="1229313" cy="1158386"/>
          </a:xfrm>
        </p:grpSpPr>
        <p:cxnSp>
          <p:nvCxnSpPr>
            <p:cNvPr id="33" name="Gerade Verbindung mit Pfeil 32"/>
            <p:cNvCxnSpPr>
              <a:stCxn id="13" idx="4"/>
              <a:endCxn id="47" idx="0"/>
            </p:cNvCxnSpPr>
            <p:nvPr/>
          </p:nvCxnSpPr>
          <p:spPr>
            <a:xfrm flipH="1">
              <a:off x="5574935" y="3205822"/>
              <a:ext cx="5177" cy="1158386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8" name="Textfeld 7"/>
            <p:cNvSpPr txBox="1"/>
            <p:nvPr/>
          </p:nvSpPr>
          <p:spPr>
            <a:xfrm>
              <a:off x="5601682" y="3985319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3696697" y="3933056"/>
            <a:ext cx="1243255" cy="451333"/>
            <a:chOff x="5498368" y="4089691"/>
            <a:chExt cx="1243255" cy="451333"/>
          </a:xfrm>
        </p:grpSpPr>
        <p:cxnSp>
          <p:nvCxnSpPr>
            <p:cNvPr id="39" name="Gerade Verbindung mit Pfeil 38"/>
            <p:cNvCxnSpPr>
              <a:stCxn id="6" idx="4"/>
              <a:endCxn id="16" idx="0"/>
            </p:cNvCxnSpPr>
            <p:nvPr/>
          </p:nvCxnSpPr>
          <p:spPr>
            <a:xfrm flipH="1">
              <a:off x="5498368" y="4089691"/>
              <a:ext cx="4685" cy="451333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0" name="Textfeld 39"/>
            <p:cNvSpPr txBox="1"/>
            <p:nvPr/>
          </p:nvSpPr>
          <p:spPr>
            <a:xfrm>
              <a:off x="5539057" y="4213962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grpSp>
        <p:nvGrpSpPr>
          <p:cNvPr id="43" name="Gruppieren 42"/>
          <p:cNvGrpSpPr/>
          <p:nvPr/>
        </p:nvGrpSpPr>
        <p:grpSpPr>
          <a:xfrm>
            <a:off x="4241442" y="3007985"/>
            <a:ext cx="1202566" cy="501942"/>
            <a:chOff x="5890713" y="3012220"/>
            <a:chExt cx="1202566" cy="501942"/>
          </a:xfrm>
        </p:grpSpPr>
        <p:cxnSp>
          <p:nvCxnSpPr>
            <p:cNvPr id="44" name="Gerade Verbindung mit Pfeil 43"/>
            <p:cNvCxnSpPr>
              <a:stCxn id="6" idx="6"/>
              <a:endCxn id="13" idx="3"/>
            </p:cNvCxnSpPr>
            <p:nvPr/>
          </p:nvCxnSpPr>
          <p:spPr>
            <a:xfrm flipV="1">
              <a:off x="6250753" y="3063470"/>
              <a:ext cx="664045" cy="450692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5890713" y="3012220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cxnSp>
        <p:nvCxnSpPr>
          <p:cNvPr id="3" name="Gewinkelte Verbindung 2"/>
          <p:cNvCxnSpPr>
            <a:stCxn id="54" idx="2"/>
            <a:endCxn id="1026" idx="1"/>
          </p:cNvCxnSpPr>
          <p:nvPr/>
        </p:nvCxnSpPr>
        <p:spPr>
          <a:xfrm rot="5400000" flipH="1">
            <a:off x="3263240" y="1010742"/>
            <a:ext cx="2726923" cy="6675173"/>
          </a:xfrm>
          <a:prstGeom prst="bentConnector4">
            <a:avLst>
              <a:gd name="adj1" fmla="val -8383"/>
              <a:gd name="adj2" fmla="val 10648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56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024063"/>
            <a:ext cx="571500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804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188640"/>
          </a:xfrm>
        </p:spPr>
        <p:txBody>
          <a:bodyPr>
            <a:normAutofit fontScale="90000"/>
          </a:bodyPr>
          <a:lstStyle/>
          <a:p>
            <a:pPr algn="l"/>
            <a:r>
              <a:rPr lang="de-DE" sz="1200" dirty="0" smtClean="0"/>
              <a:t>Produkt-</a:t>
            </a:r>
            <a:r>
              <a:rPr lang="de-DE" sz="1200" dirty="0" err="1" smtClean="0"/>
              <a:t>Backlog</a:t>
            </a:r>
            <a:endParaRPr lang="de-DE" sz="1200" dirty="0"/>
          </a:p>
        </p:txBody>
      </p:sp>
      <p:cxnSp>
        <p:nvCxnSpPr>
          <p:cNvPr id="64" name="Gerade Verbindung 63"/>
          <p:cNvCxnSpPr>
            <a:endCxn id="105" idx="1"/>
          </p:cNvCxnSpPr>
          <p:nvPr/>
        </p:nvCxnSpPr>
        <p:spPr>
          <a:xfrm flipH="1">
            <a:off x="1653386" y="1037705"/>
            <a:ext cx="2290" cy="5660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H="1">
            <a:off x="3457379" y="1037705"/>
            <a:ext cx="28978" cy="5660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>
            <a:off x="5292080" y="1028123"/>
            <a:ext cx="0" cy="56699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>
            <a:off x="7128284" y="1028123"/>
            <a:ext cx="23469" cy="56699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1041318" y="2276872"/>
            <a:ext cx="1404156" cy="577081"/>
            <a:chOff x="1187624" y="3068960"/>
            <a:chExt cx="1404156" cy="577081"/>
          </a:xfrm>
        </p:grpSpPr>
        <p:sp>
          <p:nvSpPr>
            <p:cNvPr id="25" name="Gefaltete Ecke 24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Klassen-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969310" y="3573016"/>
            <a:ext cx="1404156" cy="577081"/>
            <a:chOff x="1187624" y="3068960"/>
            <a:chExt cx="1404156" cy="577081"/>
          </a:xfrm>
        </p:grpSpPr>
        <p:sp>
          <p:nvSpPr>
            <p:cNvPr id="31" name="Gefaltete Ecke 3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direkt in Visual Studio sehen.</a:t>
              </a:r>
              <a:endParaRPr lang="de-DE" sz="800" dirty="0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956516" y="1090836"/>
            <a:ext cx="1404156" cy="577081"/>
            <a:chOff x="1187624" y="3068960"/>
            <a:chExt cx="1404156" cy="577081"/>
          </a:xfrm>
        </p:grpSpPr>
        <p:sp>
          <p:nvSpPr>
            <p:cNvPr id="34" name="Gefaltete Ecke 33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und deren Gewichtung sehen.</a:t>
              </a:r>
              <a:endParaRPr lang="de-DE" sz="800" dirty="0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3057542" y="2556193"/>
            <a:ext cx="1404156" cy="584775"/>
            <a:chOff x="1187624" y="3068960"/>
            <a:chExt cx="1404156" cy="584775"/>
          </a:xfrm>
        </p:grpSpPr>
        <p:sp>
          <p:nvSpPr>
            <p:cNvPr id="40" name="Gefaltete Ecke 39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Klassen finden, deren gewichtete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über einer Schwelle liegen.</a:t>
              </a:r>
              <a:endParaRPr lang="de-DE" sz="800" dirty="0"/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4569710" y="3571999"/>
            <a:ext cx="1404156" cy="584775"/>
            <a:chOff x="1187624" y="3068960"/>
            <a:chExt cx="1404156" cy="584775"/>
          </a:xfrm>
        </p:grpSpPr>
        <p:sp>
          <p:nvSpPr>
            <p:cNvPr id="49" name="Gefaltete Ecke 48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ständig an die Clean Code Prinzipien erinnert werden.</a:t>
              </a:r>
              <a:endParaRPr lang="de-DE" sz="800" dirty="0"/>
            </a:p>
          </p:txBody>
        </p:sp>
      </p:grpSp>
      <p:grpSp>
        <p:nvGrpSpPr>
          <p:cNvPr id="57" name="Gruppieren 56"/>
          <p:cNvGrpSpPr/>
          <p:nvPr/>
        </p:nvGrpSpPr>
        <p:grpSpPr>
          <a:xfrm>
            <a:off x="5397802" y="5987964"/>
            <a:ext cx="1404156" cy="584775"/>
            <a:chOff x="1187624" y="3068960"/>
            <a:chExt cx="1404156" cy="584775"/>
          </a:xfrm>
        </p:grpSpPr>
        <p:sp>
          <p:nvSpPr>
            <p:cNvPr id="58" name="Gefaltete Ecke 57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das eine Veränderung die Qualitäts-interpretation verändert.</a:t>
              </a:r>
              <a:endParaRPr lang="de-DE" sz="800" dirty="0"/>
            </a:p>
          </p:txBody>
        </p:sp>
      </p:grpSp>
      <p:grpSp>
        <p:nvGrpSpPr>
          <p:cNvPr id="90" name="Gruppieren 89"/>
          <p:cNvGrpSpPr/>
          <p:nvPr/>
        </p:nvGrpSpPr>
        <p:grpSpPr>
          <a:xfrm>
            <a:off x="6441918" y="3574033"/>
            <a:ext cx="1404156" cy="584775"/>
            <a:chOff x="1187624" y="3068960"/>
            <a:chExt cx="1404156" cy="584775"/>
          </a:xfrm>
        </p:grpSpPr>
        <p:sp>
          <p:nvSpPr>
            <p:cNvPr id="91" name="Gefaltete Ecke 9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wie die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</a:t>
              </a:r>
              <a:r>
                <a:rPr lang="de-DE" sz="800" dirty="0"/>
                <a:t>in der </a:t>
              </a:r>
              <a:r>
                <a:rPr lang="de-DE" sz="800" dirty="0" smtClean="0"/>
                <a:t>VS-Solution statistisch verteilt sind.</a:t>
              </a:r>
              <a:endParaRPr lang="de-DE" sz="8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969310" y="1195735"/>
            <a:ext cx="1404156" cy="577081"/>
            <a:chOff x="1187624" y="3068960"/>
            <a:chExt cx="1404156" cy="577081"/>
          </a:xfrm>
        </p:grpSpPr>
        <p:sp>
          <p:nvSpPr>
            <p:cNvPr id="21" name="Gefaltete Ecke 2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Methoden-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sp>
        <p:nvSpPr>
          <p:cNvPr id="113" name="Ellipse 112"/>
          <p:cNvSpPr/>
          <p:nvPr/>
        </p:nvSpPr>
        <p:spPr>
          <a:xfrm>
            <a:off x="899592" y="357603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2733506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4546850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6375434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6410300" y="459679"/>
            <a:ext cx="1482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Software-Qualität</a:t>
            </a:r>
          </a:p>
          <a:p>
            <a:r>
              <a:rPr lang="de-DE" sz="1400" dirty="0"/>
              <a:t>interpretieren</a:t>
            </a:r>
          </a:p>
        </p:txBody>
      </p:sp>
      <p:sp>
        <p:nvSpPr>
          <p:cNvPr id="9" name="Rechteck 8"/>
          <p:cNvSpPr/>
          <p:nvPr/>
        </p:nvSpPr>
        <p:spPr>
          <a:xfrm>
            <a:off x="4697460" y="432895"/>
            <a:ext cx="1384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/>
              <a:t>Clean </a:t>
            </a:r>
            <a:r>
              <a:rPr lang="de-DE" sz="1400" dirty="0" smtClean="0"/>
              <a:t>Code</a:t>
            </a:r>
          </a:p>
          <a:p>
            <a:r>
              <a:rPr lang="de-DE" sz="1400" dirty="0" smtClean="0"/>
              <a:t>Hilfe bekommen</a:t>
            </a:r>
            <a:endParaRPr lang="de-DE" sz="1400" dirty="0"/>
          </a:p>
        </p:txBody>
      </p:sp>
      <p:sp>
        <p:nvSpPr>
          <p:cNvPr id="19" name="Rechteck 18"/>
          <p:cNvSpPr/>
          <p:nvPr/>
        </p:nvSpPr>
        <p:spPr>
          <a:xfrm>
            <a:off x="2884233" y="442477"/>
            <a:ext cx="1319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Code-Probleme</a:t>
            </a:r>
          </a:p>
          <a:p>
            <a:r>
              <a:rPr lang="de-DE" sz="1400" dirty="0" smtClean="0"/>
              <a:t>identifizieren</a:t>
            </a:r>
            <a:endParaRPr lang="de-DE" sz="1400" dirty="0"/>
          </a:p>
        </p:txBody>
      </p:sp>
      <p:sp>
        <p:nvSpPr>
          <p:cNvPr id="13" name="Rechteck 12"/>
          <p:cNvSpPr/>
          <p:nvPr/>
        </p:nvSpPr>
        <p:spPr>
          <a:xfrm>
            <a:off x="1091064" y="504903"/>
            <a:ext cx="12824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Code-</a:t>
            </a:r>
            <a:r>
              <a:rPr lang="de-DE" sz="1400" dirty="0" err="1" smtClean="0"/>
              <a:t>Metriken</a:t>
            </a:r>
            <a:endParaRPr lang="de-DE" sz="1400" dirty="0" smtClean="0"/>
          </a:p>
          <a:p>
            <a:r>
              <a:rPr lang="de-DE" sz="1400" dirty="0" smtClean="0"/>
              <a:t>bestimmen</a:t>
            </a:r>
            <a:endParaRPr lang="de-DE" sz="1400" dirty="0"/>
          </a:p>
        </p:txBody>
      </p:sp>
      <p:grpSp>
        <p:nvGrpSpPr>
          <p:cNvPr id="42" name="Gruppieren 41"/>
          <p:cNvGrpSpPr/>
          <p:nvPr/>
        </p:nvGrpSpPr>
        <p:grpSpPr>
          <a:xfrm>
            <a:off x="3957642" y="4863570"/>
            <a:ext cx="1404156" cy="584775"/>
            <a:chOff x="1187624" y="3068960"/>
            <a:chExt cx="1404156" cy="584775"/>
          </a:xfrm>
        </p:grpSpPr>
        <p:sp>
          <p:nvSpPr>
            <p:cNvPr id="43" name="Gefaltete Ecke 42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r>
                <a:rPr lang="de-DE" sz="800" dirty="0" smtClean="0"/>
                <a:t> </a:t>
              </a:r>
            </a:p>
            <a:p>
              <a:r>
                <a:rPr lang="de-DE" sz="800" dirty="0" smtClean="0"/>
                <a:t>will ich einen Hinweis bekommen, wenn eine Aktion Clean Code fördert.</a:t>
              </a:r>
              <a:endParaRPr lang="de-DE" sz="800" dirty="0"/>
            </a:p>
          </p:txBody>
        </p:sp>
      </p:grpSp>
      <p:grpSp>
        <p:nvGrpSpPr>
          <p:cNvPr id="62" name="Gruppieren 61"/>
          <p:cNvGrpSpPr/>
          <p:nvPr/>
        </p:nvGrpSpPr>
        <p:grpSpPr>
          <a:xfrm>
            <a:off x="4749730" y="4494819"/>
            <a:ext cx="1404156" cy="577081"/>
            <a:chOff x="1187624" y="3068960"/>
            <a:chExt cx="1404156" cy="577081"/>
          </a:xfrm>
        </p:grpSpPr>
        <p:sp>
          <p:nvSpPr>
            <p:cNvPr id="63" name="Gefaltete Ecke 62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b="1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Clean Code </a:t>
              </a:r>
              <a:r>
                <a:rPr lang="de-DE" sz="800" dirty="0" err="1" smtClean="0"/>
                <a:t>Metriken</a:t>
              </a:r>
              <a:r>
                <a:rPr lang="de-DE" sz="800" dirty="0"/>
                <a:t> </a:t>
              </a:r>
              <a:r>
                <a:rPr lang="de-DE" sz="800" dirty="0" smtClean="0"/>
                <a:t>der </a:t>
              </a:r>
              <a:r>
                <a:rPr lang="de-DE" sz="800" dirty="0"/>
                <a:t>VS-Solution sehen</a:t>
              </a:r>
              <a:r>
                <a:rPr lang="de-DE" sz="800" dirty="0" smtClean="0"/>
                <a:t>.</a:t>
              </a:r>
              <a:endParaRPr lang="de-DE" sz="800" dirty="0"/>
            </a:p>
          </p:txBody>
        </p:sp>
      </p:grpSp>
      <p:grpSp>
        <p:nvGrpSpPr>
          <p:cNvPr id="66" name="Gruppieren 65"/>
          <p:cNvGrpSpPr/>
          <p:nvPr/>
        </p:nvGrpSpPr>
        <p:grpSpPr>
          <a:xfrm>
            <a:off x="6549930" y="5627924"/>
            <a:ext cx="1404156" cy="584775"/>
            <a:chOff x="1187624" y="3068960"/>
            <a:chExt cx="1404156" cy="584775"/>
          </a:xfrm>
        </p:grpSpPr>
        <p:sp>
          <p:nvSpPr>
            <p:cNvPr id="67" name="Gefaltete Ecke 66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wie eine Veränderung des Systems die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verändert.</a:t>
              </a:r>
              <a:endParaRPr lang="de-DE" sz="800" dirty="0"/>
            </a:p>
          </p:txBody>
        </p:sp>
      </p:grpSp>
      <p:grpSp>
        <p:nvGrpSpPr>
          <p:cNvPr id="45" name="Gruppieren 44"/>
          <p:cNvGrpSpPr/>
          <p:nvPr/>
        </p:nvGrpSpPr>
        <p:grpSpPr>
          <a:xfrm>
            <a:off x="5145774" y="4940151"/>
            <a:ext cx="1404156" cy="577081"/>
            <a:chOff x="1187624" y="3068960"/>
            <a:chExt cx="1404156" cy="577081"/>
          </a:xfrm>
        </p:grpSpPr>
        <p:sp>
          <p:nvSpPr>
            <p:cNvPr id="46" name="Gefaltete Ecke 45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b="1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warum mein Code nicht mehr clean ist.</a:t>
              </a:r>
              <a:endParaRPr lang="de-DE" sz="800" dirty="0"/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3417582" y="1484784"/>
            <a:ext cx="1404156" cy="584775"/>
            <a:chOff x="1187624" y="3068960"/>
            <a:chExt cx="1404156" cy="584775"/>
          </a:xfrm>
        </p:grpSpPr>
        <p:sp>
          <p:nvSpPr>
            <p:cNvPr id="37" name="Gefaltete Ecke 36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Methoden finden, deren gewichtete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über einer Schwelle liegen.</a:t>
              </a:r>
              <a:endParaRPr lang="de-DE" sz="800" dirty="0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1509370" y="1483767"/>
            <a:ext cx="1404156" cy="577081"/>
            <a:chOff x="1187624" y="3068960"/>
            <a:chExt cx="1404156" cy="577081"/>
          </a:xfrm>
        </p:grpSpPr>
        <p:sp>
          <p:nvSpPr>
            <p:cNvPr id="28" name="Gefaltete Ecke 27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Visual Studio Solution analysieren.</a:t>
              </a:r>
              <a:endParaRPr lang="de-DE" sz="800" dirty="0"/>
            </a:p>
          </p:txBody>
        </p:sp>
      </p:grpSp>
      <p:grpSp>
        <p:nvGrpSpPr>
          <p:cNvPr id="54" name="Gruppieren 53"/>
          <p:cNvGrpSpPr/>
          <p:nvPr/>
        </p:nvGrpSpPr>
        <p:grpSpPr>
          <a:xfrm>
            <a:off x="1473366" y="2636912"/>
            <a:ext cx="1404156" cy="577081"/>
            <a:chOff x="1187624" y="3068960"/>
            <a:chExt cx="1404156" cy="577081"/>
          </a:xfrm>
        </p:grpSpPr>
        <p:sp>
          <p:nvSpPr>
            <p:cNvPr id="55" name="Gefaltete Ecke 54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Übersicht über alle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sp>
        <p:nvSpPr>
          <p:cNvPr id="99" name="Gestreifter Pfeil nach rechts 98"/>
          <p:cNvSpPr/>
          <p:nvPr/>
        </p:nvSpPr>
        <p:spPr>
          <a:xfrm>
            <a:off x="1660684" y="2036236"/>
            <a:ext cx="5492622" cy="73078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0" name="Gestreifter Pfeil nach rechts 99"/>
          <p:cNvSpPr/>
          <p:nvPr/>
        </p:nvSpPr>
        <p:spPr>
          <a:xfrm>
            <a:off x="1650668" y="3231263"/>
            <a:ext cx="5500507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1" name="Gestreifter Pfeil nach rechts 100"/>
          <p:cNvSpPr/>
          <p:nvPr/>
        </p:nvSpPr>
        <p:spPr>
          <a:xfrm>
            <a:off x="1650668" y="4383391"/>
            <a:ext cx="5500507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2" name="Gestreifter Pfeil nach rechts 101"/>
          <p:cNvSpPr/>
          <p:nvPr/>
        </p:nvSpPr>
        <p:spPr>
          <a:xfrm>
            <a:off x="1650668" y="5535519"/>
            <a:ext cx="5500507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5" name="Gestreifter Pfeil nach rechts 104"/>
          <p:cNvSpPr/>
          <p:nvPr/>
        </p:nvSpPr>
        <p:spPr>
          <a:xfrm>
            <a:off x="1653386" y="6654806"/>
            <a:ext cx="5498367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Sprint5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51" name="Gruppieren 50"/>
          <p:cNvGrpSpPr/>
          <p:nvPr/>
        </p:nvGrpSpPr>
        <p:grpSpPr>
          <a:xfrm>
            <a:off x="6621938" y="6137543"/>
            <a:ext cx="1404156" cy="584775"/>
            <a:chOff x="1187624" y="3068960"/>
            <a:chExt cx="1404156" cy="584775"/>
          </a:xfrm>
        </p:grpSpPr>
        <p:sp>
          <p:nvSpPr>
            <p:cNvPr id="52" name="Gefaltete Ecke 51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Qualitäts-interpretation meiner VS-Solution vornehmen können.</a:t>
              </a:r>
              <a:endParaRPr lang="de-DE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547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Architektur Usus.net</a:t>
            </a:r>
            <a:endParaRPr lang="de-DE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1907704" y="4221088"/>
            <a:ext cx="2131516" cy="918596"/>
            <a:chOff x="827584" y="2060849"/>
            <a:chExt cx="2592288" cy="3384376"/>
          </a:xfrm>
        </p:grpSpPr>
        <p:sp>
          <p:nvSpPr>
            <p:cNvPr id="5" name="Rechteck 4"/>
            <p:cNvSpPr/>
            <p:nvPr/>
          </p:nvSpPr>
          <p:spPr>
            <a:xfrm>
              <a:off x="827584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827584" y="3893733"/>
              <a:ext cx="2577429" cy="1474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err="1" smtClean="0"/>
                <a:t>Usus.net.View</a:t>
              </a:r>
              <a:endParaRPr lang="de-DE" sz="2000" b="1" dirty="0"/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5178028" y="4221088"/>
            <a:ext cx="2130276" cy="905655"/>
            <a:chOff x="3779912" y="2060849"/>
            <a:chExt cx="2592288" cy="3384376"/>
          </a:xfrm>
        </p:grpSpPr>
        <p:sp>
          <p:nvSpPr>
            <p:cNvPr id="45" name="Rechteck 44"/>
            <p:cNvSpPr/>
            <p:nvPr/>
          </p:nvSpPr>
          <p:spPr>
            <a:xfrm>
              <a:off x="3779912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3779912" y="3908030"/>
              <a:ext cx="2592288" cy="1485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err="1" smtClean="0"/>
                <a:t>Usus.net.Core</a:t>
              </a:r>
              <a:endParaRPr lang="de-DE" sz="2000" b="1" dirty="0"/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1242500" y="1503879"/>
            <a:ext cx="194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Visual Studio</a:t>
            </a:r>
            <a:endParaRPr lang="de-DE" sz="2400" dirty="0">
              <a:solidFill>
                <a:schemeClr val="bg1"/>
              </a:solidFill>
            </a:endParaRPr>
          </a:p>
        </p:txBody>
      </p:sp>
      <p:grpSp>
        <p:nvGrpSpPr>
          <p:cNvPr id="58" name="Gruppieren 57"/>
          <p:cNvGrpSpPr/>
          <p:nvPr/>
        </p:nvGrpSpPr>
        <p:grpSpPr>
          <a:xfrm>
            <a:off x="5178028" y="2307323"/>
            <a:ext cx="2130276" cy="905404"/>
            <a:chOff x="3779912" y="2060849"/>
            <a:chExt cx="2592288" cy="3384376"/>
          </a:xfrm>
        </p:grpSpPr>
        <p:sp>
          <p:nvSpPr>
            <p:cNvPr id="59" name="Rechteck 58"/>
            <p:cNvSpPr/>
            <p:nvPr/>
          </p:nvSpPr>
          <p:spPr>
            <a:xfrm>
              <a:off x="3779912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3779912" y="3944997"/>
              <a:ext cx="2592288" cy="1495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err="1" smtClean="0"/>
                <a:t>Usus.net.Console</a:t>
              </a:r>
              <a:endParaRPr lang="de-DE" sz="2000" b="1" dirty="0"/>
            </a:p>
          </p:txBody>
        </p:sp>
      </p:grpSp>
      <p:grpSp>
        <p:nvGrpSpPr>
          <p:cNvPr id="61" name="Gruppieren 60"/>
          <p:cNvGrpSpPr/>
          <p:nvPr/>
        </p:nvGrpSpPr>
        <p:grpSpPr>
          <a:xfrm>
            <a:off x="1895486" y="2307323"/>
            <a:ext cx="2131516" cy="905653"/>
            <a:chOff x="827584" y="2060849"/>
            <a:chExt cx="2592288" cy="3384376"/>
          </a:xfrm>
        </p:grpSpPr>
        <p:sp>
          <p:nvSpPr>
            <p:cNvPr id="62" name="Rechteck 61"/>
            <p:cNvSpPr/>
            <p:nvPr/>
          </p:nvSpPr>
          <p:spPr>
            <a:xfrm>
              <a:off x="827584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827584" y="3918899"/>
              <a:ext cx="2577429" cy="1513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Usus.net</a:t>
              </a:r>
              <a:endParaRPr lang="de-DE" sz="2000" b="1" dirty="0"/>
            </a:p>
          </p:txBody>
        </p:sp>
      </p:grpSp>
      <p:sp>
        <p:nvSpPr>
          <p:cNvPr id="2" name="Pfeil nach unten 1"/>
          <p:cNvSpPr/>
          <p:nvPr/>
        </p:nvSpPr>
        <p:spPr>
          <a:xfrm>
            <a:off x="2747203" y="3321390"/>
            <a:ext cx="452519" cy="84359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Pfeil nach unten 63"/>
          <p:cNvSpPr/>
          <p:nvPr/>
        </p:nvSpPr>
        <p:spPr>
          <a:xfrm>
            <a:off x="6016906" y="3321390"/>
            <a:ext cx="452519" cy="84359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Pfeil nach unten 64"/>
          <p:cNvSpPr/>
          <p:nvPr/>
        </p:nvSpPr>
        <p:spPr>
          <a:xfrm rot="16200000">
            <a:off x="4413903" y="4283132"/>
            <a:ext cx="452519" cy="84359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907705" y="2314723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&lt;&lt;VS Extension&gt;&gt;</a:t>
            </a:r>
            <a:endParaRPr lang="de-DE" dirty="0"/>
          </a:p>
        </p:txBody>
      </p:sp>
      <p:sp>
        <p:nvSpPr>
          <p:cNvPr id="67" name="Textfeld 66"/>
          <p:cNvSpPr txBox="1"/>
          <p:nvPr/>
        </p:nvSpPr>
        <p:spPr>
          <a:xfrm>
            <a:off x="5183517" y="2315135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</a:t>
            </a:r>
            <a:r>
              <a:rPr lang="de-DE" dirty="0" err="1" smtClean="0"/>
              <a:t>Executable</a:t>
            </a:r>
            <a:r>
              <a:rPr lang="de-DE" dirty="0" smtClean="0"/>
              <a:t>&gt;&gt;</a:t>
            </a:r>
            <a:endParaRPr lang="de-DE" dirty="0"/>
          </a:p>
        </p:txBody>
      </p:sp>
      <p:sp>
        <p:nvSpPr>
          <p:cNvPr id="68" name="Textfeld 67"/>
          <p:cNvSpPr txBox="1"/>
          <p:nvPr/>
        </p:nvSpPr>
        <p:spPr>
          <a:xfrm>
            <a:off x="5189006" y="4228739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&lt;&lt;Library&gt;&gt;</a:t>
            </a:r>
            <a:endParaRPr lang="de-DE" dirty="0"/>
          </a:p>
        </p:txBody>
      </p:sp>
      <p:sp>
        <p:nvSpPr>
          <p:cNvPr id="70" name="Textfeld 69"/>
          <p:cNvSpPr txBox="1"/>
          <p:nvPr/>
        </p:nvSpPr>
        <p:spPr>
          <a:xfrm>
            <a:off x="1919922" y="4228739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&lt;&lt;Library&gt;&gt;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8637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Metrikberechnung</a:t>
            </a:r>
            <a:endParaRPr lang="de-DE" dirty="0"/>
          </a:p>
        </p:txBody>
      </p:sp>
      <p:sp>
        <p:nvSpPr>
          <p:cNvPr id="62" name="Rechteck 61"/>
          <p:cNvSpPr/>
          <p:nvPr/>
        </p:nvSpPr>
        <p:spPr>
          <a:xfrm>
            <a:off x="3184073" y="5133931"/>
            <a:ext cx="1740410" cy="617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AssemblyVisitor</a:t>
            </a:r>
            <a:endParaRPr lang="de-DE" dirty="0" smtClean="0"/>
          </a:p>
        </p:txBody>
      </p:sp>
      <p:sp>
        <p:nvSpPr>
          <p:cNvPr id="23" name="Rechteck 22"/>
          <p:cNvSpPr/>
          <p:nvPr/>
        </p:nvSpPr>
        <p:spPr>
          <a:xfrm>
            <a:off x="3169513" y="3492052"/>
            <a:ext cx="1740410" cy="6176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MetricCollector</a:t>
            </a:r>
            <a:endParaRPr lang="de-DE" dirty="0" smtClean="0"/>
          </a:p>
        </p:txBody>
      </p:sp>
      <p:sp>
        <p:nvSpPr>
          <p:cNvPr id="24" name="Rechteck 23"/>
          <p:cNvSpPr/>
          <p:nvPr/>
        </p:nvSpPr>
        <p:spPr>
          <a:xfrm>
            <a:off x="6498780" y="1946577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CyclomaticComplexityOfAst</a:t>
            </a:r>
            <a:endParaRPr lang="de-DE" dirty="0" smtClean="0"/>
          </a:p>
        </p:txBody>
      </p:sp>
      <p:sp>
        <p:nvSpPr>
          <p:cNvPr id="25" name="Rechteck 24"/>
          <p:cNvSpPr/>
          <p:nvPr/>
        </p:nvSpPr>
        <p:spPr>
          <a:xfrm>
            <a:off x="6839203" y="2719314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NumberOfStatements</a:t>
            </a:r>
            <a:r>
              <a:rPr lang="de-DE" dirty="0"/>
              <a:t> </a:t>
            </a:r>
            <a:endParaRPr lang="de-DE" dirty="0" smtClean="0"/>
          </a:p>
        </p:txBody>
      </p:sp>
      <p:sp>
        <p:nvSpPr>
          <p:cNvPr id="26" name="Rechteck 25"/>
          <p:cNvSpPr/>
          <p:nvPr/>
        </p:nvSpPr>
        <p:spPr>
          <a:xfrm>
            <a:off x="6985937" y="3508027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NumberOfRealLines</a:t>
            </a:r>
            <a:r>
              <a:rPr lang="de-DE" dirty="0"/>
              <a:t> </a:t>
            </a:r>
            <a:endParaRPr lang="de-DE" dirty="0" smtClean="0"/>
          </a:p>
        </p:txBody>
      </p:sp>
      <p:sp>
        <p:nvSpPr>
          <p:cNvPr id="27" name="Rechteck 26"/>
          <p:cNvSpPr/>
          <p:nvPr/>
        </p:nvSpPr>
        <p:spPr>
          <a:xfrm>
            <a:off x="6839203" y="4284140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NumberOfLogicalLines</a:t>
            </a:r>
            <a:r>
              <a:rPr lang="de-DE" dirty="0"/>
              <a:t> </a:t>
            </a:r>
            <a:endParaRPr lang="de-DE" dirty="0" smtClean="0"/>
          </a:p>
        </p:txBody>
      </p:sp>
      <p:sp>
        <p:nvSpPr>
          <p:cNvPr id="30" name="Rechteck 29"/>
          <p:cNvSpPr/>
          <p:nvPr/>
        </p:nvSpPr>
        <p:spPr>
          <a:xfrm>
            <a:off x="6498780" y="5076228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TypeDependencies</a:t>
            </a:r>
            <a:r>
              <a:rPr lang="de-DE" dirty="0"/>
              <a:t> </a:t>
            </a:r>
            <a:endParaRPr lang="de-DE" dirty="0" smtClean="0"/>
          </a:p>
        </p:txBody>
      </p:sp>
      <p:cxnSp>
        <p:nvCxnSpPr>
          <p:cNvPr id="7" name="Gerade Verbindung mit Pfeil 6"/>
          <p:cNvCxnSpPr>
            <a:stCxn id="23" idx="2"/>
            <a:endCxn id="62" idx="0"/>
          </p:cNvCxnSpPr>
          <p:nvPr/>
        </p:nvCxnSpPr>
        <p:spPr>
          <a:xfrm>
            <a:off x="4039718" y="4109673"/>
            <a:ext cx="14560" cy="1024258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3" idx="3"/>
            <a:endCxn id="24" idx="1"/>
          </p:cNvCxnSpPr>
          <p:nvPr/>
        </p:nvCxnSpPr>
        <p:spPr>
          <a:xfrm flipV="1">
            <a:off x="4909923" y="2255388"/>
            <a:ext cx="1588857" cy="1545475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23" idx="3"/>
            <a:endCxn id="25" idx="1"/>
          </p:cNvCxnSpPr>
          <p:nvPr/>
        </p:nvCxnSpPr>
        <p:spPr>
          <a:xfrm flipV="1">
            <a:off x="4909923" y="3028125"/>
            <a:ext cx="1929280" cy="772738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3" idx="3"/>
            <a:endCxn id="26" idx="1"/>
          </p:cNvCxnSpPr>
          <p:nvPr/>
        </p:nvCxnSpPr>
        <p:spPr>
          <a:xfrm>
            <a:off x="4909923" y="3800863"/>
            <a:ext cx="2076014" cy="15975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23" idx="3"/>
            <a:endCxn id="27" idx="1"/>
          </p:cNvCxnSpPr>
          <p:nvPr/>
        </p:nvCxnSpPr>
        <p:spPr>
          <a:xfrm>
            <a:off x="4909923" y="3800863"/>
            <a:ext cx="1929280" cy="792088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23" idx="3"/>
            <a:endCxn id="30" idx="1"/>
          </p:cNvCxnSpPr>
          <p:nvPr/>
        </p:nvCxnSpPr>
        <p:spPr>
          <a:xfrm>
            <a:off x="4909923" y="3800863"/>
            <a:ext cx="1588857" cy="1584176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553680" y="3508027"/>
            <a:ext cx="1740410" cy="6176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Analyze</a:t>
            </a:r>
            <a:endParaRPr lang="de-DE" dirty="0" smtClean="0"/>
          </a:p>
        </p:txBody>
      </p:sp>
      <p:cxnSp>
        <p:nvCxnSpPr>
          <p:cNvPr id="54" name="Gerade Verbindung mit Pfeil 53"/>
          <p:cNvCxnSpPr>
            <a:stCxn id="53" idx="3"/>
            <a:endCxn id="23" idx="1"/>
          </p:cNvCxnSpPr>
          <p:nvPr/>
        </p:nvCxnSpPr>
        <p:spPr>
          <a:xfrm flipV="1">
            <a:off x="2294090" y="3800863"/>
            <a:ext cx="875423" cy="15975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3169513" y="1946129"/>
            <a:ext cx="1740410" cy="6176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MetricsReport</a:t>
            </a:r>
            <a:r>
              <a:rPr lang="de-DE" dirty="0"/>
              <a:t> </a:t>
            </a:r>
            <a:endParaRPr lang="de-DE" dirty="0" smtClean="0"/>
          </a:p>
        </p:txBody>
      </p:sp>
      <p:cxnSp>
        <p:nvCxnSpPr>
          <p:cNvPr id="69" name="Gerade Verbindung mit Pfeil 68"/>
          <p:cNvCxnSpPr>
            <a:stCxn id="23" idx="0"/>
            <a:endCxn id="66" idx="2"/>
          </p:cNvCxnSpPr>
          <p:nvPr/>
        </p:nvCxnSpPr>
        <p:spPr>
          <a:xfrm flipV="1">
            <a:off x="4039718" y="2563750"/>
            <a:ext cx="0" cy="928302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992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Metrikberechnung</a:t>
            </a:r>
            <a:endParaRPr lang="de-DE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252538"/>
            <a:ext cx="8410575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40441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Bildschirmpräsentation (4:3)</PresentationFormat>
  <Paragraphs>131</Paragraphs>
  <Slides>13</Slides>
  <Notes>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Larissa</vt:lpstr>
      <vt:lpstr>CCD</vt:lpstr>
      <vt:lpstr>CC</vt:lpstr>
      <vt:lpstr>Architektur</vt:lpstr>
      <vt:lpstr>Use Cases</vt:lpstr>
      <vt:lpstr>Use Cases</vt:lpstr>
      <vt:lpstr>Produkt-Backlog</vt:lpstr>
      <vt:lpstr>Architektur Usus.net</vt:lpstr>
      <vt:lpstr>Metrikberechnung</vt:lpstr>
      <vt:lpstr>Metrikberechnung</vt:lpstr>
      <vt:lpstr>Vertex Reduction</vt:lpstr>
      <vt:lpstr>MetricsReport</vt:lpstr>
      <vt:lpstr>ViewHub</vt:lpstr>
      <vt:lpstr>Windows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Naujoks</dc:creator>
  <cp:lastModifiedBy>Manuel Naujoks</cp:lastModifiedBy>
  <cp:revision>82</cp:revision>
  <cp:lastPrinted>2012-03-28T12:11:05Z</cp:lastPrinted>
  <dcterms:created xsi:type="dcterms:W3CDTF">2012-03-21T09:46:17Z</dcterms:created>
  <dcterms:modified xsi:type="dcterms:W3CDTF">2012-08-10T09:00:38Z</dcterms:modified>
</cp:coreProperties>
</file>