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9ABC5C-FC58-4AE2-89F8-727F30362B08}" type="datetimeFigureOut">
              <a:rPr lang="de-DE" smtClean="0"/>
              <a:t>28.03.2012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C1FA76-46A6-49F4-8E84-FEF8584513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9867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1FA76-46A6-49F4-8E84-FEF8584513B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930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28.03.2012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3247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28.03.2012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2743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28.03.2012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0441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28.03.2012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1206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28.03.2012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2276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28.03.2012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845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28.03.2012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8599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28.03.2012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3808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28.03.2012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7854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28.03.2012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748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28.03.2012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1882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0F42D-6984-4A4E-9090-AA314D14663F}" type="datetimeFigureOut">
              <a:rPr lang="de-DE" smtClean="0"/>
              <a:t>28.03.2012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6295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923928" y="2348880"/>
            <a:ext cx="1080120" cy="52284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A</a:t>
            </a:r>
            <a:endParaRPr lang="de-DE" b="1" dirty="0" smtClean="0"/>
          </a:p>
          <a:p>
            <a:pPr algn="ctr"/>
            <a:r>
              <a:rPr lang="de-DE" sz="1400" dirty="0" smtClean="0"/>
              <a:t>CCD: 7</a:t>
            </a:r>
          </a:p>
        </p:txBody>
      </p:sp>
      <p:sp>
        <p:nvSpPr>
          <p:cNvPr id="6" name="Rechteck 5"/>
          <p:cNvSpPr/>
          <p:nvPr/>
        </p:nvSpPr>
        <p:spPr>
          <a:xfrm>
            <a:off x="2172547" y="3685312"/>
            <a:ext cx="1080120" cy="52284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B</a:t>
            </a:r>
          </a:p>
          <a:p>
            <a:pPr algn="ctr"/>
            <a:r>
              <a:rPr lang="de-DE" sz="1400" dirty="0" smtClean="0"/>
              <a:t>CCD: 3</a:t>
            </a:r>
          </a:p>
        </p:txBody>
      </p:sp>
      <p:sp>
        <p:nvSpPr>
          <p:cNvPr id="9" name="Rechteck 8"/>
          <p:cNvSpPr/>
          <p:nvPr/>
        </p:nvSpPr>
        <p:spPr>
          <a:xfrm>
            <a:off x="3059832" y="4783936"/>
            <a:ext cx="1080120" cy="52284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D</a:t>
            </a:r>
            <a:endParaRPr lang="de-DE" b="1" dirty="0" smtClean="0"/>
          </a:p>
          <a:p>
            <a:pPr algn="ctr"/>
            <a:r>
              <a:rPr lang="de-DE" sz="1400" dirty="0" smtClean="0"/>
              <a:t>CCD: 1</a:t>
            </a:r>
            <a:endParaRPr lang="de-DE" sz="1400" dirty="0"/>
          </a:p>
        </p:txBody>
      </p:sp>
      <p:sp>
        <p:nvSpPr>
          <p:cNvPr id="10" name="Rechteck 9"/>
          <p:cNvSpPr/>
          <p:nvPr/>
        </p:nvSpPr>
        <p:spPr>
          <a:xfrm>
            <a:off x="1259632" y="4783936"/>
            <a:ext cx="1080120" cy="52284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C</a:t>
            </a:r>
            <a:endParaRPr lang="de-DE" b="1" dirty="0" smtClean="0"/>
          </a:p>
          <a:p>
            <a:pPr algn="ctr"/>
            <a:r>
              <a:rPr lang="de-DE" sz="1400" dirty="0" smtClean="0"/>
              <a:t>CCD: 1</a:t>
            </a:r>
          </a:p>
        </p:txBody>
      </p:sp>
      <p:sp>
        <p:nvSpPr>
          <p:cNvPr id="11" name="Rechteck 10"/>
          <p:cNvSpPr/>
          <p:nvPr/>
        </p:nvSpPr>
        <p:spPr>
          <a:xfrm>
            <a:off x="5724128" y="3685312"/>
            <a:ext cx="1080120" cy="52284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E</a:t>
            </a:r>
            <a:endParaRPr lang="de-DE" b="1" dirty="0" smtClean="0"/>
          </a:p>
          <a:p>
            <a:pPr algn="ctr"/>
            <a:r>
              <a:rPr lang="de-DE" sz="1400" dirty="0" smtClean="0"/>
              <a:t>CCD: 3</a:t>
            </a:r>
          </a:p>
        </p:txBody>
      </p:sp>
      <p:sp>
        <p:nvSpPr>
          <p:cNvPr id="12" name="Rechteck 11"/>
          <p:cNvSpPr/>
          <p:nvPr/>
        </p:nvSpPr>
        <p:spPr>
          <a:xfrm>
            <a:off x="6660232" y="4783936"/>
            <a:ext cx="1080120" cy="52284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G</a:t>
            </a:r>
            <a:endParaRPr lang="de-DE" b="1" dirty="0" smtClean="0"/>
          </a:p>
          <a:p>
            <a:pPr algn="ctr"/>
            <a:r>
              <a:rPr lang="de-DE" sz="1400" dirty="0" smtClean="0"/>
              <a:t>CCD: 3</a:t>
            </a:r>
          </a:p>
        </p:txBody>
      </p:sp>
      <p:sp>
        <p:nvSpPr>
          <p:cNvPr id="13" name="Rechteck 12"/>
          <p:cNvSpPr/>
          <p:nvPr/>
        </p:nvSpPr>
        <p:spPr>
          <a:xfrm>
            <a:off x="4860032" y="4783936"/>
            <a:ext cx="1080120" cy="52284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F</a:t>
            </a:r>
            <a:endParaRPr lang="de-DE" b="1" dirty="0" smtClean="0"/>
          </a:p>
          <a:p>
            <a:pPr algn="ctr"/>
            <a:r>
              <a:rPr lang="de-DE" sz="1400" dirty="0" smtClean="0"/>
              <a:t>CCD: 3</a:t>
            </a:r>
          </a:p>
        </p:txBody>
      </p:sp>
      <p:cxnSp>
        <p:nvCxnSpPr>
          <p:cNvPr id="15" name="Gerade Verbindung mit Pfeil 14"/>
          <p:cNvCxnSpPr>
            <a:stCxn id="6" idx="2"/>
            <a:endCxn id="10" idx="0"/>
          </p:cNvCxnSpPr>
          <p:nvPr/>
        </p:nvCxnSpPr>
        <p:spPr>
          <a:xfrm flipH="1">
            <a:off x="1799692" y="4208158"/>
            <a:ext cx="912915" cy="5757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6" idx="2"/>
            <a:endCxn id="9" idx="0"/>
          </p:cNvCxnSpPr>
          <p:nvPr/>
        </p:nvCxnSpPr>
        <p:spPr>
          <a:xfrm>
            <a:off x="2712606" y="4208158"/>
            <a:ext cx="887287" cy="5757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11" idx="2"/>
            <a:endCxn id="13" idx="0"/>
          </p:cNvCxnSpPr>
          <p:nvPr/>
        </p:nvCxnSpPr>
        <p:spPr>
          <a:xfrm flipH="1">
            <a:off x="5400092" y="4208158"/>
            <a:ext cx="864096" cy="5757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11" idx="2"/>
            <a:endCxn id="12" idx="0"/>
          </p:cNvCxnSpPr>
          <p:nvPr/>
        </p:nvCxnSpPr>
        <p:spPr>
          <a:xfrm>
            <a:off x="6264188" y="4208158"/>
            <a:ext cx="936104" cy="5757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4" idx="2"/>
            <a:endCxn id="6" idx="0"/>
          </p:cNvCxnSpPr>
          <p:nvPr/>
        </p:nvCxnSpPr>
        <p:spPr>
          <a:xfrm flipH="1">
            <a:off x="2712606" y="2871726"/>
            <a:ext cx="1751383" cy="8135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4" idx="2"/>
            <a:endCxn id="11" idx="0"/>
          </p:cNvCxnSpPr>
          <p:nvPr/>
        </p:nvCxnSpPr>
        <p:spPr>
          <a:xfrm>
            <a:off x="4463988" y="2871726"/>
            <a:ext cx="1800200" cy="8135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itel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CCD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3130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CC</a:t>
            </a:r>
            <a:endParaRPr lang="de-DE" dirty="0"/>
          </a:p>
        </p:txBody>
      </p:sp>
      <p:sp>
        <p:nvSpPr>
          <p:cNvPr id="18" name="Ellipse 17"/>
          <p:cNvSpPr/>
          <p:nvPr/>
        </p:nvSpPr>
        <p:spPr>
          <a:xfrm>
            <a:off x="3510123" y="1772817"/>
            <a:ext cx="576064" cy="5760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3514567" y="2852937"/>
            <a:ext cx="576064" cy="57606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21" name="Ellipse 20"/>
          <p:cNvSpPr/>
          <p:nvPr/>
        </p:nvSpPr>
        <p:spPr>
          <a:xfrm>
            <a:off x="2195736" y="4276578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5061257" y="3501009"/>
            <a:ext cx="576064" cy="57606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??</a:t>
            </a:r>
            <a:endParaRPr lang="de-DE" dirty="0"/>
          </a:p>
        </p:txBody>
      </p:sp>
      <p:sp>
        <p:nvSpPr>
          <p:cNvPr id="25" name="Ellipse 24"/>
          <p:cNvSpPr/>
          <p:nvPr/>
        </p:nvSpPr>
        <p:spPr>
          <a:xfrm>
            <a:off x="6213385" y="4293096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5061257" y="4293096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3909129" y="5517233"/>
            <a:ext cx="576064" cy="57606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" name="Gerade Verbindung mit Pfeil 28"/>
          <p:cNvCxnSpPr>
            <a:stCxn id="18" idx="4"/>
            <a:endCxn id="19" idx="0"/>
          </p:cNvCxnSpPr>
          <p:nvPr/>
        </p:nvCxnSpPr>
        <p:spPr>
          <a:xfrm>
            <a:off x="3798156" y="2348881"/>
            <a:ext cx="4443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19" idx="3"/>
            <a:endCxn id="21" idx="7"/>
          </p:cNvCxnSpPr>
          <p:nvPr/>
        </p:nvCxnSpPr>
        <p:spPr>
          <a:xfrm flipH="1">
            <a:off x="2687438" y="3344637"/>
            <a:ext cx="911492" cy="10163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9" idx="5"/>
            <a:endCxn id="24" idx="1"/>
          </p:cNvCxnSpPr>
          <p:nvPr/>
        </p:nvCxnSpPr>
        <p:spPr>
          <a:xfrm>
            <a:off x="4006269" y="3344638"/>
            <a:ext cx="1139353" cy="24073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24" idx="4"/>
            <a:endCxn id="26" idx="0"/>
          </p:cNvCxnSpPr>
          <p:nvPr/>
        </p:nvCxnSpPr>
        <p:spPr>
          <a:xfrm>
            <a:off x="5349289" y="4077072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24" idx="5"/>
            <a:endCxn id="25" idx="1"/>
          </p:cNvCxnSpPr>
          <p:nvPr/>
        </p:nvCxnSpPr>
        <p:spPr>
          <a:xfrm>
            <a:off x="5552958" y="3992709"/>
            <a:ext cx="744791" cy="3847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21" idx="4"/>
            <a:endCxn id="27" idx="1"/>
          </p:cNvCxnSpPr>
          <p:nvPr/>
        </p:nvCxnSpPr>
        <p:spPr>
          <a:xfrm>
            <a:off x="2483769" y="4852643"/>
            <a:ext cx="1509724" cy="74895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26" idx="3"/>
            <a:endCxn id="27" idx="7"/>
          </p:cNvCxnSpPr>
          <p:nvPr/>
        </p:nvCxnSpPr>
        <p:spPr>
          <a:xfrm flipH="1">
            <a:off x="4400830" y="4784797"/>
            <a:ext cx="744791" cy="8167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>
            <a:stCxn id="25" idx="3"/>
            <a:endCxn id="27" idx="6"/>
          </p:cNvCxnSpPr>
          <p:nvPr/>
        </p:nvCxnSpPr>
        <p:spPr>
          <a:xfrm flipH="1">
            <a:off x="4485193" y="4784798"/>
            <a:ext cx="1812555" cy="10204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Ellipse 22"/>
          <p:cNvSpPr/>
          <p:nvPr/>
        </p:nvSpPr>
        <p:spPr>
          <a:xfrm>
            <a:off x="3909129" y="4276578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rade Verbindung mit Pfeil 29"/>
          <p:cNvCxnSpPr>
            <a:stCxn id="24" idx="3"/>
            <a:endCxn id="23" idx="7"/>
          </p:cNvCxnSpPr>
          <p:nvPr/>
        </p:nvCxnSpPr>
        <p:spPr>
          <a:xfrm flipH="1">
            <a:off x="4400830" y="3992709"/>
            <a:ext cx="744791" cy="3682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23" idx="4"/>
            <a:endCxn id="27" idx="0"/>
          </p:cNvCxnSpPr>
          <p:nvPr/>
        </p:nvCxnSpPr>
        <p:spPr>
          <a:xfrm>
            <a:off x="4197161" y="4852642"/>
            <a:ext cx="0" cy="6645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351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hteck 112"/>
          <p:cNvSpPr/>
          <p:nvPr/>
        </p:nvSpPr>
        <p:spPr>
          <a:xfrm>
            <a:off x="683568" y="1700808"/>
            <a:ext cx="8244408" cy="4752528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Rechteck 110"/>
          <p:cNvSpPr/>
          <p:nvPr/>
        </p:nvSpPr>
        <p:spPr>
          <a:xfrm>
            <a:off x="251520" y="2175247"/>
            <a:ext cx="2664296" cy="4278089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Würfel 9"/>
          <p:cNvSpPr/>
          <p:nvPr/>
        </p:nvSpPr>
        <p:spPr>
          <a:xfrm>
            <a:off x="6804248" y="4149080"/>
            <a:ext cx="1800200" cy="1517029"/>
          </a:xfrm>
          <a:prstGeom prst="cub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 smtClean="0"/>
              <a:t>Assembly</a:t>
            </a:r>
            <a:endParaRPr lang="de-DE" sz="2400" dirty="0"/>
          </a:p>
        </p:txBody>
      </p:sp>
      <p:sp>
        <p:nvSpPr>
          <p:cNvPr id="56" name="Pfeil nach unten 55"/>
          <p:cNvSpPr/>
          <p:nvPr/>
        </p:nvSpPr>
        <p:spPr>
          <a:xfrm>
            <a:off x="6893293" y="2492896"/>
            <a:ext cx="1682579" cy="1867348"/>
          </a:xfrm>
          <a:prstGeom prst="downArrow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smtClean="0"/>
              <a:t>Architektur</a:t>
            </a:r>
            <a:endParaRPr lang="de-DE" dirty="0"/>
          </a:p>
        </p:txBody>
      </p:sp>
      <p:grpSp>
        <p:nvGrpSpPr>
          <p:cNvPr id="14" name="Gruppieren 13"/>
          <p:cNvGrpSpPr/>
          <p:nvPr/>
        </p:nvGrpSpPr>
        <p:grpSpPr>
          <a:xfrm>
            <a:off x="3293999" y="2780929"/>
            <a:ext cx="3123575" cy="3384376"/>
            <a:chOff x="3779912" y="2060849"/>
            <a:chExt cx="2592288" cy="3384376"/>
          </a:xfrm>
        </p:grpSpPr>
        <p:sp>
          <p:nvSpPr>
            <p:cNvPr id="6" name="Rechteck 5"/>
            <p:cNvSpPr/>
            <p:nvPr/>
          </p:nvSpPr>
          <p:spPr>
            <a:xfrm>
              <a:off x="3779912" y="2060849"/>
              <a:ext cx="2592288" cy="338437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779912" y="5045114"/>
              <a:ext cx="25922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smtClean="0"/>
                <a:t>statische Code-Analyse</a:t>
              </a:r>
              <a:endParaRPr lang="de-DE" sz="2000" b="1" dirty="0"/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974243" y="2780929"/>
            <a:ext cx="1705464" cy="3384376"/>
            <a:chOff x="827584" y="2060849"/>
            <a:chExt cx="2592288" cy="3384376"/>
          </a:xfrm>
        </p:grpSpPr>
        <p:sp>
          <p:nvSpPr>
            <p:cNvPr id="5" name="Rechteck 4"/>
            <p:cNvSpPr/>
            <p:nvPr/>
          </p:nvSpPr>
          <p:spPr>
            <a:xfrm>
              <a:off x="827584" y="2060849"/>
              <a:ext cx="2592288" cy="338437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842443" y="5045114"/>
              <a:ext cx="25774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smtClean="0"/>
                <a:t>Visualisierung</a:t>
              </a:r>
              <a:endParaRPr lang="de-DE" sz="2000" b="1" dirty="0"/>
            </a:p>
          </p:txBody>
        </p:sp>
      </p:grpSp>
      <p:sp>
        <p:nvSpPr>
          <p:cNvPr id="69" name="Zylinder 68"/>
          <p:cNvSpPr/>
          <p:nvPr/>
        </p:nvSpPr>
        <p:spPr>
          <a:xfrm>
            <a:off x="4538972" y="4365104"/>
            <a:ext cx="1440160" cy="1152128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Metrik</a:t>
            </a:r>
          </a:p>
          <a:p>
            <a:pPr algn="ctr"/>
            <a:r>
              <a:rPr lang="de-DE" sz="2400" dirty="0" smtClean="0"/>
              <a:t>DB</a:t>
            </a:r>
            <a:endParaRPr lang="de-DE" sz="2400" dirty="0"/>
          </a:p>
        </p:txBody>
      </p:sp>
      <p:cxnSp>
        <p:nvCxnSpPr>
          <p:cNvPr id="46" name="Gerade Verbindung mit Pfeil 45"/>
          <p:cNvCxnSpPr>
            <a:stCxn id="19" idx="4"/>
          </p:cNvCxnSpPr>
          <p:nvPr/>
        </p:nvCxnSpPr>
        <p:spPr>
          <a:xfrm>
            <a:off x="5724128" y="393305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Gerade Verbindung mit Pfeil 85"/>
          <p:cNvCxnSpPr>
            <a:stCxn id="77" idx="4"/>
          </p:cNvCxnSpPr>
          <p:nvPr/>
        </p:nvCxnSpPr>
        <p:spPr>
          <a:xfrm>
            <a:off x="4857985" y="393305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>
            <a:endCxn id="69" idx="2"/>
          </p:cNvCxnSpPr>
          <p:nvPr/>
        </p:nvCxnSpPr>
        <p:spPr>
          <a:xfrm>
            <a:off x="2146564" y="4941168"/>
            <a:ext cx="239240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2" name="Textfeld 111"/>
          <p:cNvSpPr txBox="1"/>
          <p:nvPr/>
        </p:nvSpPr>
        <p:spPr>
          <a:xfrm>
            <a:off x="254163" y="2175247"/>
            <a:ext cx="1941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chemeClr val="bg1"/>
                </a:solidFill>
              </a:rPr>
              <a:t>Visual Studio</a:t>
            </a: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114" name="Textfeld 113"/>
          <p:cNvSpPr txBox="1"/>
          <p:nvPr/>
        </p:nvSpPr>
        <p:spPr>
          <a:xfrm>
            <a:off x="7930489" y="5877272"/>
            <a:ext cx="103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.NET</a:t>
            </a:r>
            <a:endParaRPr lang="de-DE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5" name="180-Grad-Pfeil 114"/>
          <p:cNvSpPr/>
          <p:nvPr/>
        </p:nvSpPr>
        <p:spPr>
          <a:xfrm>
            <a:off x="2524937" y="839174"/>
            <a:ext cx="5548821" cy="1339056"/>
          </a:xfrm>
          <a:prstGeom prst="uturnArrow">
            <a:avLst>
              <a:gd name="adj1" fmla="val 28978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2" name="180-Grad-Pfeil 121"/>
          <p:cNvSpPr/>
          <p:nvPr/>
        </p:nvSpPr>
        <p:spPr>
          <a:xfrm rot="10800000">
            <a:off x="2381668" y="2492896"/>
            <a:ext cx="5548821" cy="1339056"/>
          </a:xfrm>
          <a:prstGeom prst="uturnArrow">
            <a:avLst>
              <a:gd name="adj1" fmla="val 28978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Fensterinhalt vertikal verschieben 8"/>
          <p:cNvSpPr/>
          <p:nvPr/>
        </p:nvSpPr>
        <p:spPr>
          <a:xfrm>
            <a:off x="7168494" y="2148284"/>
            <a:ext cx="1152128" cy="1017835"/>
          </a:xfrm>
          <a:prstGeom prst="verticalScroll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Code</a:t>
            </a:r>
            <a:endParaRPr lang="de-DE" sz="2400" dirty="0"/>
          </a:p>
        </p:txBody>
      </p:sp>
      <p:sp>
        <p:nvSpPr>
          <p:cNvPr id="19" name="Flussdiagramm: Zusammenführung 18"/>
          <p:cNvSpPr/>
          <p:nvPr/>
        </p:nvSpPr>
        <p:spPr>
          <a:xfrm>
            <a:off x="5436096" y="3356992"/>
            <a:ext cx="576064" cy="576064"/>
          </a:xfrm>
          <a:prstGeom prst="flowChartSummingJunct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7" name="Flussdiagramm: Zusammenführung 76"/>
          <p:cNvSpPr/>
          <p:nvPr/>
        </p:nvSpPr>
        <p:spPr>
          <a:xfrm>
            <a:off x="4569953" y="3356992"/>
            <a:ext cx="576064" cy="576064"/>
          </a:xfrm>
          <a:prstGeom prst="flowChartSummingJunct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Flussdiagramm: Zusammenführung 80"/>
          <p:cNvSpPr/>
          <p:nvPr/>
        </p:nvSpPr>
        <p:spPr>
          <a:xfrm>
            <a:off x="3707904" y="3356993"/>
            <a:ext cx="576064" cy="576064"/>
          </a:xfrm>
          <a:prstGeom prst="flowChartSummingJunct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Ovale Legende 89"/>
          <p:cNvSpPr/>
          <p:nvPr/>
        </p:nvSpPr>
        <p:spPr>
          <a:xfrm>
            <a:off x="5208203" y="2222862"/>
            <a:ext cx="1857920" cy="612068"/>
          </a:xfrm>
          <a:prstGeom prst="wedgeEllipseCallout">
            <a:avLst>
              <a:gd name="adj1" fmla="val -25291"/>
              <a:gd name="adj2" fmla="val 160156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Berechnung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9" name="Ovale Legende 88"/>
          <p:cNvSpPr/>
          <p:nvPr/>
        </p:nvSpPr>
        <p:spPr>
          <a:xfrm>
            <a:off x="4193183" y="1838287"/>
            <a:ext cx="1857920" cy="612068"/>
          </a:xfrm>
          <a:prstGeom prst="wedgeEllipseCallout">
            <a:avLst>
              <a:gd name="adj1" fmla="val -12403"/>
              <a:gd name="adj2" fmla="val 220847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Gewichtung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1" name="Ovale Legende 90"/>
          <p:cNvSpPr/>
          <p:nvPr/>
        </p:nvSpPr>
        <p:spPr>
          <a:xfrm>
            <a:off x="3166528" y="2330878"/>
            <a:ext cx="1857920" cy="612068"/>
          </a:xfrm>
          <a:prstGeom prst="wedgeEllipseCallout">
            <a:avLst>
              <a:gd name="adj1" fmla="val -7334"/>
              <a:gd name="adj2" fmla="val 141164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Bewertung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36" name="Gewinkelte Verbindung 35"/>
          <p:cNvCxnSpPr>
            <a:stCxn id="19" idx="6"/>
          </p:cNvCxnSpPr>
          <p:nvPr/>
        </p:nvCxnSpPr>
        <p:spPr>
          <a:xfrm>
            <a:off x="6012160" y="3645024"/>
            <a:ext cx="990527" cy="104176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winkelte Verbindung 28"/>
          <p:cNvCxnSpPr>
            <a:stCxn id="19" idx="6"/>
          </p:cNvCxnSpPr>
          <p:nvPr/>
        </p:nvCxnSpPr>
        <p:spPr>
          <a:xfrm flipV="1">
            <a:off x="6012160" y="2979538"/>
            <a:ext cx="1368152" cy="665486"/>
          </a:xfrm>
          <a:prstGeom prst="bentConnector3">
            <a:avLst>
              <a:gd name="adj1" fmla="val 72711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Gerade Verbindung mit Pfeil 93"/>
          <p:cNvCxnSpPr>
            <a:endCxn id="81" idx="2"/>
          </p:cNvCxnSpPr>
          <p:nvPr/>
        </p:nvCxnSpPr>
        <p:spPr>
          <a:xfrm>
            <a:off x="1790704" y="3645025"/>
            <a:ext cx="1917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9" name="Gruppieren 108"/>
          <p:cNvGrpSpPr/>
          <p:nvPr/>
        </p:nvGrpSpPr>
        <p:grpSpPr>
          <a:xfrm>
            <a:off x="1222056" y="3458218"/>
            <a:ext cx="1333720" cy="1842990"/>
            <a:chOff x="1301208" y="3244551"/>
            <a:chExt cx="1333720" cy="1842990"/>
          </a:xfrm>
        </p:grpSpPr>
        <p:sp>
          <p:nvSpPr>
            <p:cNvPr id="105" name="&quot;Nein&quot;-Symbol 104"/>
            <p:cNvSpPr/>
            <p:nvPr/>
          </p:nvSpPr>
          <p:spPr>
            <a:xfrm>
              <a:off x="1782689" y="3710174"/>
              <a:ext cx="762943" cy="762943"/>
            </a:xfrm>
            <a:prstGeom prst="noSmoking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06" name="Smiley 105"/>
            <p:cNvSpPr/>
            <p:nvPr/>
          </p:nvSpPr>
          <p:spPr>
            <a:xfrm>
              <a:off x="1475656" y="3244551"/>
              <a:ext cx="688505" cy="688505"/>
            </a:xfrm>
            <a:prstGeom prst="smileyFac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" name="Gewitterblitz 106"/>
            <p:cNvSpPr/>
            <p:nvPr/>
          </p:nvSpPr>
          <p:spPr>
            <a:xfrm>
              <a:off x="1946423" y="4399036"/>
              <a:ext cx="688505" cy="688505"/>
            </a:xfrm>
            <a:prstGeom prst="lightningBol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8" name="Gefaltete Ecke 107"/>
            <p:cNvSpPr/>
            <p:nvPr/>
          </p:nvSpPr>
          <p:spPr>
            <a:xfrm>
              <a:off x="1301208" y="4051623"/>
              <a:ext cx="720080" cy="720080"/>
            </a:xfrm>
            <a:prstGeom prst="foldedCorner">
              <a:avLst>
                <a:gd name="adj" fmla="val 32143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78" name="Gerade Verbindung mit Pfeil 77"/>
          <p:cNvCxnSpPr>
            <a:stCxn id="77" idx="6"/>
            <a:endCxn id="19" idx="2"/>
          </p:cNvCxnSpPr>
          <p:nvPr/>
        </p:nvCxnSpPr>
        <p:spPr>
          <a:xfrm>
            <a:off x="5146017" y="3645024"/>
            <a:ext cx="29007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Gerade Verbindung mit Pfeil 81"/>
          <p:cNvCxnSpPr>
            <a:stCxn id="81" idx="6"/>
            <a:endCxn id="77" idx="2"/>
          </p:cNvCxnSpPr>
          <p:nvPr/>
        </p:nvCxnSpPr>
        <p:spPr>
          <a:xfrm flipV="1">
            <a:off x="4283968" y="3645024"/>
            <a:ext cx="285985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503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Cases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2585257" y="1718206"/>
            <a:ext cx="4439668" cy="387103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uppieren 9"/>
          <p:cNvGrpSpPr/>
          <p:nvPr/>
        </p:nvGrpSpPr>
        <p:grpSpPr>
          <a:xfrm>
            <a:off x="2945298" y="3086798"/>
            <a:ext cx="1656184" cy="846258"/>
            <a:chOff x="3779912" y="2060848"/>
            <a:chExt cx="2088232" cy="1144974"/>
          </a:xfrm>
        </p:grpSpPr>
        <p:sp>
          <p:nvSpPr>
            <p:cNvPr id="6" name="Ellipse 5"/>
            <p:cNvSpPr/>
            <p:nvPr/>
          </p:nvSpPr>
          <p:spPr>
            <a:xfrm>
              <a:off x="3779912" y="2060848"/>
              <a:ext cx="2088232" cy="114497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4005306" y="2304653"/>
              <a:ext cx="1800200" cy="7079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Code-</a:t>
              </a:r>
              <a:r>
                <a:rPr lang="de-DE" sz="1400" dirty="0" err="1" smtClean="0"/>
                <a:t>Metriken</a:t>
              </a:r>
              <a:r>
                <a:rPr lang="de-DE" sz="1400" dirty="0" smtClean="0"/>
                <a:t> bestimmen</a:t>
              </a:r>
              <a:endParaRPr lang="de-DE" sz="1400" dirty="0"/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5033530" y="2204864"/>
            <a:ext cx="1656184" cy="1000958"/>
            <a:chOff x="3779912" y="2060848"/>
            <a:chExt cx="2183151" cy="1144974"/>
          </a:xfrm>
        </p:grpSpPr>
        <p:sp>
          <p:nvSpPr>
            <p:cNvPr id="13" name="Ellipse 12"/>
            <p:cNvSpPr/>
            <p:nvPr/>
          </p:nvSpPr>
          <p:spPr>
            <a:xfrm>
              <a:off x="3779912" y="2060848"/>
              <a:ext cx="2088231" cy="114497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4031940" y="2343467"/>
              <a:ext cx="1931123" cy="598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Code-Probleme</a:t>
              </a:r>
            </a:p>
            <a:p>
              <a:r>
                <a:rPr lang="de-DE" sz="1400" dirty="0" smtClean="0"/>
                <a:t>identifizieren</a:t>
              </a:r>
              <a:endParaRPr lang="de-DE" sz="1400" dirty="0"/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2945298" y="4384389"/>
            <a:ext cx="1646814" cy="936104"/>
            <a:chOff x="3779912" y="2060848"/>
            <a:chExt cx="2088232" cy="1144974"/>
          </a:xfrm>
        </p:grpSpPr>
        <p:sp>
          <p:nvSpPr>
            <p:cNvPr id="16" name="Ellipse 15"/>
            <p:cNvSpPr/>
            <p:nvPr/>
          </p:nvSpPr>
          <p:spPr>
            <a:xfrm>
              <a:off x="3779912" y="2060848"/>
              <a:ext cx="2088232" cy="114497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3933298" y="2347041"/>
              <a:ext cx="19348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Software-Qualität</a:t>
              </a:r>
            </a:p>
            <a:p>
              <a:r>
                <a:rPr lang="de-DE" sz="1400" dirty="0" smtClean="0"/>
                <a:t>ermitteln</a:t>
              </a:r>
              <a:endParaRPr lang="de-DE" sz="1400" dirty="0"/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1044223" y="2423615"/>
            <a:ext cx="1353878" cy="1437433"/>
            <a:chOff x="870725" y="2083320"/>
            <a:chExt cx="1353878" cy="1437433"/>
          </a:xfrm>
        </p:grpSpPr>
        <p:pic>
          <p:nvPicPr>
            <p:cNvPr id="1026" name="Picture 2" descr="C:\Users\mnaujoks\AppData\Local\Microsoft\Windows\Temporary Internet Files\Content.IE5\WYSQLFTH\MC900019782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7" y="2083320"/>
              <a:ext cx="864095" cy="1122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feld 10"/>
            <p:cNvSpPr txBox="1"/>
            <p:nvPr/>
          </p:nvSpPr>
          <p:spPr>
            <a:xfrm>
              <a:off x="870725" y="3212976"/>
              <a:ext cx="13538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.NET-Entwickler</a:t>
              </a:r>
              <a:endParaRPr lang="de-DE" sz="1400" dirty="0"/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971600" y="4284680"/>
            <a:ext cx="1499122" cy="1430279"/>
            <a:chOff x="798103" y="2097486"/>
            <a:chExt cx="1499122" cy="1430279"/>
          </a:xfrm>
        </p:grpSpPr>
        <p:pic>
          <p:nvPicPr>
            <p:cNvPr id="27" name="Picture 2" descr="C:\Users\mnaujoks\AppData\Local\Microsoft\Windows\Temporary Internet Files\Content.IE5\WYSQLFTH\MC900019782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2097486"/>
              <a:ext cx="864095" cy="1122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feld 27"/>
            <p:cNvSpPr txBox="1"/>
            <p:nvPr/>
          </p:nvSpPr>
          <p:spPr>
            <a:xfrm>
              <a:off x="798103" y="3219988"/>
              <a:ext cx="14991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mit viel Erfahrung</a:t>
              </a:r>
              <a:endParaRPr lang="de-DE" sz="1400" dirty="0"/>
            </a:p>
          </p:txBody>
        </p:sp>
      </p:grpSp>
      <p:cxnSp>
        <p:nvCxnSpPr>
          <p:cNvPr id="29" name="Gerade Verbindung mit Pfeil 28"/>
          <p:cNvCxnSpPr>
            <a:stCxn id="27" idx="0"/>
            <a:endCxn id="11" idx="2"/>
          </p:cNvCxnSpPr>
          <p:nvPr/>
        </p:nvCxnSpPr>
        <p:spPr>
          <a:xfrm flipV="1">
            <a:off x="1721161" y="3861048"/>
            <a:ext cx="1" cy="4236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4" name="Gerade Verbindung mit Pfeil 1023"/>
          <p:cNvCxnSpPr>
            <a:stCxn id="1026" idx="3"/>
            <a:endCxn id="6" idx="2"/>
          </p:cNvCxnSpPr>
          <p:nvPr/>
        </p:nvCxnSpPr>
        <p:spPr>
          <a:xfrm>
            <a:off x="2153210" y="2984866"/>
            <a:ext cx="792088" cy="525061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27" idx="3"/>
            <a:endCxn id="16" idx="2"/>
          </p:cNvCxnSpPr>
          <p:nvPr/>
        </p:nvCxnSpPr>
        <p:spPr>
          <a:xfrm>
            <a:off x="2153208" y="4845931"/>
            <a:ext cx="792090" cy="651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1026" idx="3"/>
            <a:endCxn id="13" idx="2"/>
          </p:cNvCxnSpPr>
          <p:nvPr/>
        </p:nvCxnSpPr>
        <p:spPr>
          <a:xfrm flipV="1">
            <a:off x="2153210" y="2705343"/>
            <a:ext cx="2880320" cy="279523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6" name="Gruppieren 45"/>
          <p:cNvGrpSpPr/>
          <p:nvPr/>
        </p:nvGrpSpPr>
        <p:grpSpPr>
          <a:xfrm>
            <a:off x="4997034" y="4364208"/>
            <a:ext cx="1728194" cy="936104"/>
            <a:chOff x="3779912" y="2060848"/>
            <a:chExt cx="2191427" cy="1144974"/>
          </a:xfrm>
        </p:grpSpPr>
        <p:sp>
          <p:nvSpPr>
            <p:cNvPr id="47" name="Ellipse 46"/>
            <p:cNvSpPr/>
            <p:nvPr/>
          </p:nvSpPr>
          <p:spPr>
            <a:xfrm>
              <a:off x="3779912" y="2060848"/>
              <a:ext cx="2088232" cy="114497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3871224" y="2326169"/>
              <a:ext cx="2100115" cy="639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Clean Code Hinweis </a:t>
              </a:r>
              <a:r>
                <a:rPr lang="de-DE" sz="1400" dirty="0"/>
                <a:t>bekommen</a:t>
              </a:r>
            </a:p>
          </p:txBody>
        </p:sp>
      </p:grpSp>
      <p:grpSp>
        <p:nvGrpSpPr>
          <p:cNvPr id="52" name="Gruppieren 51"/>
          <p:cNvGrpSpPr/>
          <p:nvPr/>
        </p:nvGrpSpPr>
        <p:grpSpPr>
          <a:xfrm>
            <a:off x="7409794" y="4274356"/>
            <a:ext cx="1108987" cy="1437433"/>
            <a:chOff x="993170" y="2083320"/>
            <a:chExt cx="1108987" cy="1437433"/>
          </a:xfrm>
        </p:grpSpPr>
        <p:pic>
          <p:nvPicPr>
            <p:cNvPr id="53" name="Picture 2" descr="C:\Users\mnaujoks\AppData\Local\Microsoft\Windows\Temporary Internet Files\Content.IE5\WYSQLFTH\MC900019782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7" y="2083320"/>
              <a:ext cx="864095" cy="1122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Textfeld 53"/>
            <p:cNvSpPr txBox="1"/>
            <p:nvPr/>
          </p:nvSpPr>
          <p:spPr>
            <a:xfrm>
              <a:off x="993170" y="3212976"/>
              <a:ext cx="11089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Clean </a:t>
              </a:r>
              <a:r>
                <a:rPr lang="de-DE" sz="1400" dirty="0" err="1" smtClean="0"/>
                <a:t>Coder</a:t>
              </a:r>
              <a:endParaRPr lang="de-DE" sz="1400" dirty="0"/>
            </a:p>
          </p:txBody>
        </p:sp>
      </p:grpSp>
      <p:cxnSp>
        <p:nvCxnSpPr>
          <p:cNvPr id="55" name="Gerade Verbindung mit Pfeil 54"/>
          <p:cNvCxnSpPr>
            <a:stCxn id="53" idx="1"/>
            <a:endCxn id="47" idx="6"/>
          </p:cNvCxnSpPr>
          <p:nvPr/>
        </p:nvCxnSpPr>
        <p:spPr>
          <a:xfrm flipH="1" flipV="1">
            <a:off x="6643847" y="4832260"/>
            <a:ext cx="888394" cy="3347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0" name="Textfeld 1039"/>
          <p:cNvSpPr txBox="1"/>
          <p:nvPr/>
        </p:nvSpPr>
        <p:spPr>
          <a:xfrm>
            <a:off x="2585257" y="1718205"/>
            <a:ext cx="4439669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dirty="0" smtClean="0"/>
              <a:t>Visual Studio Erweiterung zur statischen Code-Analyse</a:t>
            </a:r>
            <a:endParaRPr lang="de-DE" sz="1400" dirty="0"/>
          </a:p>
        </p:txBody>
      </p:sp>
      <p:grpSp>
        <p:nvGrpSpPr>
          <p:cNvPr id="18" name="Gruppieren 17"/>
          <p:cNvGrpSpPr/>
          <p:nvPr/>
        </p:nvGrpSpPr>
        <p:grpSpPr>
          <a:xfrm>
            <a:off x="5748433" y="3205822"/>
            <a:ext cx="1229313" cy="1158386"/>
            <a:chOff x="5574935" y="3205822"/>
            <a:chExt cx="1229313" cy="1158386"/>
          </a:xfrm>
        </p:grpSpPr>
        <p:cxnSp>
          <p:nvCxnSpPr>
            <p:cNvPr id="33" name="Gerade Verbindung mit Pfeil 32"/>
            <p:cNvCxnSpPr>
              <a:stCxn id="13" idx="4"/>
              <a:endCxn id="47" idx="0"/>
            </p:cNvCxnSpPr>
            <p:nvPr/>
          </p:nvCxnSpPr>
          <p:spPr>
            <a:xfrm flipH="1">
              <a:off x="5574935" y="3205822"/>
              <a:ext cx="5177" cy="1158386"/>
            </a:xfrm>
            <a:prstGeom prst="straightConnector1">
              <a:avLst/>
            </a:prstGeom>
            <a:ln>
              <a:prstDash val="sysDash"/>
              <a:headEnd type="none"/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8" name="Textfeld 7"/>
            <p:cNvSpPr txBox="1"/>
            <p:nvPr/>
          </p:nvSpPr>
          <p:spPr>
            <a:xfrm>
              <a:off x="5601682" y="3985319"/>
              <a:ext cx="12025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&lt;&lt;</a:t>
              </a:r>
              <a:r>
                <a:rPr lang="de-DE" sz="1200" dirty="0" err="1" smtClean="0"/>
                <a:t>extends</a:t>
              </a:r>
              <a:r>
                <a:rPr lang="de-DE" sz="1200" dirty="0" smtClean="0"/>
                <a:t>&gt;&gt;</a:t>
              </a:r>
              <a:endParaRPr lang="de-DE" sz="1200" dirty="0"/>
            </a:p>
          </p:txBody>
        </p:sp>
      </p:grpSp>
      <p:grpSp>
        <p:nvGrpSpPr>
          <p:cNvPr id="38" name="Gruppieren 37"/>
          <p:cNvGrpSpPr/>
          <p:nvPr/>
        </p:nvGrpSpPr>
        <p:grpSpPr>
          <a:xfrm>
            <a:off x="3696697" y="3933056"/>
            <a:ext cx="1243255" cy="451333"/>
            <a:chOff x="5498368" y="4089691"/>
            <a:chExt cx="1243255" cy="451333"/>
          </a:xfrm>
        </p:grpSpPr>
        <p:cxnSp>
          <p:nvCxnSpPr>
            <p:cNvPr id="39" name="Gerade Verbindung mit Pfeil 38"/>
            <p:cNvCxnSpPr>
              <a:stCxn id="6" idx="4"/>
              <a:endCxn id="16" idx="0"/>
            </p:cNvCxnSpPr>
            <p:nvPr/>
          </p:nvCxnSpPr>
          <p:spPr>
            <a:xfrm flipH="1">
              <a:off x="5498368" y="4089691"/>
              <a:ext cx="4685" cy="451333"/>
            </a:xfrm>
            <a:prstGeom prst="straightConnector1">
              <a:avLst/>
            </a:prstGeom>
            <a:ln>
              <a:prstDash val="sysDash"/>
              <a:headEnd type="none"/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0" name="Textfeld 39"/>
            <p:cNvSpPr txBox="1"/>
            <p:nvPr/>
          </p:nvSpPr>
          <p:spPr>
            <a:xfrm>
              <a:off x="5539057" y="4213962"/>
              <a:ext cx="12025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&lt;&lt;</a:t>
              </a:r>
              <a:r>
                <a:rPr lang="de-DE" sz="1200" dirty="0" err="1" smtClean="0"/>
                <a:t>extends</a:t>
              </a:r>
              <a:r>
                <a:rPr lang="de-DE" sz="1200" dirty="0" smtClean="0"/>
                <a:t>&gt;&gt;</a:t>
              </a:r>
              <a:endParaRPr lang="de-DE" sz="1200" dirty="0"/>
            </a:p>
          </p:txBody>
        </p:sp>
      </p:grpSp>
      <p:grpSp>
        <p:nvGrpSpPr>
          <p:cNvPr id="43" name="Gruppieren 42"/>
          <p:cNvGrpSpPr/>
          <p:nvPr/>
        </p:nvGrpSpPr>
        <p:grpSpPr>
          <a:xfrm>
            <a:off x="4241442" y="3007985"/>
            <a:ext cx="1202566" cy="501942"/>
            <a:chOff x="5890713" y="3012220"/>
            <a:chExt cx="1202566" cy="501942"/>
          </a:xfrm>
        </p:grpSpPr>
        <p:cxnSp>
          <p:nvCxnSpPr>
            <p:cNvPr id="44" name="Gerade Verbindung mit Pfeil 43"/>
            <p:cNvCxnSpPr>
              <a:stCxn id="6" idx="6"/>
              <a:endCxn id="13" idx="3"/>
            </p:cNvCxnSpPr>
            <p:nvPr/>
          </p:nvCxnSpPr>
          <p:spPr>
            <a:xfrm flipV="1">
              <a:off x="6178745" y="3063470"/>
              <a:ext cx="664045" cy="450692"/>
            </a:xfrm>
            <a:prstGeom prst="straightConnector1">
              <a:avLst/>
            </a:prstGeom>
            <a:ln>
              <a:prstDash val="sysDash"/>
              <a:headEnd type="none"/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5" name="Textfeld 44"/>
            <p:cNvSpPr txBox="1"/>
            <p:nvPr/>
          </p:nvSpPr>
          <p:spPr>
            <a:xfrm>
              <a:off x="5890713" y="3012220"/>
              <a:ext cx="12025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&lt;&lt;</a:t>
              </a:r>
              <a:r>
                <a:rPr lang="de-DE" sz="1200" dirty="0" err="1" smtClean="0"/>
                <a:t>extends</a:t>
              </a:r>
              <a:r>
                <a:rPr lang="de-DE" sz="1200" dirty="0" smtClean="0"/>
                <a:t>&gt;&gt;</a:t>
              </a:r>
              <a:endParaRPr lang="de-DE" sz="1200" dirty="0"/>
            </a:p>
          </p:txBody>
        </p:sp>
      </p:grpSp>
      <p:cxnSp>
        <p:nvCxnSpPr>
          <p:cNvPr id="3" name="Gewinkelte Verbindung 2"/>
          <p:cNvCxnSpPr>
            <a:stCxn id="54" idx="2"/>
            <a:endCxn id="1026" idx="1"/>
          </p:cNvCxnSpPr>
          <p:nvPr/>
        </p:nvCxnSpPr>
        <p:spPr>
          <a:xfrm rot="5400000" flipH="1">
            <a:off x="3263240" y="1010742"/>
            <a:ext cx="2726923" cy="6675173"/>
          </a:xfrm>
          <a:prstGeom prst="bentConnector4">
            <a:avLst>
              <a:gd name="adj1" fmla="val -8383"/>
              <a:gd name="adj2" fmla="val 10648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568275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</Words>
  <Application>Microsoft Office PowerPoint</Application>
  <PresentationFormat>Bildschirmpräsentation (4:3)</PresentationFormat>
  <Paragraphs>45</Paragraphs>
  <Slides>4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Larissa</vt:lpstr>
      <vt:lpstr>CCD</vt:lpstr>
      <vt:lpstr>CC</vt:lpstr>
      <vt:lpstr>Architektur</vt:lpstr>
      <vt:lpstr>Use Cases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Manuel Naujoks</dc:creator>
  <cp:lastModifiedBy>Manuel Naujoks</cp:lastModifiedBy>
  <cp:revision>27</cp:revision>
  <dcterms:created xsi:type="dcterms:W3CDTF">2012-03-21T09:46:17Z</dcterms:created>
  <dcterms:modified xsi:type="dcterms:W3CDTF">2012-03-28T09:13:47Z</dcterms:modified>
</cp:coreProperties>
</file>