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6858000" cx="12192000"/>
  <p:notesSz cx="6858000" cy="9144000"/>
  <p:embeddedFontLst>
    <p:embeddedFont>
      <p:font typeface="Roboto Mon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RobotoMono-bold.fntdata"/><Relationship Id="rId27" Type="http://schemas.openxmlformats.org/officeDocument/2006/relationships/font" Target="fonts/RobotoMono-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Mono-italic.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RobotoMono-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 name="Google Shape;7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ed9b7a5a0f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g2ed9b7a5a0f_0_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g2ed9b7a5a0f_0_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ed9b7a5a0f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g2ed9b7a5a0f_0_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g2ed9b7a5a0f_0_3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ed50435761_0_1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g2ed50435761_0_1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g2ed50435761_0_1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ed50435761_0_1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g2ed50435761_0_16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g2ed50435761_0_16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ed50435761_0_1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8" name="Google Shape;168;g2ed50435761_0_17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g2ed50435761_0_17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ed50435761_0_1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g2ed50435761_0_15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g2ed50435761_0_15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ed50435761_0_2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g2ed50435761_0_25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g2ed50435761_0_25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ed50435761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9" name="Google Shape;189;g2ed50435761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g2ed50435761_0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ed50435761_0_2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g2ed50435761_0_2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g2ed50435761_0_2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ed50435761_0_2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g2ed50435761_0_25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g2ed50435761_0_25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ed9b7a5a0f_0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 name="Google Shape;76;g2ed9b7a5a0f_0_4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7" name="Google Shape;77;g2ed9b7a5a0f_0_4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ed50435761_0_2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g2ed50435761_0_2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g2ed50435761_0_22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ed50435761_0_2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g2ed50435761_0_2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g2ed50435761_0_2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 name="Google Shape;8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4" name="Google Shape;84;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ed76e48f3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 name="Google Shape;91;g2ed76e48f3f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2" name="Google Shape;92;g2ed76e48f3f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ed50435761_0_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 name="Google Shape;101;g2ed50435761_0_7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g2ed50435761_0_7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ed50435761_0_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 name="Google Shape;108;g2ed50435761_0_6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g2ed50435761_0_6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ed5043576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Google Shape;115;g2ed50435761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g2ed50435761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ed50435761_0_1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 name="Google Shape;122;g2ed50435761_0_18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g2ed50435761_0_18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ed9b7a5a0f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g2ed9b7a5a0f_0_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g2ed9b7a5a0f_0_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734056"/>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Impact"/>
              <a:buNone/>
              <a:defRPr sz="6000">
                <a:latin typeface="Impact"/>
                <a:ea typeface="Impact"/>
                <a:cs typeface="Impact"/>
                <a:sym typeface="Impac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313939"/>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2" type="sldNum"/>
          </p:nvPr>
        </p:nvSpPr>
        <p:spPr>
          <a:xfrm>
            <a:off x="838200" y="5991633"/>
            <a:ext cx="2587831"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pic>
        <p:nvPicPr>
          <p:cNvPr descr="University of South Carolina logo." id="19" name="Google Shape;19;p2"/>
          <p:cNvPicPr preferRelativeResize="0"/>
          <p:nvPr/>
        </p:nvPicPr>
        <p:blipFill rotWithShape="1">
          <a:blip r:embed="rId2">
            <a:alphaModFix/>
          </a:blip>
          <a:srcRect b="0" l="0" r="0" t="0"/>
          <a:stretch/>
        </p:blipFill>
        <p:spPr>
          <a:xfrm>
            <a:off x="4509370" y="4429919"/>
            <a:ext cx="3173260" cy="2115507"/>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2" name="Shape 62"/>
        <p:cNvGrpSpPr/>
        <p:nvPr/>
      </p:nvGrpSpPr>
      <p:grpSpPr>
        <a:xfrm>
          <a:off x="0" y="0"/>
          <a:ext cx="0" cy="0"/>
          <a:chOff x="0" y="0"/>
          <a:chExt cx="0" cy="0"/>
        </a:xfrm>
      </p:grpSpPr>
      <p:sp>
        <p:nvSpPr>
          <p:cNvPr id="63" name="Google Shape;63;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Impact"/>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1"/>
          <p:cNvSpPr/>
          <p:nvPr>
            <p:ph idx="2" type="pic"/>
          </p:nvPr>
        </p:nvSpPr>
        <p:spPr>
          <a:xfrm>
            <a:off x="5183188" y="987425"/>
            <a:ext cx="6172200" cy="4873625"/>
          </a:xfrm>
          <a:prstGeom prst="rect">
            <a:avLst/>
          </a:prstGeom>
          <a:noFill/>
          <a:ln>
            <a:noFill/>
          </a:ln>
        </p:spPr>
      </p:sp>
      <p:sp>
        <p:nvSpPr>
          <p:cNvPr id="65" name="Google Shape;65;p1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6" name="Google Shape;66;p11"/>
          <p:cNvSpPr txBox="1"/>
          <p:nvPr>
            <p:ph idx="11" type="ftr"/>
          </p:nvPr>
        </p:nvSpPr>
        <p:spPr>
          <a:xfrm>
            <a:off x="4038600" y="6004323"/>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1"/>
          <p:cNvSpPr txBox="1"/>
          <p:nvPr>
            <p:ph idx="12" type="sldNum"/>
          </p:nvPr>
        </p:nvSpPr>
        <p:spPr>
          <a:xfrm>
            <a:off x="838200" y="6004323"/>
            <a:ext cx="2676896"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
          <p:cNvSpPr txBox="1"/>
          <p:nvPr>
            <p:ph idx="1" type="body"/>
          </p:nvPr>
        </p:nvSpPr>
        <p:spPr>
          <a:xfrm>
            <a:off x="838200" y="1825625"/>
            <a:ext cx="10515600" cy="399207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 name="Google Shape;23;p3"/>
          <p:cNvSpPr txBox="1"/>
          <p:nvPr>
            <p:ph idx="11" type="ftr"/>
          </p:nvPr>
        </p:nvSpPr>
        <p:spPr>
          <a:xfrm>
            <a:off x="4038600" y="6004323"/>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838200" y="6004323"/>
            <a:ext cx="2635332"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clusion" showMasterSp="0" type="secHead">
  <p:cSld name="SECTION_HEADER">
    <p:bg>
      <p:bgPr>
        <a:blipFill>
          <a:blip r:embed="rId2">
            <a:alphaModFix/>
          </a:blip>
          <a:stretch>
            <a:fillRect/>
          </a:stretch>
        </a:blipFill>
      </p:bgPr>
    </p:bg>
    <p:spTree>
      <p:nvGrpSpPr>
        <p:cNvPr id="25" name="Shape 25"/>
        <p:cNvGrpSpPr/>
        <p:nvPr/>
      </p:nvGrpSpPr>
      <p:grpSpPr>
        <a:xfrm>
          <a:off x="0" y="0"/>
          <a:ext cx="0" cy="0"/>
          <a:chOff x="0" y="0"/>
          <a:chExt cx="0" cy="0"/>
        </a:xfrm>
      </p:grpSpPr>
      <p:sp>
        <p:nvSpPr>
          <p:cNvPr id="26" name="Google Shape;26;p4"/>
          <p:cNvSpPr txBox="1"/>
          <p:nvPr>
            <p:ph type="title"/>
          </p:nvPr>
        </p:nvSpPr>
        <p:spPr>
          <a:xfrm>
            <a:off x="831850" y="1656521"/>
            <a:ext cx="10515600" cy="2187986"/>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0"/>
              </a:spcBef>
              <a:spcAft>
                <a:spcPts val="0"/>
              </a:spcAft>
              <a:buClr>
                <a:schemeClr val="lt1"/>
              </a:buClr>
              <a:buSzPts val="6000"/>
              <a:buFont typeface="Impact"/>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831850" y="4867949"/>
            <a:ext cx="5493794"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800"/>
              <a:buNone/>
              <a:defRPr sz="1800">
                <a:solidFill>
                  <a:schemeClr val="lt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pic>
        <p:nvPicPr>
          <p:cNvPr id="28" name="Google Shape;28;p4"/>
          <p:cNvPicPr preferRelativeResize="0"/>
          <p:nvPr/>
        </p:nvPicPr>
        <p:blipFill rotWithShape="1">
          <a:blip r:embed="rId3">
            <a:alphaModFix/>
          </a:blip>
          <a:srcRect b="0" l="0" r="0" t="0"/>
          <a:stretch/>
        </p:blipFill>
        <p:spPr>
          <a:xfrm>
            <a:off x="8726555" y="5790260"/>
            <a:ext cx="2892287" cy="57787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29" name="Shape 29"/>
        <p:cNvGrpSpPr/>
        <p:nvPr/>
      </p:nvGrpSpPr>
      <p:grpSpPr>
        <a:xfrm>
          <a:off x="0" y="0"/>
          <a:ext cx="0" cy="0"/>
          <a:chOff x="0" y="0"/>
          <a:chExt cx="0" cy="0"/>
        </a:xfrm>
      </p:grpSpPr>
      <p:sp>
        <p:nvSpPr>
          <p:cNvPr id="30" name="Google Shape;30;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Impact"/>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1850" y="4589463"/>
            <a:ext cx="10515600" cy="120173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2" name="Google Shape;32;p5"/>
          <p:cNvSpPr txBox="1"/>
          <p:nvPr>
            <p:ph idx="11" type="ftr"/>
          </p:nvPr>
        </p:nvSpPr>
        <p:spPr>
          <a:xfrm>
            <a:off x="4038600" y="6004323"/>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
          <p:cNvSpPr txBox="1"/>
          <p:nvPr>
            <p:ph idx="12" type="sldNum"/>
          </p:nvPr>
        </p:nvSpPr>
        <p:spPr>
          <a:xfrm>
            <a:off x="838200" y="6004322"/>
            <a:ext cx="2665021"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6"/>
          <p:cNvSpPr txBox="1"/>
          <p:nvPr>
            <p:ph idx="1" type="body"/>
          </p:nvPr>
        </p:nvSpPr>
        <p:spPr>
          <a:xfrm>
            <a:off x="838200" y="1825625"/>
            <a:ext cx="5181600" cy="404376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6"/>
          <p:cNvSpPr txBox="1"/>
          <p:nvPr>
            <p:ph idx="2" type="body"/>
          </p:nvPr>
        </p:nvSpPr>
        <p:spPr>
          <a:xfrm>
            <a:off x="6172200" y="1825625"/>
            <a:ext cx="5181600" cy="404376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6"/>
          <p:cNvSpPr txBox="1"/>
          <p:nvPr>
            <p:ph idx="11" type="ftr"/>
          </p:nvPr>
        </p:nvSpPr>
        <p:spPr>
          <a:xfrm>
            <a:off x="4038600" y="6004323"/>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838200" y="6004323"/>
            <a:ext cx="2688771"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7"/>
          <p:cNvSpPr txBox="1"/>
          <p:nvPr>
            <p:ph idx="2" type="body"/>
          </p:nvPr>
        </p:nvSpPr>
        <p:spPr>
          <a:xfrm>
            <a:off x="839788" y="2505075"/>
            <a:ext cx="5157787" cy="339214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7"/>
          <p:cNvSpPr txBox="1"/>
          <p:nvPr>
            <p:ph idx="4" type="body"/>
          </p:nvPr>
        </p:nvSpPr>
        <p:spPr>
          <a:xfrm>
            <a:off x="6172200" y="2505075"/>
            <a:ext cx="5183188" cy="339214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7"/>
          <p:cNvSpPr txBox="1"/>
          <p:nvPr>
            <p:ph idx="11" type="ftr"/>
          </p:nvPr>
        </p:nvSpPr>
        <p:spPr>
          <a:xfrm>
            <a:off x="4038600" y="6004323"/>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2" type="sldNum"/>
          </p:nvPr>
        </p:nvSpPr>
        <p:spPr>
          <a:xfrm>
            <a:off x="838200" y="6004323"/>
            <a:ext cx="2682834"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8"/>
          <p:cNvSpPr txBox="1"/>
          <p:nvPr>
            <p:ph idx="11" type="ftr"/>
          </p:nvPr>
        </p:nvSpPr>
        <p:spPr>
          <a:xfrm>
            <a:off x="4038600" y="6004323"/>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8"/>
          <p:cNvSpPr txBox="1"/>
          <p:nvPr>
            <p:ph idx="12" type="sldNum"/>
          </p:nvPr>
        </p:nvSpPr>
        <p:spPr>
          <a:xfrm>
            <a:off x="838200" y="6005974"/>
            <a:ext cx="2670958"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52" name="Shape 52"/>
        <p:cNvGrpSpPr/>
        <p:nvPr/>
      </p:nvGrpSpPr>
      <p:grpSpPr>
        <a:xfrm>
          <a:off x="0" y="0"/>
          <a:ext cx="0" cy="0"/>
          <a:chOff x="0" y="0"/>
          <a:chExt cx="0" cy="0"/>
        </a:xfrm>
      </p:grpSpPr>
      <p:sp>
        <p:nvSpPr>
          <p:cNvPr id="53" name="Google Shape;53;p9"/>
          <p:cNvSpPr txBox="1"/>
          <p:nvPr>
            <p:ph type="title"/>
          </p:nvPr>
        </p:nvSpPr>
        <p:spPr>
          <a:xfrm>
            <a:off x="0" y="-1538831"/>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9"/>
          <p:cNvSpPr txBox="1"/>
          <p:nvPr>
            <p:ph idx="11" type="ftr"/>
          </p:nvPr>
        </p:nvSpPr>
        <p:spPr>
          <a:xfrm>
            <a:off x="4038600" y="6004323"/>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9"/>
          <p:cNvSpPr txBox="1"/>
          <p:nvPr>
            <p:ph idx="12" type="sldNum"/>
          </p:nvPr>
        </p:nvSpPr>
        <p:spPr>
          <a:xfrm>
            <a:off x="838200" y="6004322"/>
            <a:ext cx="2605644"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6" name="Shape 56"/>
        <p:cNvGrpSpPr/>
        <p:nvPr/>
      </p:nvGrpSpPr>
      <p:grpSpPr>
        <a:xfrm>
          <a:off x="0" y="0"/>
          <a:ext cx="0" cy="0"/>
          <a:chOff x="0" y="0"/>
          <a:chExt cx="0" cy="0"/>
        </a:xfrm>
      </p:grpSpPr>
      <p:sp>
        <p:nvSpPr>
          <p:cNvPr id="57" name="Google Shape;57;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Impact"/>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1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9" name="Google Shape;59;p1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0" name="Google Shape;60;p10"/>
          <p:cNvSpPr txBox="1"/>
          <p:nvPr>
            <p:ph idx="11" type="ftr"/>
          </p:nvPr>
        </p:nvSpPr>
        <p:spPr>
          <a:xfrm>
            <a:off x="4038600" y="6004323"/>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0"/>
          <p:cNvSpPr txBox="1"/>
          <p:nvPr>
            <p:ph idx="12" type="sldNum"/>
          </p:nvPr>
        </p:nvSpPr>
        <p:spPr>
          <a:xfrm>
            <a:off x="838200" y="6004323"/>
            <a:ext cx="2670958"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theme" Target="../theme/theme1.xml"/><Relationship Id="rId12" Type="http://schemas.openxmlformats.org/officeDocument/2006/relationships/slideLayout" Target="../slideLayouts/slideLayout10.xml"/><Relationship Id="rId1" Type="http://schemas.openxmlformats.org/officeDocument/2006/relationships/image" Target="../media/image12.png"/><Relationship Id="rId2" Type="http://schemas.openxmlformats.org/officeDocument/2006/relationships/image" Target="../media/image1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Impact"/>
              <a:buNone/>
              <a:defRPr b="0" i="0" sz="4400" u="none" cap="none" strike="noStrike">
                <a:solidFill>
                  <a:schemeClr val="dk1"/>
                </a:solidFill>
                <a:latin typeface="Impact"/>
                <a:ea typeface="Impact"/>
                <a:cs typeface="Impact"/>
                <a:sym typeface="Impac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3992079"/>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
          <p:cNvSpPr txBox="1"/>
          <p:nvPr>
            <p:ph idx="11" type="ftr"/>
          </p:nvPr>
        </p:nvSpPr>
        <p:spPr>
          <a:xfrm>
            <a:off x="4038600" y="6004323"/>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2" type="sldNum"/>
          </p:nvPr>
        </p:nvSpPr>
        <p:spPr>
          <a:xfrm>
            <a:off x="838200" y="6004323"/>
            <a:ext cx="2743200"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1200" u="none" cap="none" strike="noStrike">
                <a:solidFill>
                  <a:srgbClr val="888888"/>
                </a:solidFill>
                <a:latin typeface="Arial"/>
                <a:ea typeface="Arial"/>
                <a:cs typeface="Arial"/>
                <a:sym typeface="Arial"/>
              </a:defRPr>
            </a:lvl1pPr>
            <a:lvl2pPr indent="0" lvl="1" marL="0" marR="0" rtl="0" algn="l">
              <a:spcBef>
                <a:spcPts val="0"/>
              </a:spcBef>
              <a:buNone/>
              <a:defRPr b="0" i="0" sz="1200" u="none" cap="none" strike="noStrike">
                <a:solidFill>
                  <a:srgbClr val="888888"/>
                </a:solidFill>
                <a:latin typeface="Arial"/>
                <a:ea typeface="Arial"/>
                <a:cs typeface="Arial"/>
                <a:sym typeface="Arial"/>
              </a:defRPr>
            </a:lvl2pPr>
            <a:lvl3pPr indent="0" lvl="2" marL="0" marR="0" rtl="0" algn="l">
              <a:spcBef>
                <a:spcPts val="0"/>
              </a:spcBef>
              <a:buNone/>
              <a:defRPr b="0" i="0" sz="1200" u="none" cap="none" strike="noStrike">
                <a:solidFill>
                  <a:srgbClr val="888888"/>
                </a:solidFill>
                <a:latin typeface="Arial"/>
                <a:ea typeface="Arial"/>
                <a:cs typeface="Arial"/>
                <a:sym typeface="Arial"/>
              </a:defRPr>
            </a:lvl3pPr>
            <a:lvl4pPr indent="0" lvl="3" marL="0" marR="0" rtl="0" algn="l">
              <a:spcBef>
                <a:spcPts val="0"/>
              </a:spcBef>
              <a:buNone/>
              <a:defRPr b="0" i="0" sz="1200" u="none" cap="none" strike="noStrike">
                <a:solidFill>
                  <a:srgbClr val="888888"/>
                </a:solidFill>
                <a:latin typeface="Arial"/>
                <a:ea typeface="Arial"/>
                <a:cs typeface="Arial"/>
                <a:sym typeface="Arial"/>
              </a:defRPr>
            </a:lvl4pPr>
            <a:lvl5pPr indent="0" lvl="4" marL="0" marR="0" rtl="0" algn="l">
              <a:spcBef>
                <a:spcPts val="0"/>
              </a:spcBef>
              <a:buNone/>
              <a:defRPr b="0" i="0" sz="1200" u="none" cap="none" strike="noStrike">
                <a:solidFill>
                  <a:srgbClr val="888888"/>
                </a:solidFill>
                <a:latin typeface="Arial"/>
                <a:ea typeface="Arial"/>
                <a:cs typeface="Arial"/>
                <a:sym typeface="Arial"/>
              </a:defRPr>
            </a:lvl5pPr>
            <a:lvl6pPr indent="0" lvl="5" marL="0" marR="0" rtl="0" algn="l">
              <a:spcBef>
                <a:spcPts val="0"/>
              </a:spcBef>
              <a:buNone/>
              <a:defRPr b="0" i="0" sz="1200" u="none" cap="none" strike="noStrike">
                <a:solidFill>
                  <a:srgbClr val="888888"/>
                </a:solidFill>
                <a:latin typeface="Arial"/>
                <a:ea typeface="Arial"/>
                <a:cs typeface="Arial"/>
                <a:sym typeface="Arial"/>
              </a:defRPr>
            </a:lvl6pPr>
            <a:lvl7pPr indent="0" lvl="6" marL="0" marR="0" rtl="0" algn="l">
              <a:spcBef>
                <a:spcPts val="0"/>
              </a:spcBef>
              <a:buNone/>
              <a:defRPr b="0" i="0" sz="1200" u="none" cap="none" strike="noStrike">
                <a:solidFill>
                  <a:srgbClr val="888888"/>
                </a:solidFill>
                <a:latin typeface="Arial"/>
                <a:ea typeface="Arial"/>
                <a:cs typeface="Arial"/>
                <a:sym typeface="Arial"/>
              </a:defRPr>
            </a:lvl7pPr>
            <a:lvl8pPr indent="0" lvl="7" marL="0" marR="0" rtl="0" algn="l">
              <a:spcBef>
                <a:spcPts val="0"/>
              </a:spcBef>
              <a:buNone/>
              <a:defRPr b="0" i="0" sz="1200" u="none" cap="none" strike="noStrike">
                <a:solidFill>
                  <a:srgbClr val="888888"/>
                </a:solidFill>
                <a:latin typeface="Arial"/>
                <a:ea typeface="Arial"/>
                <a:cs typeface="Arial"/>
                <a:sym typeface="Arial"/>
              </a:defRPr>
            </a:lvl8pPr>
            <a:lvl9pPr indent="0" lvl="8" marL="0" marR="0" rtl="0" algn="l">
              <a:spcBef>
                <a:spcPts val="0"/>
              </a:spcBef>
              <a:buNone/>
              <a:defRPr b="0" i="0" sz="1200" u="none" cap="none" strike="noStrike">
                <a:solidFill>
                  <a:srgbClr val="888888"/>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pic>
        <p:nvPicPr>
          <p:cNvPr id="14" name="Google Shape;14;p1"/>
          <p:cNvPicPr preferRelativeResize="0"/>
          <p:nvPr/>
        </p:nvPicPr>
        <p:blipFill rotWithShape="1">
          <a:blip r:embed="rId2">
            <a:alphaModFix/>
          </a:blip>
          <a:srcRect b="4530" l="0" r="0" t="4530"/>
          <a:stretch/>
        </p:blipFill>
        <p:spPr>
          <a:xfrm>
            <a:off x="9022846" y="5946775"/>
            <a:ext cx="2695388" cy="48728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gist.github.com/nicholas-miklaucic/520200bd3cada094ab3a869a5d3b6211"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next-gen.materialsproject.or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next-gen.materialsproject.or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nbviewer.jupyter.org/github/hackingmaterials/matminer_examples/blob/master/matminer_examples/index.ipynb"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materialsproject.org" TargetMode="External"/><Relationship Id="rId4" Type="http://schemas.openxmlformats.org/officeDocument/2006/relationships/hyperlink" Target="https://materialsproject.org" TargetMode="External"/><Relationship Id="rId5" Type="http://schemas.openxmlformats.org/officeDocument/2006/relationships/hyperlink" Target="http://www.matweb.com" TargetMode="External"/><Relationship Id="rId6" Type="http://schemas.openxmlformats.org/officeDocument/2006/relationships/hyperlink" Target="http://www.matweb.com" TargetMode="External"/><Relationship Id="rId7" Type="http://schemas.openxmlformats.org/officeDocument/2006/relationships/hyperlink" Target="http://www.matweb.com" TargetMode="External"/><Relationship Id="rId8" Type="http://schemas.openxmlformats.org/officeDocument/2006/relationships/hyperlink" Target="https://github.com/ncfrey/resources?tab=readme-ov-file#python-tool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pymatgen.or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1" name="Shape 71"/>
        <p:cNvGrpSpPr/>
        <p:nvPr/>
      </p:nvGrpSpPr>
      <p:grpSpPr>
        <a:xfrm>
          <a:off x="0" y="0"/>
          <a:ext cx="0" cy="0"/>
          <a:chOff x="0" y="0"/>
          <a:chExt cx="0" cy="0"/>
        </a:xfrm>
      </p:grpSpPr>
      <p:sp>
        <p:nvSpPr>
          <p:cNvPr id="72" name="Google Shape;72;p12"/>
          <p:cNvSpPr txBox="1"/>
          <p:nvPr>
            <p:ph type="ctrTitle"/>
          </p:nvPr>
        </p:nvSpPr>
        <p:spPr>
          <a:xfrm>
            <a:off x="1524000" y="734056"/>
            <a:ext cx="9144000" cy="2387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Impact"/>
              <a:buNone/>
            </a:pPr>
            <a:r>
              <a:rPr lang="en-US"/>
              <a:t>Python scientific </a:t>
            </a:r>
            <a:r>
              <a:rPr lang="en-US"/>
              <a:t>computing tutorials</a:t>
            </a:r>
            <a:endParaRPr/>
          </a:p>
        </p:txBody>
      </p:sp>
      <p:sp>
        <p:nvSpPr>
          <p:cNvPr id="73" name="Google Shape;73;p12"/>
          <p:cNvSpPr txBox="1"/>
          <p:nvPr>
            <p:ph idx="1" type="subTitle"/>
          </p:nvPr>
        </p:nvSpPr>
        <p:spPr>
          <a:xfrm>
            <a:off x="1524000" y="3313939"/>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Presenter: Lai Wei</a:t>
            </a:r>
            <a:endParaRPr/>
          </a:p>
          <a:p>
            <a:pPr indent="0" lvl="0" marL="0" rtl="0" algn="ctr">
              <a:lnSpc>
                <a:spcPct val="90000"/>
              </a:lnSpc>
              <a:spcBef>
                <a:spcPts val="0"/>
              </a:spcBef>
              <a:spcAft>
                <a:spcPts val="0"/>
              </a:spcAft>
              <a:buClr>
                <a:schemeClr val="dk1"/>
              </a:buClr>
              <a:buSzPts val="2400"/>
              <a:buNone/>
            </a:pPr>
            <a:r>
              <a:rPr lang="en-US"/>
              <a:t>lw36@email.sc.edu</a:t>
            </a:r>
            <a:endParaRPr/>
          </a:p>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321250" y="273225"/>
            <a:ext cx="113193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Impact"/>
              <a:buNone/>
            </a:pPr>
            <a:r>
              <a:rPr lang="en-US"/>
              <a:t>VESTA: Visualize Crystal Structures from cif files</a:t>
            </a:r>
            <a:endParaRPr/>
          </a:p>
        </p:txBody>
      </p:sp>
      <p:sp>
        <p:nvSpPr>
          <p:cNvPr id="143" name="Google Shape;143;p21"/>
          <p:cNvSpPr txBox="1"/>
          <p:nvPr>
            <p:ph idx="1" type="body"/>
          </p:nvPr>
        </p:nvSpPr>
        <p:spPr>
          <a:xfrm>
            <a:off x="642900" y="1469550"/>
            <a:ext cx="5770800" cy="4833300"/>
          </a:xfrm>
          <a:prstGeom prst="rect">
            <a:avLst/>
          </a:prstGeom>
          <a:noFill/>
          <a:ln>
            <a:noFill/>
          </a:ln>
        </p:spPr>
        <p:txBody>
          <a:bodyPr anchorCtr="0" anchor="t" bIns="45700" lIns="91425" spcFirstLastPara="1" rIns="91425" wrap="square" tIns="45700">
            <a:noAutofit/>
          </a:bodyPr>
          <a:lstStyle/>
          <a:p>
            <a:pPr indent="0" lvl="0" marL="0" rtl="0" algn="l">
              <a:lnSpc>
                <a:spcPct val="95000"/>
              </a:lnSpc>
              <a:spcBef>
                <a:spcPts val="2400"/>
              </a:spcBef>
              <a:spcAft>
                <a:spcPts val="0"/>
              </a:spcAft>
              <a:buClr>
                <a:schemeClr val="dk1"/>
              </a:buClr>
              <a:buSzPts val="1100"/>
              <a:buFont typeface="Arial"/>
              <a:buNone/>
            </a:pPr>
            <a:r>
              <a:rPr b="1" lang="en-US" sz="1800"/>
              <a:t>What is VESTA?</a:t>
            </a:r>
            <a:endParaRPr b="1" sz="1800"/>
          </a:p>
          <a:p>
            <a:pPr indent="-342900" lvl="0" marL="457200" rtl="0" algn="l">
              <a:lnSpc>
                <a:spcPct val="115000"/>
              </a:lnSpc>
              <a:spcBef>
                <a:spcPts val="1200"/>
              </a:spcBef>
              <a:spcAft>
                <a:spcPts val="0"/>
              </a:spcAft>
              <a:buSzPts val="1800"/>
              <a:buChar char="●"/>
            </a:pPr>
            <a:r>
              <a:rPr lang="en-US" sz="1800"/>
              <a:t>VESTA is a powerful software for visualizing crystal structures from CIF data files.</a:t>
            </a:r>
            <a:endParaRPr sz="1800"/>
          </a:p>
          <a:p>
            <a:pPr indent="-342900" lvl="0" marL="457200" rtl="0" algn="l">
              <a:lnSpc>
                <a:spcPct val="115000"/>
              </a:lnSpc>
              <a:spcBef>
                <a:spcPts val="0"/>
              </a:spcBef>
              <a:spcAft>
                <a:spcPts val="0"/>
              </a:spcAft>
              <a:buSzPts val="1800"/>
              <a:buChar char="●"/>
            </a:pPr>
            <a:r>
              <a:rPr lang="en-US" sz="1800"/>
              <a:t>It's widely used in materials science for displaying three-dimensional atomic arrangements of crystals.</a:t>
            </a:r>
            <a:endParaRPr sz="1800"/>
          </a:p>
          <a:p>
            <a:pPr indent="0" lvl="0" marL="0" rtl="0" algn="l">
              <a:lnSpc>
                <a:spcPct val="115000"/>
              </a:lnSpc>
              <a:spcBef>
                <a:spcPts val="1200"/>
              </a:spcBef>
              <a:spcAft>
                <a:spcPts val="0"/>
              </a:spcAft>
              <a:buClr>
                <a:schemeClr val="dk1"/>
              </a:buClr>
              <a:buSzPts val="1100"/>
              <a:buFont typeface="Arial"/>
              <a:buNone/>
            </a:pPr>
            <a:r>
              <a:rPr b="1" lang="en-US" sz="1800"/>
              <a:t>Where to Download VESTA:</a:t>
            </a:r>
            <a:endParaRPr b="1" sz="1800"/>
          </a:p>
          <a:p>
            <a:pPr indent="-342900" lvl="0" marL="457200" rtl="0" algn="l">
              <a:lnSpc>
                <a:spcPct val="115000"/>
              </a:lnSpc>
              <a:spcBef>
                <a:spcPts val="1200"/>
              </a:spcBef>
              <a:spcAft>
                <a:spcPts val="0"/>
              </a:spcAft>
              <a:buSzPts val="1800"/>
              <a:buChar char="●"/>
            </a:pPr>
            <a:r>
              <a:rPr lang="en-US" sz="1800"/>
              <a:t>Free download available at: VESTA Download</a:t>
            </a:r>
            <a:endParaRPr sz="1800"/>
          </a:p>
        </p:txBody>
      </p:sp>
      <p:pic>
        <p:nvPicPr>
          <p:cNvPr id="144" name="Google Shape;144;p21"/>
          <p:cNvPicPr preferRelativeResize="0"/>
          <p:nvPr/>
        </p:nvPicPr>
        <p:blipFill>
          <a:blip r:embed="rId3">
            <a:alphaModFix/>
          </a:blip>
          <a:stretch>
            <a:fillRect/>
          </a:stretch>
        </p:blipFill>
        <p:spPr>
          <a:xfrm>
            <a:off x="6413700" y="1231500"/>
            <a:ext cx="5308950" cy="4496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424650" y="2847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Impact"/>
              <a:buNone/>
            </a:pPr>
            <a:r>
              <a:rPr lang="en-US"/>
              <a:t>Visualize Structures using python code</a:t>
            </a:r>
            <a:endParaRPr/>
          </a:p>
        </p:txBody>
      </p:sp>
      <p:sp>
        <p:nvSpPr>
          <p:cNvPr id="151" name="Google Shape;151;p22"/>
          <p:cNvSpPr txBox="1"/>
          <p:nvPr>
            <p:ph idx="1" type="body"/>
          </p:nvPr>
        </p:nvSpPr>
        <p:spPr>
          <a:xfrm>
            <a:off x="585900" y="1412125"/>
            <a:ext cx="11146500" cy="5143500"/>
          </a:xfrm>
          <a:prstGeom prst="rect">
            <a:avLst/>
          </a:prstGeom>
          <a:noFill/>
          <a:ln>
            <a:noFill/>
          </a:ln>
        </p:spPr>
        <p:txBody>
          <a:bodyPr anchorCtr="0" anchor="t" bIns="45700" lIns="91425" spcFirstLastPara="1" rIns="91425" wrap="square" tIns="45700">
            <a:noAutofit/>
          </a:bodyPr>
          <a:lstStyle/>
          <a:p>
            <a:pPr indent="0" lvl="0" marL="0" rtl="0" algn="l">
              <a:lnSpc>
                <a:spcPct val="95000"/>
              </a:lnSpc>
              <a:spcBef>
                <a:spcPts val="0"/>
              </a:spcBef>
              <a:spcAft>
                <a:spcPts val="0"/>
              </a:spcAft>
              <a:buSzPts val="605"/>
              <a:buNone/>
            </a:pPr>
            <a:r>
              <a:rPr b="1" lang="en-US" sz="2100">
                <a:highlight>
                  <a:srgbClr val="FFFFFF"/>
                </a:highlight>
              </a:rPr>
              <a:t>Visualizing crystal structures from CIF files using code: </a:t>
            </a:r>
            <a:r>
              <a:rPr b="1" lang="en-US" sz="2100" u="sng">
                <a:solidFill>
                  <a:schemeClr val="hlink"/>
                </a:solidFill>
                <a:highlight>
                  <a:srgbClr val="FFFFFF"/>
                </a:highlight>
                <a:hlinkClick r:id="rId3"/>
              </a:rPr>
              <a:t>visualize structures</a:t>
            </a:r>
            <a:endParaRPr b="1" sz="2100">
              <a:highlight>
                <a:srgbClr val="FFFFFF"/>
              </a:highlight>
            </a:endParaRPr>
          </a:p>
          <a:p>
            <a:pPr indent="0" lvl="0" marL="0" rtl="0" algn="l">
              <a:lnSpc>
                <a:spcPct val="95000"/>
              </a:lnSpc>
              <a:spcBef>
                <a:spcPts val="500"/>
              </a:spcBef>
              <a:spcAft>
                <a:spcPts val="0"/>
              </a:spcAft>
              <a:buSzPts val="605"/>
              <a:buNone/>
            </a:pPr>
            <a:r>
              <a:rPr b="1" lang="en-US" sz="2600">
                <a:highlight>
                  <a:srgbClr val="FFFFFF"/>
                </a:highlight>
              </a:rPr>
              <a:t>How to use it? </a:t>
            </a:r>
            <a:endParaRPr b="1" sz="2600">
              <a:highlight>
                <a:srgbClr val="FFFFFF"/>
              </a:highlight>
            </a:endParaRPr>
          </a:p>
          <a:p>
            <a:pPr indent="0" lvl="0" marL="0" rtl="0" algn="l">
              <a:lnSpc>
                <a:spcPct val="95000"/>
              </a:lnSpc>
              <a:spcBef>
                <a:spcPts val="500"/>
              </a:spcBef>
              <a:spcAft>
                <a:spcPts val="0"/>
              </a:spcAft>
              <a:buSzPts val="605"/>
              <a:buNone/>
            </a:pPr>
            <a:r>
              <a:rPr b="1" lang="en-US" sz="1800">
                <a:highlight>
                  <a:srgbClr val="FFFFFF"/>
                </a:highlight>
              </a:rPr>
              <a:t>The script accepts various command-line arguments to customize the visualization of CIF files, such as the type of visualization, resolution, and supercell configuration.</a:t>
            </a:r>
            <a:endParaRPr b="1" sz="1800">
              <a:highlight>
                <a:srgbClr val="FFFFFF"/>
              </a:highlight>
            </a:endParaRPr>
          </a:p>
          <a:p>
            <a:pPr indent="0" lvl="0" marL="457200" marR="0" rtl="0" algn="l">
              <a:lnSpc>
                <a:spcPct val="95000"/>
              </a:lnSpc>
              <a:spcBef>
                <a:spcPts val="500"/>
              </a:spcBef>
              <a:spcAft>
                <a:spcPts val="0"/>
              </a:spcAft>
              <a:buClr>
                <a:srgbClr val="000000"/>
              </a:buClr>
              <a:buSzPts val="605"/>
              <a:buFont typeface="Arial"/>
              <a:buNone/>
            </a:pPr>
            <a:r>
              <a:rPr lang="en-US" sz="1205">
                <a:solidFill>
                  <a:srgbClr val="188038"/>
                </a:solidFill>
                <a:latin typeface="Roboto Mono"/>
                <a:ea typeface="Roboto Mono"/>
                <a:cs typeface="Roboto Mono"/>
                <a:sym typeface="Roboto Mono"/>
              </a:rPr>
              <a:t>    parser.add_argument('-i', '--input', type=Path, help='folder to get CIFs from')</a:t>
            </a:r>
            <a:endParaRPr sz="1205">
              <a:solidFill>
                <a:srgbClr val="188038"/>
              </a:solidFill>
              <a:latin typeface="Roboto Mono"/>
              <a:ea typeface="Roboto Mono"/>
              <a:cs typeface="Roboto Mono"/>
              <a:sym typeface="Roboto Mono"/>
            </a:endParaRPr>
          </a:p>
          <a:p>
            <a:pPr indent="0" lvl="0" marL="457200" marR="0" rtl="0" algn="l">
              <a:lnSpc>
                <a:spcPct val="95000"/>
              </a:lnSpc>
              <a:spcBef>
                <a:spcPts val="300"/>
              </a:spcBef>
              <a:spcAft>
                <a:spcPts val="0"/>
              </a:spcAft>
              <a:buClr>
                <a:srgbClr val="000000"/>
              </a:buClr>
              <a:buSzPts val="605"/>
              <a:buFont typeface="Arial"/>
              <a:buNone/>
            </a:pPr>
            <a:r>
              <a:rPr lang="en-US" sz="1205">
                <a:solidFill>
                  <a:srgbClr val="188038"/>
                </a:solidFill>
                <a:latin typeface="Roboto Mono"/>
                <a:ea typeface="Roboto Mono"/>
                <a:cs typeface="Roboto Mono"/>
                <a:sym typeface="Roboto Mono"/>
              </a:rPr>
              <a:t>    parser.add_argument('-s', '--style', choices=['spacefilling', 'ballstick'], help='structure drawing type', default='spacefilling')</a:t>
            </a:r>
            <a:endParaRPr sz="1205">
              <a:solidFill>
                <a:srgbClr val="188038"/>
              </a:solidFill>
              <a:latin typeface="Roboto Mono"/>
              <a:ea typeface="Roboto Mono"/>
              <a:cs typeface="Roboto Mono"/>
              <a:sym typeface="Roboto Mono"/>
            </a:endParaRPr>
          </a:p>
          <a:p>
            <a:pPr indent="0" lvl="0" marL="457200" marR="0" rtl="0" algn="l">
              <a:lnSpc>
                <a:spcPct val="95000"/>
              </a:lnSpc>
              <a:spcBef>
                <a:spcPts val="300"/>
              </a:spcBef>
              <a:spcAft>
                <a:spcPts val="0"/>
              </a:spcAft>
              <a:buClr>
                <a:srgbClr val="000000"/>
              </a:buClr>
              <a:buSzPts val="605"/>
              <a:buFont typeface="Arial"/>
              <a:buNone/>
            </a:pPr>
            <a:r>
              <a:rPr lang="en-US" sz="1205">
                <a:solidFill>
                  <a:srgbClr val="188038"/>
                </a:solidFill>
                <a:latin typeface="Roboto Mono"/>
                <a:ea typeface="Roboto Mono"/>
                <a:cs typeface="Roboto Mono"/>
                <a:sym typeface="Roboto Mono"/>
              </a:rPr>
              <a:t>    parser.add_argument('-o', '--output', type=Path, help='folder to put drawings in', default='images')</a:t>
            </a:r>
            <a:endParaRPr sz="1205">
              <a:solidFill>
                <a:srgbClr val="188038"/>
              </a:solidFill>
              <a:latin typeface="Roboto Mono"/>
              <a:ea typeface="Roboto Mono"/>
              <a:cs typeface="Roboto Mono"/>
              <a:sym typeface="Roboto Mono"/>
            </a:endParaRPr>
          </a:p>
          <a:p>
            <a:pPr indent="0" lvl="0" marL="457200" marR="0" rtl="0" algn="l">
              <a:lnSpc>
                <a:spcPct val="95000"/>
              </a:lnSpc>
              <a:spcBef>
                <a:spcPts val="300"/>
              </a:spcBef>
              <a:spcAft>
                <a:spcPts val="0"/>
              </a:spcAft>
              <a:buClr>
                <a:srgbClr val="000000"/>
              </a:buClr>
              <a:buSzPts val="605"/>
              <a:buFont typeface="Arial"/>
              <a:buNone/>
            </a:pPr>
            <a:r>
              <a:rPr lang="en-US" sz="1205">
                <a:solidFill>
                  <a:srgbClr val="188038"/>
                </a:solidFill>
                <a:latin typeface="Roboto Mono"/>
                <a:ea typeface="Roboto Mono"/>
                <a:cs typeface="Roboto Mono"/>
                <a:sym typeface="Roboto Mono"/>
              </a:rPr>
              <a:t>    parser.add_argument('-c', '--cell', type=scale_parse, help='supercell: format either as 3 or 3,3,3', default='1')</a:t>
            </a:r>
            <a:endParaRPr sz="1205">
              <a:solidFill>
                <a:srgbClr val="188038"/>
              </a:solidFill>
              <a:latin typeface="Roboto Mono"/>
              <a:ea typeface="Roboto Mono"/>
              <a:cs typeface="Roboto Mono"/>
              <a:sym typeface="Roboto Mono"/>
            </a:endParaRPr>
          </a:p>
          <a:p>
            <a:pPr indent="0" lvl="0" marL="457200" marR="0" rtl="0" algn="l">
              <a:lnSpc>
                <a:spcPct val="95000"/>
              </a:lnSpc>
              <a:spcBef>
                <a:spcPts val="300"/>
              </a:spcBef>
              <a:spcAft>
                <a:spcPts val="0"/>
              </a:spcAft>
              <a:buSzPts val="605"/>
              <a:buNone/>
            </a:pPr>
            <a:r>
              <a:rPr lang="en-US" sz="1205">
                <a:solidFill>
                  <a:srgbClr val="188038"/>
                </a:solidFill>
                <a:latin typeface="Roboto Mono"/>
                <a:ea typeface="Roboto Mono"/>
                <a:cs typeface="Roboto Mono"/>
                <a:sym typeface="Roboto Mono"/>
              </a:rPr>
              <a:t>    parser.add_argument('-r', '--rez', type=int, help='resolution (0-10): more takes longer but is better', default='10')</a:t>
            </a:r>
            <a:endParaRPr sz="1205">
              <a:solidFill>
                <a:srgbClr val="188038"/>
              </a:solidFill>
              <a:latin typeface="Roboto Mono"/>
              <a:ea typeface="Roboto Mono"/>
              <a:cs typeface="Roboto Mono"/>
              <a:sym typeface="Roboto Mono"/>
            </a:endParaRPr>
          </a:p>
          <a:p>
            <a:pPr indent="0" lvl="0" marL="0" marR="0" rtl="0" algn="l">
              <a:lnSpc>
                <a:spcPct val="95000"/>
              </a:lnSpc>
              <a:spcBef>
                <a:spcPts val="300"/>
              </a:spcBef>
              <a:spcAft>
                <a:spcPts val="0"/>
              </a:spcAft>
              <a:buSzPts val="605"/>
              <a:buNone/>
            </a:pPr>
            <a:r>
              <a:rPr b="1" lang="en-US" sz="1505">
                <a:latin typeface="Roboto Mono"/>
                <a:ea typeface="Roboto Mono"/>
                <a:cs typeface="Roboto Mono"/>
                <a:sym typeface="Roboto Mono"/>
              </a:rPr>
              <a:t>for example:</a:t>
            </a:r>
            <a:endParaRPr b="1" sz="1505">
              <a:latin typeface="Roboto Mono"/>
              <a:ea typeface="Roboto Mono"/>
              <a:cs typeface="Roboto Mono"/>
              <a:sym typeface="Roboto Mono"/>
            </a:endParaRPr>
          </a:p>
          <a:p>
            <a:pPr indent="0" lvl="0" marL="0" marR="0" rtl="0" algn="l">
              <a:lnSpc>
                <a:spcPct val="95000"/>
              </a:lnSpc>
              <a:spcBef>
                <a:spcPts val="300"/>
              </a:spcBef>
              <a:spcAft>
                <a:spcPts val="0"/>
              </a:spcAft>
              <a:buSzPts val="605"/>
              <a:buNone/>
            </a:pPr>
            <a:r>
              <a:rPr b="1" lang="en-US" sz="1405">
                <a:latin typeface="Roboto Mono"/>
                <a:ea typeface="Roboto Mono"/>
                <a:cs typeface="Roboto Mono"/>
                <a:sym typeface="Roboto Mono"/>
              </a:rPr>
              <a:t># Navigate to the script's directory </a:t>
            </a:r>
            <a:endParaRPr b="1" sz="1405">
              <a:latin typeface="Roboto Mono"/>
              <a:ea typeface="Roboto Mono"/>
              <a:cs typeface="Roboto Mono"/>
              <a:sym typeface="Roboto Mono"/>
            </a:endParaRPr>
          </a:p>
          <a:p>
            <a:pPr indent="0" lvl="0" marL="0" marR="0" rtl="0" algn="l">
              <a:lnSpc>
                <a:spcPct val="95000"/>
              </a:lnSpc>
              <a:spcBef>
                <a:spcPts val="300"/>
              </a:spcBef>
              <a:spcAft>
                <a:spcPts val="0"/>
              </a:spcAft>
              <a:buSzPts val="605"/>
              <a:buNone/>
            </a:pPr>
            <a:r>
              <a:rPr lang="en-US" sz="1405">
                <a:latin typeface="Roboto Mono"/>
                <a:ea typeface="Roboto Mono"/>
                <a:cs typeface="Roboto Mono"/>
                <a:sym typeface="Roboto Mono"/>
              </a:rPr>
              <a:t>cd path/to/script </a:t>
            </a:r>
            <a:endParaRPr sz="1405">
              <a:latin typeface="Roboto Mono"/>
              <a:ea typeface="Roboto Mono"/>
              <a:cs typeface="Roboto Mono"/>
              <a:sym typeface="Roboto Mono"/>
            </a:endParaRPr>
          </a:p>
          <a:p>
            <a:pPr indent="0" lvl="0" marL="0" marR="0" rtl="0" algn="l">
              <a:lnSpc>
                <a:spcPct val="95000"/>
              </a:lnSpc>
              <a:spcBef>
                <a:spcPts val="300"/>
              </a:spcBef>
              <a:spcAft>
                <a:spcPts val="0"/>
              </a:spcAft>
              <a:buSzPts val="605"/>
              <a:buNone/>
            </a:pPr>
            <a:r>
              <a:rPr b="1" lang="en-US" sz="1405">
                <a:latin typeface="Roboto Mono"/>
                <a:ea typeface="Roboto Mono"/>
                <a:cs typeface="Roboto Mono"/>
                <a:sym typeface="Roboto Mono"/>
              </a:rPr>
              <a:t># Run the script with specified parameters python </a:t>
            </a:r>
            <a:endParaRPr b="1" sz="1405">
              <a:latin typeface="Roboto Mono"/>
              <a:ea typeface="Roboto Mono"/>
              <a:cs typeface="Roboto Mono"/>
              <a:sym typeface="Roboto Mono"/>
            </a:endParaRPr>
          </a:p>
          <a:p>
            <a:pPr indent="0" lvl="0" marL="0" marR="0" rtl="0" algn="l">
              <a:lnSpc>
                <a:spcPct val="95000"/>
              </a:lnSpc>
              <a:spcBef>
                <a:spcPts val="300"/>
              </a:spcBef>
              <a:spcAft>
                <a:spcPts val="0"/>
              </a:spcAft>
              <a:buSzPts val="605"/>
              <a:buNone/>
            </a:pPr>
            <a:r>
              <a:rPr lang="en-US" sz="1405">
                <a:latin typeface="Roboto Mono"/>
                <a:ea typeface="Roboto Mono"/>
                <a:cs typeface="Roboto Mono"/>
                <a:sym typeface="Roboto Mono"/>
              </a:rPr>
              <a:t>visual_cif.py --input /home/weilai/SUMMER-CAMP/cifs/ --style spacefilling --output ~/images --cell 1 --rez 10 </a:t>
            </a:r>
            <a:endParaRPr sz="1405">
              <a:latin typeface="Roboto Mono"/>
              <a:ea typeface="Roboto Mono"/>
              <a:cs typeface="Roboto Mono"/>
              <a:sym typeface="Roboto Mono"/>
            </a:endParaRPr>
          </a:p>
          <a:p>
            <a:pPr indent="0" lvl="0" marL="0" marR="0" rtl="0" algn="l">
              <a:lnSpc>
                <a:spcPct val="95000"/>
              </a:lnSpc>
              <a:spcBef>
                <a:spcPts val="300"/>
              </a:spcBef>
              <a:spcAft>
                <a:spcPts val="0"/>
              </a:spcAft>
              <a:buSzPts val="605"/>
              <a:buNone/>
            </a:pPr>
            <a:r>
              <a:rPr b="1" lang="en-US" sz="1405">
                <a:latin typeface="Roboto Mono"/>
                <a:ea typeface="Roboto Mono"/>
                <a:cs typeface="Roboto Mono"/>
                <a:sym typeface="Roboto Mono"/>
              </a:rPr>
              <a:t># Check the output</a:t>
            </a:r>
            <a:r>
              <a:rPr lang="en-US" sz="1405">
                <a:latin typeface="Roboto Mono"/>
                <a:ea typeface="Roboto Mono"/>
                <a:cs typeface="Roboto Mono"/>
                <a:sym typeface="Roboto Mono"/>
              </a:rPr>
              <a:t> </a:t>
            </a:r>
            <a:r>
              <a:rPr b="1" lang="en-US" sz="1405">
                <a:latin typeface="Roboto Mono"/>
                <a:ea typeface="Roboto Mono"/>
                <a:cs typeface="Roboto Mono"/>
                <a:sym typeface="Roboto Mono"/>
              </a:rPr>
              <a:t>image</a:t>
            </a:r>
            <a:endParaRPr b="1" sz="1405">
              <a:latin typeface="Roboto Mono"/>
              <a:ea typeface="Roboto Mono"/>
              <a:cs typeface="Roboto Mono"/>
              <a:sym typeface="Roboto Mono"/>
            </a:endParaRPr>
          </a:p>
          <a:p>
            <a:pPr indent="0" lvl="0" marL="0" marR="0" rtl="0" algn="l">
              <a:lnSpc>
                <a:spcPct val="95000"/>
              </a:lnSpc>
              <a:spcBef>
                <a:spcPts val="300"/>
              </a:spcBef>
              <a:spcAft>
                <a:spcPts val="0"/>
              </a:spcAft>
              <a:buSzPts val="605"/>
              <a:buNone/>
            </a:pPr>
            <a:r>
              <a:rPr lang="en-US" sz="1405">
                <a:latin typeface="Roboto Mono"/>
                <a:ea typeface="Roboto Mono"/>
                <a:cs typeface="Roboto Mono"/>
                <a:sym typeface="Roboto Mono"/>
              </a:rPr>
              <a:t>"Image saved as ~/images/SrTiO3.png"</a:t>
            </a:r>
            <a:endParaRPr b="1" sz="1405">
              <a:latin typeface="Roboto Mono"/>
              <a:ea typeface="Roboto Mono"/>
              <a:cs typeface="Roboto Mono"/>
              <a:sym typeface="Roboto Mono"/>
            </a:endParaRPr>
          </a:p>
          <a:p>
            <a:pPr indent="0" lvl="0" marL="0" marR="0" rtl="0" algn="l">
              <a:lnSpc>
                <a:spcPct val="95000"/>
              </a:lnSpc>
              <a:spcBef>
                <a:spcPts val="300"/>
              </a:spcBef>
              <a:spcAft>
                <a:spcPts val="0"/>
              </a:spcAft>
              <a:buClr>
                <a:srgbClr val="000000"/>
              </a:buClr>
              <a:buSzPts val="605"/>
              <a:buFont typeface="Arial"/>
              <a:buNone/>
            </a:pPr>
            <a:r>
              <a:t/>
            </a:r>
            <a:endParaRPr b="1" sz="1405">
              <a:latin typeface="Roboto Mono"/>
              <a:ea typeface="Roboto Mono"/>
              <a:cs typeface="Roboto Mono"/>
              <a:sym typeface="Roboto Mon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idx="1" type="body"/>
          </p:nvPr>
        </p:nvSpPr>
        <p:spPr>
          <a:xfrm>
            <a:off x="551875" y="1569975"/>
            <a:ext cx="10338600" cy="4227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b="1" lang="en-US" sz="2500"/>
              <a:t>Creating a Structure</a:t>
            </a:r>
            <a:endParaRPr b="1" sz="2500"/>
          </a:p>
          <a:p>
            <a:pPr indent="-361950" lvl="0" marL="457200" rtl="0" algn="l">
              <a:lnSpc>
                <a:spcPct val="115000"/>
              </a:lnSpc>
              <a:spcBef>
                <a:spcPts val="1200"/>
              </a:spcBef>
              <a:spcAft>
                <a:spcPts val="0"/>
              </a:spcAft>
              <a:buSzPts val="2100"/>
              <a:buChar char="●"/>
            </a:pPr>
            <a:r>
              <a:rPr b="1" lang="en-US" sz="2100"/>
              <a:t>Example</a:t>
            </a:r>
            <a:r>
              <a:rPr lang="en-US" sz="2100"/>
              <a:t>: Define a cubic lattice and create a structure for Iron Oxide.</a:t>
            </a:r>
            <a:endParaRPr sz="2100"/>
          </a:p>
          <a:p>
            <a:pPr indent="-375046" lvl="0" marL="457200" rtl="0" algn="l">
              <a:lnSpc>
                <a:spcPct val="95000"/>
              </a:lnSpc>
              <a:spcBef>
                <a:spcPts val="0"/>
              </a:spcBef>
              <a:spcAft>
                <a:spcPts val="0"/>
              </a:spcAft>
              <a:buSzPts val="2306"/>
              <a:buChar char="-"/>
            </a:pPr>
            <a:r>
              <a:rPr lang="en-US" sz="1600">
                <a:solidFill>
                  <a:srgbClr val="188038"/>
                </a:solidFill>
                <a:latin typeface="Roboto Mono"/>
                <a:ea typeface="Roboto Mono"/>
                <a:cs typeface="Roboto Mono"/>
                <a:sym typeface="Roboto Mono"/>
              </a:rPr>
              <a:t>lattice = Lattice.cubic(4.2)  # lattice parameter in Ångström</a:t>
            </a:r>
            <a:endParaRPr sz="1600">
              <a:solidFill>
                <a:srgbClr val="188038"/>
              </a:solidFill>
              <a:latin typeface="Roboto Mono"/>
              <a:ea typeface="Roboto Mono"/>
              <a:cs typeface="Roboto Mono"/>
              <a:sym typeface="Roboto Mono"/>
            </a:endParaRPr>
          </a:p>
          <a:p>
            <a:pPr indent="-375046" lvl="0" marL="457200" rtl="0" algn="l">
              <a:lnSpc>
                <a:spcPct val="95000"/>
              </a:lnSpc>
              <a:spcBef>
                <a:spcPts val="0"/>
              </a:spcBef>
              <a:spcAft>
                <a:spcPts val="0"/>
              </a:spcAft>
              <a:buSzPts val="2306"/>
              <a:buChar char="-"/>
            </a:pPr>
            <a:r>
              <a:rPr lang="en-US" sz="1600">
                <a:solidFill>
                  <a:srgbClr val="188038"/>
                </a:solidFill>
                <a:latin typeface="Roboto Mono"/>
                <a:ea typeface="Roboto Mono"/>
                <a:cs typeface="Roboto Mono"/>
                <a:sym typeface="Roboto Mono"/>
              </a:rPr>
              <a:t>structure = Structure(lattice, ["Fe", "O"], [[0, 0, 0], [0.5, 0.5, 0.5]])</a:t>
            </a:r>
            <a:endParaRPr sz="1600"/>
          </a:p>
          <a:p>
            <a:pPr indent="0" lvl="0" marL="0" rtl="0" algn="l">
              <a:lnSpc>
                <a:spcPct val="115000"/>
              </a:lnSpc>
              <a:spcBef>
                <a:spcPts val="1200"/>
              </a:spcBef>
              <a:spcAft>
                <a:spcPts val="0"/>
              </a:spcAft>
              <a:buNone/>
            </a:pPr>
            <a:r>
              <a:rPr b="1" lang="en-US" sz="2500"/>
              <a:t>Accessing and Modifying Structure Information</a:t>
            </a:r>
            <a:endParaRPr b="1" sz="2500"/>
          </a:p>
          <a:p>
            <a:pPr indent="-330200" lvl="0" marL="457200" rtl="0" algn="l">
              <a:lnSpc>
                <a:spcPct val="115000"/>
              </a:lnSpc>
              <a:spcBef>
                <a:spcPts val="1200"/>
              </a:spcBef>
              <a:spcAft>
                <a:spcPts val="0"/>
              </a:spcAft>
              <a:buSzPts val="1600"/>
              <a:buChar char="●"/>
            </a:pPr>
            <a:r>
              <a:rPr lang="en-US" sz="1600"/>
              <a:t>Retrieve information about lattice, sites, and atoms.</a:t>
            </a:r>
            <a:endParaRPr sz="1600"/>
          </a:p>
          <a:p>
            <a:pPr indent="-330200" lvl="1" marL="914400" rtl="0" algn="l">
              <a:lnSpc>
                <a:spcPct val="115000"/>
              </a:lnSpc>
              <a:spcBef>
                <a:spcPts val="0"/>
              </a:spcBef>
              <a:spcAft>
                <a:spcPts val="0"/>
              </a:spcAft>
              <a:buSzPts val="1600"/>
              <a:buChar char="○"/>
            </a:pPr>
            <a:r>
              <a:rPr lang="en-US" sz="1600">
                <a:solidFill>
                  <a:srgbClr val="188038"/>
                </a:solidFill>
                <a:latin typeface="Roboto Mono"/>
                <a:ea typeface="Roboto Mono"/>
                <a:cs typeface="Roboto Mono"/>
                <a:sym typeface="Roboto Mono"/>
              </a:rPr>
              <a:t>Number of sites: len(structure)</a:t>
            </a:r>
            <a:endParaRPr sz="1600">
              <a:solidFill>
                <a:srgbClr val="188038"/>
              </a:solidFill>
              <a:latin typeface="Roboto Mono"/>
              <a:ea typeface="Roboto Mono"/>
              <a:cs typeface="Roboto Mono"/>
              <a:sym typeface="Roboto Mono"/>
            </a:endParaRPr>
          </a:p>
          <a:p>
            <a:pPr indent="-330200" lvl="1" marL="914400" rtl="0" algn="l">
              <a:lnSpc>
                <a:spcPct val="115000"/>
              </a:lnSpc>
              <a:spcBef>
                <a:spcPts val="0"/>
              </a:spcBef>
              <a:spcAft>
                <a:spcPts val="0"/>
              </a:spcAft>
              <a:buSzPts val="1600"/>
              <a:buChar char="○"/>
            </a:pPr>
            <a:r>
              <a:rPr lang="en-US" sz="1600">
                <a:solidFill>
                  <a:srgbClr val="188038"/>
                </a:solidFill>
                <a:latin typeface="Roboto Mono"/>
                <a:ea typeface="Roboto Mono"/>
                <a:cs typeface="Roboto Mono"/>
                <a:sym typeface="Roboto Mono"/>
              </a:rPr>
              <a:t>Species at first site: structure[0].species</a:t>
            </a:r>
            <a:endParaRPr sz="1600">
              <a:solidFill>
                <a:srgbClr val="188038"/>
              </a:solidFill>
              <a:latin typeface="Roboto Mono"/>
              <a:ea typeface="Roboto Mono"/>
              <a:cs typeface="Roboto Mono"/>
              <a:sym typeface="Roboto Mono"/>
            </a:endParaRPr>
          </a:p>
          <a:p>
            <a:pPr indent="-330200" lvl="0" marL="457200" rtl="0" algn="l">
              <a:lnSpc>
                <a:spcPct val="115000"/>
              </a:lnSpc>
              <a:spcBef>
                <a:spcPts val="0"/>
              </a:spcBef>
              <a:spcAft>
                <a:spcPts val="0"/>
              </a:spcAft>
              <a:buSzPts val="1600"/>
              <a:buChar char="●"/>
            </a:pPr>
            <a:r>
              <a:rPr lang="en-US" sz="1600"/>
              <a:t>Modify the structure (e.g., replace an atom, scale the lattice).</a:t>
            </a:r>
            <a:endParaRPr sz="1600"/>
          </a:p>
          <a:p>
            <a:pPr indent="-330200" lvl="1" marL="914400" rtl="0" algn="l">
              <a:lnSpc>
                <a:spcPct val="115000"/>
              </a:lnSpc>
              <a:spcBef>
                <a:spcPts val="0"/>
              </a:spcBef>
              <a:spcAft>
                <a:spcPts val="0"/>
              </a:spcAft>
              <a:buSzPts val="1600"/>
              <a:buChar char="○"/>
            </a:pPr>
            <a:r>
              <a:rPr lang="en-US" sz="1600">
                <a:solidFill>
                  <a:srgbClr val="188038"/>
                </a:solidFill>
                <a:latin typeface="Roboto Mono"/>
                <a:ea typeface="Roboto Mono"/>
                <a:cs typeface="Roboto Mono"/>
                <a:sym typeface="Roboto Mono"/>
              </a:rPr>
              <a:t>structure.replace(0, 'Mg') # Replace Fe with Mg at the first site</a:t>
            </a:r>
            <a:endParaRPr sz="2743">
              <a:highlight>
                <a:srgbClr val="FFFFFF"/>
              </a:highlight>
            </a:endParaRPr>
          </a:p>
          <a:p>
            <a:pPr indent="0" lvl="0" marL="0" rtl="0" algn="l">
              <a:lnSpc>
                <a:spcPct val="95000"/>
              </a:lnSpc>
              <a:spcBef>
                <a:spcPts val="1200"/>
              </a:spcBef>
              <a:spcAft>
                <a:spcPts val="0"/>
              </a:spcAft>
              <a:buSzPts val="688"/>
              <a:buNone/>
            </a:pPr>
            <a:r>
              <a:t/>
            </a:r>
            <a:endParaRPr sz="2493">
              <a:highlight>
                <a:srgbClr val="FFFFFF"/>
              </a:highlight>
            </a:endParaRPr>
          </a:p>
          <a:p>
            <a:pPr indent="0" lvl="0" marL="0" rtl="0" algn="l">
              <a:lnSpc>
                <a:spcPct val="95000"/>
              </a:lnSpc>
              <a:spcBef>
                <a:spcPts val="1100"/>
              </a:spcBef>
              <a:spcAft>
                <a:spcPts val="0"/>
              </a:spcAft>
              <a:buClr>
                <a:schemeClr val="dk1"/>
              </a:buClr>
              <a:buSzPts val="688"/>
              <a:buFont typeface="Arial"/>
              <a:buNone/>
            </a:pPr>
            <a:r>
              <a:t/>
            </a:r>
            <a:endParaRPr sz="2493">
              <a:highlight>
                <a:srgbClr val="FFFFFF"/>
              </a:highlight>
            </a:endParaRPr>
          </a:p>
          <a:p>
            <a:pPr indent="0" lvl="0" marL="228600" rtl="0" algn="l">
              <a:lnSpc>
                <a:spcPct val="95000"/>
              </a:lnSpc>
              <a:spcBef>
                <a:spcPts val="1100"/>
              </a:spcBef>
              <a:spcAft>
                <a:spcPts val="0"/>
              </a:spcAft>
              <a:buClr>
                <a:schemeClr val="dk1"/>
              </a:buClr>
              <a:buSzPts val="688"/>
              <a:buFont typeface="Arial"/>
              <a:buNone/>
            </a:pPr>
            <a:r>
              <a:t/>
            </a:r>
            <a:endParaRPr sz="2056">
              <a:highlight>
                <a:srgbClr val="FFFFFF"/>
              </a:highlight>
            </a:endParaRPr>
          </a:p>
          <a:p>
            <a:pPr indent="0" lvl="0" marL="228600" marR="0" rtl="0" algn="l">
              <a:lnSpc>
                <a:spcPct val="95000"/>
              </a:lnSpc>
              <a:spcBef>
                <a:spcPts val="1100"/>
              </a:spcBef>
              <a:spcAft>
                <a:spcPts val="1100"/>
              </a:spcAft>
              <a:buSzPts val="688"/>
              <a:buNone/>
            </a:pPr>
            <a:r>
              <a:t/>
            </a:r>
            <a:endParaRPr sz="2056">
              <a:highlight>
                <a:srgbClr val="FFFFFF"/>
              </a:highlight>
            </a:endParaRPr>
          </a:p>
        </p:txBody>
      </p:sp>
      <p:sp>
        <p:nvSpPr>
          <p:cNvPr id="158" name="Google Shape;158;p23"/>
          <p:cNvSpPr txBox="1"/>
          <p:nvPr>
            <p:ph type="title"/>
          </p:nvPr>
        </p:nvSpPr>
        <p:spPr>
          <a:xfrm>
            <a:off x="374875" y="303950"/>
            <a:ext cx="10515600" cy="1325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Impact"/>
              <a:buNone/>
            </a:pPr>
            <a:r>
              <a:rPr lang="en-US"/>
              <a:t>Pymatgen: Structure data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4"/>
          <p:cNvSpPr txBox="1"/>
          <p:nvPr>
            <p:ph idx="1" type="body"/>
          </p:nvPr>
        </p:nvSpPr>
        <p:spPr>
          <a:xfrm>
            <a:off x="443800" y="1546975"/>
            <a:ext cx="11334900" cy="4549200"/>
          </a:xfrm>
          <a:prstGeom prst="rect">
            <a:avLst/>
          </a:prstGeom>
          <a:noFill/>
          <a:ln>
            <a:noFill/>
          </a:ln>
        </p:spPr>
        <p:txBody>
          <a:bodyPr anchorCtr="0" anchor="t" bIns="45700" lIns="91425" spcFirstLastPara="1" rIns="91425" wrap="square" tIns="45700">
            <a:noAutofit/>
          </a:bodyPr>
          <a:lstStyle/>
          <a:p>
            <a:pPr indent="0" lvl="0" marL="228600" rtl="0" algn="l">
              <a:lnSpc>
                <a:spcPct val="95000"/>
              </a:lnSpc>
              <a:spcBef>
                <a:spcPts val="0"/>
              </a:spcBef>
              <a:spcAft>
                <a:spcPts val="0"/>
              </a:spcAft>
              <a:buSzPts val="1100"/>
              <a:buNone/>
            </a:pPr>
            <a:r>
              <a:rPr b="1" lang="en-US" sz="2500"/>
              <a:t>You can also load a Structure from a CIF file:</a:t>
            </a:r>
            <a:endParaRPr sz="2200"/>
          </a:p>
          <a:p>
            <a:pPr indent="-371078" lvl="0" marL="457200" rtl="0" algn="l">
              <a:lnSpc>
                <a:spcPct val="95000"/>
              </a:lnSpc>
              <a:spcBef>
                <a:spcPts val="1100"/>
              </a:spcBef>
              <a:spcAft>
                <a:spcPts val="0"/>
              </a:spcAft>
              <a:buSzPts val="2244"/>
              <a:buChar char="-"/>
            </a:pPr>
            <a:r>
              <a:rPr lang="en-US" sz="2243">
                <a:highlight>
                  <a:srgbClr val="FFFFFF"/>
                </a:highlight>
              </a:rPr>
              <a:t>Download structure file from Materials Project website: </a:t>
            </a:r>
            <a:r>
              <a:rPr lang="en-US" sz="2243" u="sng">
                <a:solidFill>
                  <a:schemeClr val="hlink"/>
                </a:solidFill>
                <a:highlight>
                  <a:srgbClr val="FFFFFF"/>
                </a:highlight>
                <a:hlinkClick r:id="rId3"/>
              </a:rPr>
              <a:t>Materials Project</a:t>
            </a:r>
            <a:endParaRPr sz="2243">
              <a:highlight>
                <a:srgbClr val="FFFFFF"/>
              </a:highlight>
            </a:endParaRPr>
          </a:p>
          <a:p>
            <a:pPr indent="0" lvl="0" marL="457200" rtl="0" algn="l">
              <a:lnSpc>
                <a:spcPct val="95000"/>
              </a:lnSpc>
              <a:spcBef>
                <a:spcPts val="1100"/>
              </a:spcBef>
              <a:spcAft>
                <a:spcPts val="0"/>
              </a:spcAft>
              <a:buNone/>
            </a:pPr>
            <a:r>
              <a:t/>
            </a:r>
            <a:endParaRPr sz="2243">
              <a:highlight>
                <a:srgbClr val="FFFFFF"/>
              </a:highlight>
            </a:endParaRPr>
          </a:p>
          <a:p>
            <a:pPr indent="-375046" lvl="0" marL="457200" marR="0" rtl="0" algn="l">
              <a:lnSpc>
                <a:spcPct val="95000"/>
              </a:lnSpc>
              <a:spcBef>
                <a:spcPts val="1100"/>
              </a:spcBef>
              <a:spcAft>
                <a:spcPts val="0"/>
              </a:spcAft>
              <a:buSzPts val="2306"/>
              <a:buChar char="-"/>
            </a:pPr>
            <a:r>
              <a:rPr lang="en-US" sz="1600">
                <a:solidFill>
                  <a:srgbClr val="188038"/>
                </a:solidFill>
                <a:latin typeface="Roboto Mono"/>
                <a:ea typeface="Roboto Mono"/>
                <a:cs typeface="Roboto Mono"/>
                <a:sym typeface="Roboto Mono"/>
              </a:rPr>
              <a:t>PTO_structure_from_cif = Structure.from_file("files/PbTiO3.cif")</a:t>
            </a:r>
            <a:endParaRPr sz="1600">
              <a:solidFill>
                <a:srgbClr val="188038"/>
              </a:solidFill>
              <a:latin typeface="Roboto Mono"/>
              <a:ea typeface="Roboto Mono"/>
              <a:cs typeface="Roboto Mono"/>
              <a:sym typeface="Roboto Mono"/>
            </a:endParaRPr>
          </a:p>
          <a:p>
            <a:pPr indent="-375046" lvl="0" marL="457200" marR="0" rtl="0" algn="l">
              <a:lnSpc>
                <a:spcPct val="95000"/>
              </a:lnSpc>
              <a:spcBef>
                <a:spcPts val="0"/>
              </a:spcBef>
              <a:spcAft>
                <a:spcPts val="0"/>
              </a:spcAft>
              <a:buSzPts val="2306"/>
              <a:buChar char="-"/>
            </a:pPr>
            <a:r>
              <a:rPr lang="en-US" sz="1600">
                <a:solidFill>
                  <a:srgbClr val="188038"/>
                </a:solidFill>
                <a:latin typeface="Roboto Mono"/>
                <a:ea typeface="Roboto Mono"/>
                <a:cs typeface="Roboto Mono"/>
                <a:sym typeface="Roboto Mono"/>
              </a:rPr>
              <a:t>print(PTO_structure_from_cif)  # print the structure - note the oxidation states!</a:t>
            </a:r>
            <a:endParaRPr sz="1600">
              <a:solidFill>
                <a:srgbClr val="188038"/>
              </a:solidFill>
              <a:latin typeface="Roboto Mono"/>
              <a:ea typeface="Roboto Mono"/>
              <a:cs typeface="Roboto Mono"/>
              <a:sym typeface="Roboto Mono"/>
            </a:endParaRPr>
          </a:p>
          <a:p>
            <a:pPr indent="-375046" lvl="0" marL="457200" marR="0" rtl="0" algn="l">
              <a:lnSpc>
                <a:spcPct val="95000"/>
              </a:lnSpc>
              <a:spcBef>
                <a:spcPts val="0"/>
              </a:spcBef>
              <a:spcAft>
                <a:spcPts val="0"/>
              </a:spcAft>
              <a:buSzPts val="2306"/>
              <a:buChar char="-"/>
            </a:pPr>
            <a:r>
              <a:rPr lang="en-US" sz="1600">
                <a:solidFill>
                  <a:srgbClr val="188038"/>
                </a:solidFill>
                <a:latin typeface="Roboto Mono"/>
                <a:ea typeface="Roboto Mono"/>
                <a:cs typeface="Roboto Mono"/>
                <a:sym typeface="Roboto Mono"/>
              </a:rPr>
              <a:t>PTO_structure_from_cif</a:t>
            </a:r>
            <a:endParaRPr sz="1806">
              <a:highlight>
                <a:srgbClr val="D9D9D9"/>
              </a:highlight>
            </a:endParaRPr>
          </a:p>
          <a:p>
            <a:pPr indent="0" lvl="0" marL="228600" rtl="0" algn="l">
              <a:lnSpc>
                <a:spcPct val="95000"/>
              </a:lnSpc>
              <a:spcBef>
                <a:spcPts val="0"/>
              </a:spcBef>
              <a:spcAft>
                <a:spcPts val="0"/>
              </a:spcAft>
              <a:buSzPts val="688"/>
              <a:buNone/>
            </a:pPr>
            <a:r>
              <a:t/>
            </a:r>
            <a:endParaRPr sz="1993">
              <a:highlight>
                <a:srgbClr val="FFFFFF"/>
              </a:highlight>
            </a:endParaRPr>
          </a:p>
          <a:p>
            <a:pPr indent="0" lvl="0" marL="0" rtl="0" algn="l">
              <a:lnSpc>
                <a:spcPct val="95000"/>
              </a:lnSpc>
              <a:spcBef>
                <a:spcPts val="1100"/>
              </a:spcBef>
              <a:spcAft>
                <a:spcPts val="0"/>
              </a:spcAft>
              <a:buSzPts val="688"/>
              <a:buNone/>
            </a:pPr>
            <a:r>
              <a:t/>
            </a:r>
            <a:endParaRPr sz="1556">
              <a:highlight>
                <a:srgbClr val="FFFFFF"/>
              </a:highlight>
            </a:endParaRPr>
          </a:p>
          <a:p>
            <a:pPr indent="0" lvl="0" marL="228600" marR="0" rtl="0" algn="l">
              <a:lnSpc>
                <a:spcPct val="95000"/>
              </a:lnSpc>
              <a:spcBef>
                <a:spcPts val="1100"/>
              </a:spcBef>
              <a:spcAft>
                <a:spcPts val="1100"/>
              </a:spcAft>
              <a:buSzPts val="688"/>
              <a:buNone/>
            </a:pPr>
            <a:r>
              <a:t/>
            </a:r>
            <a:endParaRPr sz="1556">
              <a:highlight>
                <a:srgbClr val="FFFFFF"/>
              </a:highlight>
            </a:endParaRPr>
          </a:p>
        </p:txBody>
      </p:sp>
      <p:sp>
        <p:nvSpPr>
          <p:cNvPr id="165" name="Google Shape;165;p24"/>
          <p:cNvSpPr txBox="1"/>
          <p:nvPr>
            <p:ph type="title"/>
          </p:nvPr>
        </p:nvSpPr>
        <p:spPr>
          <a:xfrm>
            <a:off x="443800" y="315450"/>
            <a:ext cx="10515600" cy="1325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Impact"/>
              <a:buNone/>
            </a:pPr>
            <a:r>
              <a:rPr lang="en-US"/>
              <a:t>Pymatgen: Structure data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5"/>
          <p:cNvSpPr txBox="1"/>
          <p:nvPr>
            <p:ph idx="1" type="body"/>
          </p:nvPr>
        </p:nvSpPr>
        <p:spPr>
          <a:xfrm>
            <a:off x="336975" y="1730775"/>
            <a:ext cx="10959000" cy="2642100"/>
          </a:xfrm>
          <a:prstGeom prst="rect">
            <a:avLst/>
          </a:prstGeom>
          <a:noFill/>
          <a:ln>
            <a:noFill/>
          </a:ln>
        </p:spPr>
        <p:txBody>
          <a:bodyPr anchorCtr="0" anchor="t" bIns="45700" lIns="91425" spcFirstLastPara="1" rIns="91425" wrap="square" tIns="45700">
            <a:noAutofit/>
          </a:bodyPr>
          <a:lstStyle/>
          <a:p>
            <a:pPr indent="0" lvl="0" marL="228600" rtl="0" algn="l">
              <a:lnSpc>
                <a:spcPct val="95000"/>
              </a:lnSpc>
              <a:spcBef>
                <a:spcPts val="0"/>
              </a:spcBef>
              <a:spcAft>
                <a:spcPts val="0"/>
              </a:spcAft>
              <a:buSzPts val="1100"/>
              <a:buNone/>
            </a:pPr>
            <a:r>
              <a:rPr lang="en-US" sz="2643">
                <a:highlight>
                  <a:srgbClr val="FFFFFF"/>
                </a:highlight>
              </a:rPr>
              <a:t>Loading a structure from an API (Materials Project)</a:t>
            </a:r>
            <a:endParaRPr sz="2843">
              <a:highlight>
                <a:srgbClr val="FFFFFF"/>
              </a:highlight>
            </a:endParaRPr>
          </a:p>
          <a:p>
            <a:pPr indent="-376634" lvl="0" marL="457200" rtl="0" algn="l">
              <a:lnSpc>
                <a:spcPct val="95000"/>
              </a:lnSpc>
              <a:spcBef>
                <a:spcPts val="1100"/>
              </a:spcBef>
              <a:spcAft>
                <a:spcPts val="0"/>
              </a:spcAft>
              <a:buSzPts val="2331"/>
              <a:buChar char="-"/>
            </a:pPr>
            <a:r>
              <a:rPr lang="en-US" sz="2331">
                <a:highlight>
                  <a:srgbClr val="FFFFFF"/>
                </a:highlight>
              </a:rPr>
              <a:t>Let’s</a:t>
            </a:r>
            <a:r>
              <a:rPr lang="en-US" sz="2331">
                <a:highlight>
                  <a:srgbClr val="FFFFFF"/>
                </a:highlight>
              </a:rPr>
              <a:t> load a crystal structure from an online database (The Materials Project)</a:t>
            </a:r>
            <a:endParaRPr sz="2331">
              <a:highlight>
                <a:srgbClr val="FFFFFF"/>
              </a:highlight>
            </a:endParaRPr>
          </a:p>
          <a:p>
            <a:pPr indent="-376634" lvl="0" marL="457200" rtl="0" algn="l">
              <a:lnSpc>
                <a:spcPct val="95000"/>
              </a:lnSpc>
              <a:spcBef>
                <a:spcPts val="0"/>
              </a:spcBef>
              <a:spcAft>
                <a:spcPts val="0"/>
              </a:spcAft>
              <a:buSzPts val="2331"/>
              <a:buChar char="-"/>
            </a:pPr>
            <a:r>
              <a:rPr lang="en-US" sz="2331">
                <a:highlight>
                  <a:srgbClr val="FFFFFF"/>
                </a:highlight>
              </a:rPr>
              <a:t>Using the API will give you instant access to &gt;150,000 crystal structures that are available on the Materials Project web site</a:t>
            </a:r>
            <a:endParaRPr sz="2331">
              <a:highlight>
                <a:srgbClr val="FFFFFF"/>
              </a:highlight>
            </a:endParaRPr>
          </a:p>
          <a:p>
            <a:pPr indent="-376634" lvl="0" marL="457200" rtl="0" algn="l">
              <a:lnSpc>
                <a:spcPct val="95000"/>
              </a:lnSpc>
              <a:spcBef>
                <a:spcPts val="0"/>
              </a:spcBef>
              <a:spcAft>
                <a:spcPts val="0"/>
              </a:spcAft>
              <a:buSzPts val="2331"/>
              <a:buChar char="-"/>
            </a:pPr>
            <a:r>
              <a:rPr lang="en-US" sz="2331">
                <a:highlight>
                  <a:srgbClr val="FFFFFF"/>
                </a:highlight>
              </a:rPr>
              <a:t>Materials Project website: </a:t>
            </a:r>
            <a:r>
              <a:rPr lang="en-US" sz="2331" u="sng">
                <a:solidFill>
                  <a:schemeClr val="hlink"/>
                </a:solidFill>
                <a:highlight>
                  <a:srgbClr val="FFFFFF"/>
                </a:highlight>
                <a:hlinkClick r:id="rId3"/>
              </a:rPr>
              <a:t>Materials Project</a:t>
            </a:r>
            <a:endParaRPr sz="2331">
              <a:highlight>
                <a:srgbClr val="FFFFFF"/>
              </a:highlight>
            </a:endParaRPr>
          </a:p>
          <a:p>
            <a:pPr indent="0" lvl="0" marL="0" rtl="0" algn="l">
              <a:lnSpc>
                <a:spcPct val="95000"/>
              </a:lnSpc>
              <a:spcBef>
                <a:spcPts val="1100"/>
              </a:spcBef>
              <a:spcAft>
                <a:spcPts val="0"/>
              </a:spcAft>
              <a:buNone/>
            </a:pPr>
            <a:r>
              <a:t/>
            </a:r>
            <a:endParaRPr sz="2331">
              <a:highlight>
                <a:srgbClr val="FFFFFF"/>
              </a:highlight>
            </a:endParaRPr>
          </a:p>
          <a:p>
            <a:pPr indent="0" lvl="0" marL="0" rtl="0" algn="l">
              <a:lnSpc>
                <a:spcPct val="95000"/>
              </a:lnSpc>
              <a:spcBef>
                <a:spcPts val="1100"/>
              </a:spcBef>
              <a:spcAft>
                <a:spcPts val="0"/>
              </a:spcAft>
              <a:buNone/>
            </a:pPr>
            <a:r>
              <a:t/>
            </a:r>
            <a:endParaRPr sz="2331">
              <a:highlight>
                <a:srgbClr val="FFFFFF"/>
              </a:highlight>
            </a:endParaRPr>
          </a:p>
          <a:p>
            <a:pPr indent="0" lvl="0" marL="0" rtl="0" algn="l">
              <a:lnSpc>
                <a:spcPct val="95000"/>
              </a:lnSpc>
              <a:spcBef>
                <a:spcPts val="1100"/>
              </a:spcBef>
              <a:spcAft>
                <a:spcPts val="0"/>
              </a:spcAft>
              <a:buNone/>
            </a:pPr>
            <a:r>
              <a:t/>
            </a:r>
            <a:endParaRPr sz="2206">
              <a:highlight>
                <a:srgbClr val="D9D9D9"/>
              </a:highlight>
            </a:endParaRPr>
          </a:p>
          <a:p>
            <a:pPr indent="0" lvl="0" marL="228600" rtl="0" algn="l">
              <a:lnSpc>
                <a:spcPct val="95000"/>
              </a:lnSpc>
              <a:spcBef>
                <a:spcPts val="0"/>
              </a:spcBef>
              <a:spcAft>
                <a:spcPts val="0"/>
              </a:spcAft>
              <a:buSzPts val="688"/>
              <a:buNone/>
            </a:pPr>
            <a:r>
              <a:t/>
            </a:r>
            <a:endParaRPr sz="2393">
              <a:highlight>
                <a:srgbClr val="FFFFFF"/>
              </a:highlight>
            </a:endParaRPr>
          </a:p>
          <a:p>
            <a:pPr indent="0" lvl="0" marL="228600" rtl="0" algn="l">
              <a:lnSpc>
                <a:spcPct val="95000"/>
              </a:lnSpc>
              <a:spcBef>
                <a:spcPts val="1100"/>
              </a:spcBef>
              <a:spcAft>
                <a:spcPts val="0"/>
              </a:spcAft>
              <a:buSzPts val="688"/>
              <a:buNone/>
            </a:pPr>
            <a:r>
              <a:t/>
            </a:r>
            <a:endParaRPr sz="2393">
              <a:highlight>
                <a:srgbClr val="FFFFFF"/>
              </a:highlight>
            </a:endParaRPr>
          </a:p>
          <a:p>
            <a:pPr indent="0" lvl="0" marL="228600" rtl="0" algn="l">
              <a:lnSpc>
                <a:spcPct val="95000"/>
              </a:lnSpc>
              <a:spcBef>
                <a:spcPts val="1100"/>
              </a:spcBef>
              <a:spcAft>
                <a:spcPts val="0"/>
              </a:spcAft>
              <a:buSzPts val="688"/>
              <a:buNone/>
            </a:pPr>
            <a:r>
              <a:t/>
            </a:r>
            <a:endParaRPr sz="1956">
              <a:highlight>
                <a:srgbClr val="FFFFFF"/>
              </a:highlight>
            </a:endParaRPr>
          </a:p>
          <a:p>
            <a:pPr indent="0" lvl="0" marL="228600" marR="0" rtl="0" algn="l">
              <a:lnSpc>
                <a:spcPct val="95000"/>
              </a:lnSpc>
              <a:spcBef>
                <a:spcPts val="1100"/>
              </a:spcBef>
              <a:spcAft>
                <a:spcPts val="1100"/>
              </a:spcAft>
              <a:buSzPts val="688"/>
              <a:buNone/>
            </a:pPr>
            <a:r>
              <a:t/>
            </a:r>
            <a:endParaRPr sz="1956">
              <a:highlight>
                <a:srgbClr val="FFFFFF"/>
              </a:highlight>
            </a:endParaRPr>
          </a:p>
        </p:txBody>
      </p:sp>
      <p:sp>
        <p:nvSpPr>
          <p:cNvPr id="172" name="Google Shape;172;p25"/>
          <p:cNvSpPr txBox="1"/>
          <p:nvPr>
            <p:ph type="title"/>
          </p:nvPr>
        </p:nvSpPr>
        <p:spPr>
          <a:xfrm>
            <a:off x="443800" y="315450"/>
            <a:ext cx="10515600" cy="1325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Impact"/>
              <a:buNone/>
            </a:pPr>
            <a:r>
              <a:rPr lang="en-US"/>
              <a:t>Pymatgen: Structure data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6"/>
          <p:cNvSpPr txBox="1"/>
          <p:nvPr>
            <p:ph idx="1" type="body"/>
          </p:nvPr>
        </p:nvSpPr>
        <p:spPr>
          <a:xfrm>
            <a:off x="520775" y="1328725"/>
            <a:ext cx="11257800" cy="4503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US" sz="2500"/>
              <a:t>Analyzing Structure Data</a:t>
            </a:r>
            <a:endParaRPr b="1" sz="2500"/>
          </a:p>
          <a:p>
            <a:pPr indent="0" lvl="0" marL="0" rtl="0" algn="l">
              <a:lnSpc>
                <a:spcPct val="115000"/>
              </a:lnSpc>
              <a:spcBef>
                <a:spcPts val="1200"/>
              </a:spcBef>
              <a:spcAft>
                <a:spcPts val="0"/>
              </a:spcAft>
              <a:buClr>
                <a:schemeClr val="dk1"/>
              </a:buClr>
              <a:buSzPts val="1100"/>
              <a:buFont typeface="Arial"/>
              <a:buNone/>
            </a:pPr>
            <a:r>
              <a:rPr b="1" lang="en-US" sz="1800"/>
              <a:t>Neighbor Analysis</a:t>
            </a:r>
            <a:endParaRPr b="1" sz="1800"/>
          </a:p>
          <a:p>
            <a:pPr indent="-342900" lvl="0" marL="457200" rtl="0" algn="l">
              <a:lnSpc>
                <a:spcPct val="115000"/>
              </a:lnSpc>
              <a:spcBef>
                <a:spcPts val="1200"/>
              </a:spcBef>
              <a:spcAft>
                <a:spcPts val="0"/>
              </a:spcAft>
              <a:buSzPts val="1800"/>
              <a:buChar char="●"/>
            </a:pPr>
            <a:r>
              <a:rPr lang="en-US" sz="1800"/>
              <a:t>Identify neighboring atoms within a certain radius.</a:t>
            </a:r>
            <a:endParaRPr sz="1800"/>
          </a:p>
          <a:p>
            <a:pPr indent="-342900" lvl="1" marL="914400" rtl="0" algn="l">
              <a:lnSpc>
                <a:spcPct val="115000"/>
              </a:lnSpc>
              <a:spcBef>
                <a:spcPts val="0"/>
              </a:spcBef>
              <a:spcAft>
                <a:spcPts val="0"/>
              </a:spcAft>
              <a:buSzPts val="1800"/>
              <a:buChar char="○"/>
            </a:pPr>
            <a:r>
              <a:rPr lang="en-US" sz="1800">
                <a:solidFill>
                  <a:srgbClr val="188038"/>
                </a:solidFill>
                <a:latin typeface="Roboto Mono"/>
                <a:ea typeface="Roboto Mono"/>
                <a:cs typeface="Roboto Mono"/>
                <a:sym typeface="Roboto Mono"/>
              </a:rPr>
              <a:t>neighbors = structure.get_neighbors(structure[0], 2) # 2 Å radius</a:t>
            </a:r>
            <a:endParaRPr sz="18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Clr>
                <a:schemeClr val="dk1"/>
              </a:buClr>
              <a:buSzPts val="1100"/>
              <a:buFont typeface="Arial"/>
              <a:buNone/>
            </a:pPr>
            <a:r>
              <a:rPr b="1" lang="en-US" sz="1800"/>
              <a:t>Symmetry and Properties</a:t>
            </a:r>
            <a:endParaRPr b="1" sz="1800"/>
          </a:p>
          <a:p>
            <a:pPr indent="-342900" lvl="0" marL="457200" rtl="0" algn="l">
              <a:lnSpc>
                <a:spcPct val="115000"/>
              </a:lnSpc>
              <a:spcBef>
                <a:spcPts val="1200"/>
              </a:spcBef>
              <a:spcAft>
                <a:spcPts val="0"/>
              </a:spcAft>
              <a:buSzPts val="1800"/>
              <a:buChar char="●"/>
            </a:pPr>
            <a:r>
              <a:rPr lang="en-US" sz="1800"/>
              <a:t>Determine the space group, symmetry operations, and calculate the volume of the unit cell.</a:t>
            </a:r>
            <a:endParaRPr sz="1800"/>
          </a:p>
          <a:p>
            <a:pPr indent="-342900" lvl="1" marL="914400" rtl="0" algn="l">
              <a:lnSpc>
                <a:spcPct val="115000"/>
              </a:lnSpc>
              <a:spcBef>
                <a:spcPts val="0"/>
              </a:spcBef>
              <a:spcAft>
                <a:spcPts val="0"/>
              </a:spcAft>
              <a:buSzPts val="1800"/>
              <a:buChar char="○"/>
            </a:pPr>
            <a:r>
              <a:rPr lang="en-US" sz="1800">
                <a:solidFill>
                  <a:srgbClr val="188038"/>
                </a:solidFill>
                <a:latin typeface="Roboto Mono"/>
                <a:ea typeface="Roboto Mono"/>
                <a:cs typeface="Roboto Mono"/>
                <a:sym typeface="Roboto Mono"/>
              </a:rPr>
              <a:t>Space group: structure.get_space_group_info()</a:t>
            </a:r>
            <a:endParaRPr sz="1800">
              <a:solidFill>
                <a:srgbClr val="188038"/>
              </a:solidFill>
              <a:latin typeface="Roboto Mono"/>
              <a:ea typeface="Roboto Mono"/>
              <a:cs typeface="Roboto Mono"/>
              <a:sym typeface="Roboto Mono"/>
            </a:endParaRPr>
          </a:p>
          <a:p>
            <a:pPr indent="-342900" lvl="1" marL="914400" rtl="0" algn="l">
              <a:lnSpc>
                <a:spcPct val="115000"/>
              </a:lnSpc>
              <a:spcBef>
                <a:spcPts val="0"/>
              </a:spcBef>
              <a:spcAft>
                <a:spcPts val="0"/>
              </a:spcAft>
              <a:buSzPts val="1800"/>
              <a:buChar char="○"/>
            </a:pPr>
            <a:r>
              <a:rPr lang="en-US" sz="1800">
                <a:solidFill>
                  <a:srgbClr val="188038"/>
                </a:solidFill>
                <a:latin typeface="Roboto Mono"/>
                <a:ea typeface="Roboto Mono"/>
                <a:cs typeface="Roboto Mono"/>
                <a:sym typeface="Roboto Mono"/>
              </a:rPr>
              <a:t>Volume of unit cell: structure.volume</a:t>
            </a:r>
            <a:endParaRPr sz="18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Clr>
                <a:schemeClr val="dk1"/>
              </a:buClr>
              <a:buSzPts val="1100"/>
              <a:buFont typeface="Arial"/>
              <a:buNone/>
            </a:pPr>
            <a:r>
              <a:rPr b="1" lang="en-US" sz="1800"/>
              <a:t>Visualizing Structures</a:t>
            </a:r>
            <a:endParaRPr b="1" sz="1800"/>
          </a:p>
          <a:p>
            <a:pPr indent="-342900" lvl="0" marL="457200" rtl="0" algn="l">
              <a:lnSpc>
                <a:spcPct val="115000"/>
              </a:lnSpc>
              <a:spcBef>
                <a:spcPts val="1200"/>
              </a:spcBef>
              <a:spcAft>
                <a:spcPts val="0"/>
              </a:spcAft>
              <a:buSzPts val="1800"/>
              <a:buChar char="●"/>
            </a:pPr>
            <a:r>
              <a:rPr lang="en-US" sz="1800"/>
              <a:t>Tools and techniques to visualize complex crystal structures for better understanding and analysis.</a:t>
            </a:r>
            <a:endParaRPr sz="1800"/>
          </a:p>
          <a:p>
            <a:pPr indent="-342900" lvl="1" marL="914400" rtl="0" algn="l">
              <a:lnSpc>
                <a:spcPct val="115000"/>
              </a:lnSpc>
              <a:spcBef>
                <a:spcPts val="0"/>
              </a:spcBef>
              <a:spcAft>
                <a:spcPts val="0"/>
              </a:spcAft>
              <a:buSzPts val="1800"/>
              <a:buChar char="○"/>
            </a:pPr>
            <a:r>
              <a:rPr lang="en-US" sz="1800"/>
              <a:t>Suggested software: </a:t>
            </a:r>
            <a:r>
              <a:rPr b="1" lang="en-US" sz="1800"/>
              <a:t>VESTA</a:t>
            </a:r>
            <a:r>
              <a:rPr lang="en-US" sz="1800"/>
              <a:t>, CrystalMaker, python code, etc.</a:t>
            </a:r>
            <a:endParaRPr sz="1800"/>
          </a:p>
          <a:p>
            <a:pPr indent="0" lvl="0" marL="0" rtl="0" algn="l">
              <a:lnSpc>
                <a:spcPct val="95000"/>
              </a:lnSpc>
              <a:spcBef>
                <a:spcPts val="1200"/>
              </a:spcBef>
              <a:spcAft>
                <a:spcPts val="0"/>
              </a:spcAft>
              <a:buNone/>
            </a:pPr>
            <a:r>
              <a:t/>
            </a:r>
            <a:endParaRPr sz="2843">
              <a:highlight>
                <a:srgbClr val="FFFFFF"/>
              </a:highlight>
            </a:endParaRPr>
          </a:p>
          <a:p>
            <a:pPr indent="0" lvl="0" marL="228600" rtl="0" algn="l">
              <a:lnSpc>
                <a:spcPct val="95000"/>
              </a:lnSpc>
              <a:spcBef>
                <a:spcPts val="0"/>
              </a:spcBef>
              <a:spcAft>
                <a:spcPts val="0"/>
              </a:spcAft>
              <a:buSzPts val="688"/>
              <a:buNone/>
            </a:pPr>
            <a:r>
              <a:t/>
            </a:r>
            <a:endParaRPr sz="2593">
              <a:highlight>
                <a:srgbClr val="FFFFFF"/>
              </a:highlight>
            </a:endParaRPr>
          </a:p>
          <a:p>
            <a:pPr indent="0" lvl="0" marL="228600" rtl="0" algn="l">
              <a:lnSpc>
                <a:spcPct val="95000"/>
              </a:lnSpc>
              <a:spcBef>
                <a:spcPts val="1100"/>
              </a:spcBef>
              <a:spcAft>
                <a:spcPts val="0"/>
              </a:spcAft>
              <a:buSzPts val="688"/>
              <a:buNone/>
            </a:pPr>
            <a:r>
              <a:t/>
            </a:r>
            <a:endParaRPr sz="2593">
              <a:highlight>
                <a:srgbClr val="FFFFFF"/>
              </a:highlight>
            </a:endParaRPr>
          </a:p>
          <a:p>
            <a:pPr indent="0" lvl="0" marL="228600" rtl="0" algn="l">
              <a:lnSpc>
                <a:spcPct val="95000"/>
              </a:lnSpc>
              <a:spcBef>
                <a:spcPts val="1100"/>
              </a:spcBef>
              <a:spcAft>
                <a:spcPts val="0"/>
              </a:spcAft>
              <a:buSzPts val="688"/>
              <a:buNone/>
            </a:pPr>
            <a:r>
              <a:t/>
            </a:r>
            <a:endParaRPr sz="2156">
              <a:highlight>
                <a:srgbClr val="FFFFFF"/>
              </a:highlight>
            </a:endParaRPr>
          </a:p>
          <a:p>
            <a:pPr indent="0" lvl="0" marL="228600" marR="0" rtl="0" algn="l">
              <a:lnSpc>
                <a:spcPct val="95000"/>
              </a:lnSpc>
              <a:spcBef>
                <a:spcPts val="1100"/>
              </a:spcBef>
              <a:spcAft>
                <a:spcPts val="1100"/>
              </a:spcAft>
              <a:buSzPts val="688"/>
              <a:buNone/>
            </a:pPr>
            <a:r>
              <a:t/>
            </a:r>
            <a:endParaRPr sz="2156">
              <a:highlight>
                <a:srgbClr val="FFFFFF"/>
              </a:highlight>
            </a:endParaRPr>
          </a:p>
        </p:txBody>
      </p:sp>
      <p:sp>
        <p:nvSpPr>
          <p:cNvPr id="179" name="Google Shape;179;p26"/>
          <p:cNvSpPr txBox="1"/>
          <p:nvPr>
            <p:ph type="title"/>
          </p:nvPr>
        </p:nvSpPr>
        <p:spPr>
          <a:xfrm>
            <a:off x="260000" y="223525"/>
            <a:ext cx="10515600" cy="1105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Impact"/>
              <a:buNone/>
            </a:pPr>
            <a:r>
              <a:rPr lang="en-US"/>
              <a:t>Pymatgen: Structure data</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idx="1" type="body"/>
          </p:nvPr>
        </p:nvSpPr>
        <p:spPr>
          <a:xfrm>
            <a:off x="497800" y="1455075"/>
            <a:ext cx="10763700" cy="4480200"/>
          </a:xfrm>
          <a:prstGeom prst="rect">
            <a:avLst/>
          </a:prstGeom>
          <a:noFill/>
          <a:ln>
            <a:noFill/>
          </a:ln>
        </p:spPr>
        <p:txBody>
          <a:bodyPr anchorCtr="0" anchor="t" bIns="45700" lIns="91425" spcFirstLastPara="1" rIns="91425" wrap="square" tIns="45700">
            <a:noAutofit/>
          </a:bodyPr>
          <a:lstStyle/>
          <a:p>
            <a:pPr indent="-292100" lvl="0" marL="228600" rtl="0" algn="l">
              <a:lnSpc>
                <a:spcPct val="95000"/>
              </a:lnSpc>
              <a:spcBef>
                <a:spcPts val="2400"/>
              </a:spcBef>
              <a:spcAft>
                <a:spcPts val="0"/>
              </a:spcAft>
              <a:buSzPts val="2800"/>
              <a:buChar char="•"/>
            </a:pPr>
            <a:r>
              <a:rPr b="1" lang="en-US" sz="2932">
                <a:highlight>
                  <a:srgbClr val="FFFFFF"/>
                </a:highlight>
              </a:rPr>
              <a:t>Structure Data</a:t>
            </a:r>
            <a:r>
              <a:rPr b="1" lang="en-US" sz="2932">
                <a:highlight>
                  <a:srgbClr val="FFFFFF"/>
                </a:highlight>
              </a:rPr>
              <a:t> Examples: What can you do directly with a Structure? </a:t>
            </a:r>
            <a:endParaRPr b="1" sz="2932">
              <a:highlight>
                <a:srgbClr val="FFFFFF"/>
              </a:highlight>
            </a:endParaRPr>
          </a:p>
          <a:p>
            <a:pPr indent="-361950" lvl="0" marL="914400" rtl="0" algn="l">
              <a:lnSpc>
                <a:spcPct val="115000"/>
              </a:lnSpc>
              <a:spcBef>
                <a:spcPts val="0"/>
              </a:spcBef>
              <a:spcAft>
                <a:spcPts val="0"/>
              </a:spcAft>
              <a:buSzPts val="2100"/>
              <a:buAutoNum type="arabicPeriod"/>
            </a:pPr>
            <a:r>
              <a:rPr lang="en-US" sz="2100"/>
              <a:t>Creating Structure objects</a:t>
            </a:r>
            <a:endParaRPr sz="2100"/>
          </a:p>
          <a:p>
            <a:pPr indent="-361950" lvl="0" marL="914400" rtl="0" algn="l">
              <a:lnSpc>
                <a:spcPct val="115000"/>
              </a:lnSpc>
              <a:spcBef>
                <a:spcPts val="0"/>
              </a:spcBef>
              <a:spcAft>
                <a:spcPts val="0"/>
              </a:spcAft>
              <a:buSzPts val="2100"/>
              <a:buAutoNum type="arabicPeriod"/>
            </a:pPr>
            <a:r>
              <a:rPr lang="en-US" sz="2100"/>
              <a:t>Accessing structure information</a:t>
            </a:r>
            <a:endParaRPr sz="2100"/>
          </a:p>
          <a:p>
            <a:pPr indent="-361950" lvl="0" marL="914400" rtl="0" algn="l">
              <a:lnSpc>
                <a:spcPct val="115000"/>
              </a:lnSpc>
              <a:spcBef>
                <a:spcPts val="0"/>
              </a:spcBef>
              <a:spcAft>
                <a:spcPts val="0"/>
              </a:spcAft>
              <a:buSzPts val="2100"/>
              <a:buAutoNum type="arabicPeriod"/>
            </a:pPr>
            <a:r>
              <a:rPr lang="en-US" sz="2100"/>
              <a:t>Site-specific information</a:t>
            </a:r>
            <a:endParaRPr sz="2100"/>
          </a:p>
          <a:p>
            <a:pPr indent="-361950" lvl="0" marL="914400" rtl="0" algn="l">
              <a:lnSpc>
                <a:spcPct val="115000"/>
              </a:lnSpc>
              <a:spcBef>
                <a:spcPts val="0"/>
              </a:spcBef>
              <a:spcAft>
                <a:spcPts val="0"/>
              </a:spcAft>
              <a:buSzPts val="2100"/>
              <a:buAutoNum type="arabicPeriod"/>
            </a:pPr>
            <a:r>
              <a:rPr lang="en-US" sz="2100"/>
              <a:t>Neighbor analysis</a:t>
            </a:r>
            <a:endParaRPr sz="2100"/>
          </a:p>
          <a:p>
            <a:pPr indent="-361950" lvl="0" marL="914400" rtl="0" algn="l">
              <a:lnSpc>
                <a:spcPct val="115000"/>
              </a:lnSpc>
              <a:spcBef>
                <a:spcPts val="0"/>
              </a:spcBef>
              <a:spcAft>
                <a:spcPts val="0"/>
              </a:spcAft>
              <a:buSzPts val="2100"/>
              <a:buAutoNum type="arabicPeriod"/>
            </a:pPr>
            <a:r>
              <a:rPr lang="en-US" sz="2100"/>
              <a:t>Structure properties</a:t>
            </a:r>
            <a:endParaRPr sz="2100"/>
          </a:p>
          <a:p>
            <a:pPr indent="-361950" lvl="0" marL="914400" rtl="0" algn="l">
              <a:lnSpc>
                <a:spcPct val="115000"/>
              </a:lnSpc>
              <a:spcBef>
                <a:spcPts val="0"/>
              </a:spcBef>
              <a:spcAft>
                <a:spcPts val="0"/>
              </a:spcAft>
              <a:buSzPts val="2100"/>
              <a:buAutoNum type="arabicPeriod"/>
            </a:pPr>
            <a:r>
              <a:rPr lang="en-US" sz="2100"/>
              <a:t>Symmetry and system properties</a:t>
            </a:r>
            <a:endParaRPr sz="2456">
              <a:highlight>
                <a:srgbClr val="FFFFFF"/>
              </a:highlight>
            </a:endParaRPr>
          </a:p>
        </p:txBody>
      </p:sp>
      <p:sp>
        <p:nvSpPr>
          <p:cNvPr id="186" name="Google Shape;186;p27"/>
          <p:cNvSpPr txBox="1"/>
          <p:nvPr>
            <p:ph type="title"/>
          </p:nvPr>
        </p:nvSpPr>
        <p:spPr>
          <a:xfrm>
            <a:off x="260000" y="223525"/>
            <a:ext cx="10515600" cy="1105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Impact"/>
              <a:buNone/>
            </a:pPr>
            <a:r>
              <a:rPr lang="en-US"/>
              <a:t>Pymatgen: Structure data</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Impact"/>
              <a:buNone/>
            </a:pPr>
            <a:r>
              <a:rPr lang="en-US"/>
              <a:t>M</a:t>
            </a:r>
            <a:r>
              <a:rPr lang="en-US"/>
              <a:t>atminer</a:t>
            </a:r>
            <a:endParaRPr/>
          </a:p>
        </p:txBody>
      </p:sp>
      <p:sp>
        <p:nvSpPr>
          <p:cNvPr id="193" name="Google Shape;193;p28"/>
          <p:cNvSpPr txBox="1"/>
          <p:nvPr>
            <p:ph idx="1" type="body"/>
          </p:nvPr>
        </p:nvSpPr>
        <p:spPr>
          <a:xfrm>
            <a:off x="784975" y="1615900"/>
            <a:ext cx="10568700" cy="42018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300"/>
              </a:spcBef>
              <a:spcAft>
                <a:spcPts val="0"/>
              </a:spcAft>
              <a:buClr>
                <a:schemeClr val="dk1"/>
              </a:buClr>
              <a:buSzPts val="1100"/>
              <a:buFont typeface="Arial"/>
              <a:buNone/>
            </a:pPr>
            <a:r>
              <a:rPr b="1" lang="en-US" sz="3000">
                <a:highlight>
                  <a:srgbClr val="FFFFFF"/>
                </a:highlight>
              </a:rPr>
              <a:t>What is Matminer?</a:t>
            </a:r>
            <a:endParaRPr b="1" sz="3000">
              <a:highlight>
                <a:srgbClr val="FFFFFF"/>
              </a:highlight>
            </a:endParaRPr>
          </a:p>
          <a:p>
            <a:pPr indent="-391795" lvl="0" marL="457200" rtl="0" algn="l">
              <a:lnSpc>
                <a:spcPct val="115000"/>
              </a:lnSpc>
              <a:spcBef>
                <a:spcPts val="300"/>
              </a:spcBef>
              <a:spcAft>
                <a:spcPts val="0"/>
              </a:spcAft>
              <a:buSzPts val="2570"/>
              <a:buChar char="-"/>
            </a:pPr>
            <a:r>
              <a:rPr lang="en-US" sz="2570">
                <a:highlight>
                  <a:srgbClr val="FFFFFF"/>
                </a:highlight>
              </a:rPr>
              <a:t>Matminer is an open-source library for performing materials data mining.</a:t>
            </a:r>
            <a:endParaRPr sz="2570">
              <a:highlight>
                <a:srgbClr val="FFFFFF"/>
              </a:highlight>
            </a:endParaRPr>
          </a:p>
          <a:p>
            <a:pPr indent="-391795" lvl="0" marL="457200" rtl="0" algn="l">
              <a:lnSpc>
                <a:spcPct val="115000"/>
              </a:lnSpc>
              <a:spcBef>
                <a:spcPts val="0"/>
              </a:spcBef>
              <a:spcAft>
                <a:spcPts val="0"/>
              </a:spcAft>
              <a:buSzPts val="2570"/>
              <a:buChar char="-"/>
            </a:pPr>
            <a:r>
              <a:rPr lang="en-US" sz="2570">
                <a:highlight>
                  <a:srgbClr val="FFFFFF"/>
                </a:highlight>
              </a:rPr>
              <a:t>It facilitates the extraction of materials data from various sources, manipulation of materials data, and running data mining algorithms on materials data.</a:t>
            </a:r>
            <a:endParaRPr sz="2570">
              <a:highlight>
                <a:srgbClr val="FFFFFF"/>
              </a:highlight>
            </a:endParaRPr>
          </a:p>
          <a:p>
            <a:pPr indent="0" lvl="0" marL="0" rtl="0" algn="l">
              <a:lnSpc>
                <a:spcPct val="115000"/>
              </a:lnSpc>
              <a:spcBef>
                <a:spcPts val="300"/>
              </a:spcBef>
              <a:spcAft>
                <a:spcPts val="0"/>
              </a:spcAft>
              <a:buClr>
                <a:schemeClr val="dk1"/>
              </a:buClr>
              <a:buSzPts val="1100"/>
              <a:buFont typeface="Arial"/>
              <a:buNone/>
            </a:pPr>
            <a:r>
              <a:t/>
            </a:r>
            <a:endParaRPr b="1" sz="3170">
              <a:highlight>
                <a:srgbClr val="FFFFFF"/>
              </a:highlight>
            </a:endParaRPr>
          </a:p>
          <a:p>
            <a:pPr indent="0" lvl="0" marL="0" rtl="0" algn="l">
              <a:lnSpc>
                <a:spcPct val="115000"/>
              </a:lnSpc>
              <a:spcBef>
                <a:spcPts val="300"/>
              </a:spcBef>
              <a:spcAft>
                <a:spcPts val="0"/>
              </a:spcAft>
              <a:buNone/>
            </a:pPr>
            <a:r>
              <a:t/>
            </a:r>
            <a:endParaRPr b="1" sz="3170">
              <a:highlight>
                <a:srgbClr val="FFFFFF"/>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9"/>
          <p:cNvSpPr txBox="1"/>
          <p:nvPr>
            <p:ph type="title"/>
          </p:nvPr>
        </p:nvSpPr>
        <p:spPr>
          <a:xfrm>
            <a:off x="321250" y="14687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Impact"/>
              <a:buNone/>
            </a:pPr>
            <a:r>
              <a:rPr lang="en-US"/>
              <a:t>Matminer</a:t>
            </a:r>
            <a:endParaRPr/>
          </a:p>
        </p:txBody>
      </p:sp>
      <p:pic>
        <p:nvPicPr>
          <p:cNvPr id="200" name="Google Shape;200;p29"/>
          <p:cNvPicPr preferRelativeResize="0"/>
          <p:nvPr/>
        </p:nvPicPr>
        <p:blipFill>
          <a:blip r:embed="rId3">
            <a:alphaModFix/>
          </a:blip>
          <a:stretch>
            <a:fillRect/>
          </a:stretch>
        </p:blipFill>
        <p:spPr>
          <a:xfrm>
            <a:off x="938775" y="1105700"/>
            <a:ext cx="8726001" cy="4800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Impact"/>
              <a:buNone/>
            </a:pPr>
            <a:r>
              <a:rPr lang="en-US"/>
              <a:t>Matminer</a:t>
            </a:r>
            <a:endParaRPr/>
          </a:p>
        </p:txBody>
      </p:sp>
      <p:sp>
        <p:nvSpPr>
          <p:cNvPr id="207" name="Google Shape;207;p30"/>
          <p:cNvSpPr txBox="1"/>
          <p:nvPr>
            <p:ph idx="1" type="body"/>
          </p:nvPr>
        </p:nvSpPr>
        <p:spPr>
          <a:xfrm>
            <a:off x="784975" y="1615900"/>
            <a:ext cx="10028400" cy="3756300"/>
          </a:xfrm>
          <a:prstGeom prst="rect">
            <a:avLst/>
          </a:prstGeom>
          <a:noFill/>
          <a:ln>
            <a:noFill/>
          </a:ln>
        </p:spPr>
        <p:txBody>
          <a:bodyPr anchorCtr="0" anchor="t" bIns="45700" lIns="91425" spcFirstLastPara="1" rIns="91425" wrap="square" tIns="45700">
            <a:noAutofit/>
          </a:bodyPr>
          <a:lstStyle/>
          <a:p>
            <a:pPr indent="0" lvl="0" marL="0" rtl="0" algn="l">
              <a:lnSpc>
                <a:spcPct val="105000"/>
              </a:lnSpc>
              <a:spcBef>
                <a:spcPts val="1200"/>
              </a:spcBef>
              <a:spcAft>
                <a:spcPts val="0"/>
              </a:spcAft>
              <a:buNone/>
            </a:pPr>
            <a:r>
              <a:rPr b="1" lang="en-US" sz="2600"/>
              <a:t>Installation</a:t>
            </a:r>
            <a:endParaRPr sz="2600"/>
          </a:p>
          <a:p>
            <a:pPr indent="0" lvl="0" marL="457200" rtl="0" algn="l">
              <a:lnSpc>
                <a:spcPct val="105000"/>
              </a:lnSpc>
              <a:spcBef>
                <a:spcPts val="1200"/>
              </a:spcBef>
              <a:spcAft>
                <a:spcPts val="0"/>
              </a:spcAft>
              <a:buNone/>
            </a:pPr>
            <a:r>
              <a:rPr lang="en-US" sz="1500">
                <a:solidFill>
                  <a:srgbClr val="188038"/>
                </a:solidFill>
                <a:latin typeface="Roboto Mono"/>
                <a:ea typeface="Roboto Mono"/>
                <a:cs typeface="Roboto Mono"/>
                <a:sym typeface="Roboto Mono"/>
              </a:rPr>
              <a:t>pip install matminer</a:t>
            </a:r>
            <a:endParaRPr sz="1500">
              <a:solidFill>
                <a:srgbClr val="188038"/>
              </a:solidFill>
              <a:latin typeface="Roboto Mono"/>
              <a:ea typeface="Roboto Mono"/>
              <a:cs typeface="Roboto Mono"/>
              <a:sym typeface="Roboto Mono"/>
            </a:endParaRPr>
          </a:p>
          <a:p>
            <a:pPr indent="0" lvl="0" marL="0" rtl="0" algn="l">
              <a:lnSpc>
                <a:spcPct val="105000"/>
              </a:lnSpc>
              <a:spcBef>
                <a:spcPts val="0"/>
              </a:spcBef>
              <a:spcAft>
                <a:spcPts val="0"/>
              </a:spcAft>
              <a:buNone/>
            </a:pPr>
            <a:r>
              <a:t/>
            </a:r>
            <a:endParaRPr sz="1500"/>
          </a:p>
          <a:p>
            <a:pPr indent="0" lvl="0" marL="0" rtl="0" algn="l">
              <a:lnSpc>
                <a:spcPct val="105000"/>
              </a:lnSpc>
              <a:spcBef>
                <a:spcPts val="1200"/>
              </a:spcBef>
              <a:spcAft>
                <a:spcPts val="0"/>
              </a:spcAft>
              <a:buNone/>
            </a:pPr>
            <a:r>
              <a:rPr b="1" lang="en-US" sz="2600"/>
              <a:t>Importing Essential Libraries</a:t>
            </a:r>
            <a:endParaRPr b="1" sz="2600"/>
          </a:p>
          <a:p>
            <a:pPr indent="0" lvl="0" marL="457200" rtl="0" algn="l">
              <a:lnSpc>
                <a:spcPct val="105000"/>
              </a:lnSpc>
              <a:spcBef>
                <a:spcPts val="1200"/>
              </a:spcBef>
              <a:spcAft>
                <a:spcPts val="0"/>
              </a:spcAft>
              <a:buNone/>
            </a:pPr>
            <a:r>
              <a:t/>
            </a:r>
            <a:endParaRPr sz="1500"/>
          </a:p>
          <a:p>
            <a:pPr indent="0" lvl="0" marL="457200" rtl="0" algn="l">
              <a:lnSpc>
                <a:spcPct val="105000"/>
              </a:lnSpc>
              <a:spcBef>
                <a:spcPts val="300"/>
              </a:spcBef>
              <a:spcAft>
                <a:spcPts val="0"/>
              </a:spcAft>
              <a:buNone/>
            </a:pPr>
            <a:r>
              <a:rPr lang="en-US" sz="1500">
                <a:solidFill>
                  <a:srgbClr val="188038"/>
                </a:solidFill>
                <a:latin typeface="Roboto Mono"/>
                <a:ea typeface="Roboto Mono"/>
                <a:cs typeface="Roboto Mono"/>
                <a:sym typeface="Roboto Mono"/>
              </a:rPr>
              <a:t>from matminer.data_retrieval.retrieve_MP import MPDataRetrieval</a:t>
            </a:r>
            <a:endParaRPr sz="1500">
              <a:solidFill>
                <a:srgbClr val="188038"/>
              </a:solidFill>
              <a:latin typeface="Roboto Mono"/>
              <a:ea typeface="Roboto Mono"/>
              <a:cs typeface="Roboto Mono"/>
              <a:sym typeface="Roboto Mono"/>
            </a:endParaRPr>
          </a:p>
          <a:p>
            <a:pPr indent="0" lvl="0" marL="457200" rtl="0" algn="l">
              <a:lnSpc>
                <a:spcPct val="105000"/>
              </a:lnSpc>
              <a:spcBef>
                <a:spcPts val="300"/>
              </a:spcBef>
              <a:spcAft>
                <a:spcPts val="0"/>
              </a:spcAft>
              <a:buNone/>
            </a:pPr>
            <a:r>
              <a:rPr lang="en-US" sz="1500">
                <a:solidFill>
                  <a:srgbClr val="188038"/>
                </a:solidFill>
                <a:latin typeface="Roboto Mono"/>
                <a:ea typeface="Roboto Mono"/>
                <a:cs typeface="Roboto Mono"/>
                <a:sym typeface="Roboto Mono"/>
              </a:rPr>
              <a:t>from matminer.featurizers.composition import ElementProperty</a:t>
            </a:r>
            <a:endParaRPr sz="1500">
              <a:solidFill>
                <a:srgbClr val="188038"/>
              </a:solidFill>
              <a:latin typeface="Roboto Mono"/>
              <a:ea typeface="Roboto Mono"/>
              <a:cs typeface="Roboto Mono"/>
              <a:sym typeface="Roboto Mono"/>
            </a:endParaRPr>
          </a:p>
          <a:p>
            <a:pPr indent="457200" lvl="0" marL="0" rtl="0" algn="l">
              <a:lnSpc>
                <a:spcPct val="105000"/>
              </a:lnSpc>
              <a:spcBef>
                <a:spcPts val="0"/>
              </a:spcBef>
              <a:spcAft>
                <a:spcPts val="0"/>
              </a:spcAft>
              <a:buNone/>
            </a:pPr>
            <a:r>
              <a:rPr lang="en-US" sz="1500">
                <a:solidFill>
                  <a:srgbClr val="188038"/>
                </a:solidFill>
                <a:latin typeface="Roboto Mono"/>
                <a:ea typeface="Roboto Mono"/>
                <a:cs typeface="Roboto Mono"/>
                <a:sym typeface="Roboto Mono"/>
              </a:rPr>
              <a:t>from sklearn.ensemble import RandomForestRegressor</a:t>
            </a:r>
            <a:endParaRPr sz="1500">
              <a:solidFill>
                <a:srgbClr val="188038"/>
              </a:solidFill>
              <a:latin typeface="Roboto Mono"/>
              <a:ea typeface="Roboto Mono"/>
              <a:cs typeface="Roboto Mono"/>
              <a:sym typeface="Roboto Mono"/>
            </a:endParaRPr>
          </a:p>
          <a:p>
            <a:pPr indent="0" lvl="0" marL="457200" rtl="0" algn="l">
              <a:lnSpc>
                <a:spcPct val="105000"/>
              </a:lnSpc>
              <a:spcBef>
                <a:spcPts val="300"/>
              </a:spcBef>
              <a:spcAft>
                <a:spcPts val="0"/>
              </a:spcAft>
              <a:buNone/>
            </a:pPr>
            <a:r>
              <a:t/>
            </a:r>
            <a:endParaRPr b="1" sz="3400">
              <a:highlight>
                <a:srgbClr val="FFFFFF"/>
              </a:highlight>
            </a:endParaRPr>
          </a:p>
          <a:p>
            <a:pPr indent="0" lvl="0" marL="0" rtl="0" algn="l">
              <a:lnSpc>
                <a:spcPct val="105000"/>
              </a:lnSpc>
              <a:spcBef>
                <a:spcPts val="300"/>
              </a:spcBef>
              <a:spcAft>
                <a:spcPts val="0"/>
              </a:spcAft>
              <a:buNone/>
            </a:pPr>
            <a:r>
              <a:t/>
            </a:r>
            <a:endParaRPr b="1" sz="3570">
              <a:highlight>
                <a:srgbClr val="FFFFFF"/>
              </a:highlight>
            </a:endParaRPr>
          </a:p>
          <a:p>
            <a:pPr indent="0" lvl="0" marL="0" rtl="0" algn="l">
              <a:lnSpc>
                <a:spcPct val="105000"/>
              </a:lnSpc>
              <a:spcBef>
                <a:spcPts val="300"/>
              </a:spcBef>
              <a:spcAft>
                <a:spcPts val="0"/>
              </a:spcAft>
              <a:buNone/>
            </a:pPr>
            <a:r>
              <a:t/>
            </a:r>
            <a:endParaRPr b="1" sz="3570">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3"/>
          <p:cNvSpPr txBox="1"/>
          <p:nvPr>
            <p:ph type="title"/>
          </p:nvPr>
        </p:nvSpPr>
        <p:spPr>
          <a:xfrm>
            <a:off x="275300" y="133300"/>
            <a:ext cx="76320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Impact"/>
              <a:buNone/>
            </a:pPr>
            <a:r>
              <a:rPr lang="en-US"/>
              <a:t>Overview of Today's Topics</a:t>
            </a:r>
            <a:endParaRPr/>
          </a:p>
        </p:txBody>
      </p:sp>
      <p:sp>
        <p:nvSpPr>
          <p:cNvPr id="80" name="Google Shape;80;p13"/>
          <p:cNvSpPr txBox="1"/>
          <p:nvPr/>
        </p:nvSpPr>
        <p:spPr>
          <a:xfrm>
            <a:off x="371425" y="1087475"/>
            <a:ext cx="10683300" cy="5997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US" sz="2200">
                <a:solidFill>
                  <a:schemeClr val="dk1"/>
                </a:solidFill>
              </a:rPr>
              <a:t>Key Tools and Data Types:</a:t>
            </a:r>
            <a:endParaRPr b="1" sz="2200">
              <a:solidFill>
                <a:schemeClr val="dk1"/>
              </a:solidFill>
            </a:endParaRPr>
          </a:p>
          <a:p>
            <a:pPr indent="-368300" lvl="0" marL="457200" rtl="0" algn="l">
              <a:lnSpc>
                <a:spcPct val="115000"/>
              </a:lnSpc>
              <a:spcBef>
                <a:spcPts val="1200"/>
              </a:spcBef>
              <a:spcAft>
                <a:spcPts val="0"/>
              </a:spcAft>
              <a:buClr>
                <a:schemeClr val="dk1"/>
              </a:buClr>
              <a:buSzPts val="2200"/>
              <a:buChar char="●"/>
            </a:pPr>
            <a:r>
              <a:rPr b="1" lang="en-US" sz="2200">
                <a:solidFill>
                  <a:schemeClr val="dk1"/>
                </a:solidFill>
              </a:rPr>
              <a:t>Pymatgen:</a:t>
            </a:r>
            <a:r>
              <a:rPr lang="en-US" sz="2200">
                <a:solidFill>
                  <a:schemeClr val="dk1"/>
                </a:solidFill>
              </a:rPr>
              <a:t> A core Python library for materials analysis, especially for creating and manipulating materials' structural data.</a:t>
            </a:r>
            <a:endParaRPr sz="2200">
              <a:solidFill>
                <a:schemeClr val="dk1"/>
              </a:solidFill>
            </a:endParaRPr>
          </a:p>
          <a:p>
            <a:pPr indent="-368300" lvl="0" marL="457200" rtl="0" algn="l">
              <a:lnSpc>
                <a:spcPct val="115000"/>
              </a:lnSpc>
              <a:spcBef>
                <a:spcPts val="0"/>
              </a:spcBef>
              <a:spcAft>
                <a:spcPts val="0"/>
              </a:spcAft>
              <a:buClr>
                <a:schemeClr val="dk1"/>
              </a:buClr>
              <a:buSzPts val="2200"/>
              <a:buChar char="●"/>
            </a:pPr>
            <a:r>
              <a:rPr b="1" lang="en-US" sz="2200">
                <a:solidFill>
                  <a:schemeClr val="dk1"/>
                </a:solidFill>
              </a:rPr>
              <a:t>Composition Data:</a:t>
            </a:r>
            <a:r>
              <a:rPr lang="en-US" sz="2200">
                <a:solidFill>
                  <a:schemeClr val="dk1"/>
                </a:solidFill>
              </a:rPr>
              <a:t> Information about the elemental composition of materials, crucial for predicting properties and behavior.</a:t>
            </a:r>
            <a:endParaRPr sz="2200">
              <a:solidFill>
                <a:schemeClr val="dk1"/>
              </a:solidFill>
            </a:endParaRPr>
          </a:p>
          <a:p>
            <a:pPr indent="-368300" lvl="0" marL="457200" rtl="0" algn="l">
              <a:lnSpc>
                <a:spcPct val="115000"/>
              </a:lnSpc>
              <a:spcBef>
                <a:spcPts val="0"/>
              </a:spcBef>
              <a:spcAft>
                <a:spcPts val="0"/>
              </a:spcAft>
              <a:buClr>
                <a:schemeClr val="dk1"/>
              </a:buClr>
              <a:buSzPts val="2200"/>
              <a:buChar char="●"/>
            </a:pPr>
            <a:r>
              <a:rPr b="1" lang="en-US" sz="2200">
                <a:solidFill>
                  <a:schemeClr val="dk1"/>
                </a:solidFill>
              </a:rPr>
              <a:t>Structure Data:</a:t>
            </a:r>
            <a:r>
              <a:rPr lang="en-US" sz="2200">
                <a:solidFill>
                  <a:schemeClr val="dk1"/>
                </a:solidFill>
              </a:rPr>
              <a:t> Describes the three-dimensional arrangement of atoms within materials, essential for understanding material properties.</a:t>
            </a:r>
            <a:endParaRPr sz="2200">
              <a:solidFill>
                <a:schemeClr val="dk1"/>
              </a:solidFill>
            </a:endParaRPr>
          </a:p>
          <a:p>
            <a:pPr indent="-368300" lvl="0" marL="457200" rtl="0" algn="l">
              <a:lnSpc>
                <a:spcPct val="115000"/>
              </a:lnSpc>
              <a:spcBef>
                <a:spcPts val="0"/>
              </a:spcBef>
              <a:spcAft>
                <a:spcPts val="0"/>
              </a:spcAft>
              <a:buClr>
                <a:schemeClr val="dk1"/>
              </a:buClr>
              <a:buSzPts val="2200"/>
              <a:buChar char="●"/>
            </a:pPr>
            <a:r>
              <a:rPr b="1" lang="en-US" sz="2200">
                <a:solidFill>
                  <a:schemeClr val="dk1"/>
                </a:solidFill>
              </a:rPr>
              <a:t>VESTA:</a:t>
            </a:r>
            <a:r>
              <a:rPr lang="en-US" sz="2200">
                <a:solidFill>
                  <a:schemeClr val="dk1"/>
                </a:solidFill>
              </a:rPr>
              <a:t> Visualization software for viewing and analyzing three-dimensional crystallographic data and models.</a:t>
            </a:r>
            <a:endParaRPr sz="2200">
              <a:solidFill>
                <a:schemeClr val="dk1"/>
              </a:solidFill>
            </a:endParaRPr>
          </a:p>
          <a:p>
            <a:pPr indent="-368300" lvl="0" marL="457200" rtl="0" algn="l">
              <a:lnSpc>
                <a:spcPct val="115000"/>
              </a:lnSpc>
              <a:spcBef>
                <a:spcPts val="0"/>
              </a:spcBef>
              <a:spcAft>
                <a:spcPts val="0"/>
              </a:spcAft>
              <a:buClr>
                <a:schemeClr val="dk1"/>
              </a:buClr>
              <a:buSzPts val="2200"/>
              <a:buChar char="●"/>
            </a:pPr>
            <a:r>
              <a:rPr b="1" lang="en-US" sz="2200">
                <a:solidFill>
                  <a:schemeClr val="dk1"/>
                </a:solidFill>
              </a:rPr>
              <a:t>Matminer:</a:t>
            </a:r>
            <a:r>
              <a:rPr lang="en-US" sz="2200">
                <a:solidFill>
                  <a:schemeClr val="dk1"/>
                </a:solidFill>
              </a:rPr>
              <a:t> An open-source library for extracting and manipulating materials data, facilitating advanced materials data mining.</a:t>
            </a:r>
            <a:endParaRPr sz="2200">
              <a:solidFill>
                <a:schemeClr val="dk1"/>
              </a:solidFill>
            </a:endParaRPr>
          </a:p>
          <a:p>
            <a:pPr indent="0" lvl="0" marL="457200" rtl="0" algn="l">
              <a:lnSpc>
                <a:spcPct val="115000"/>
              </a:lnSpc>
              <a:spcBef>
                <a:spcPts val="1200"/>
              </a:spcBef>
              <a:spcAft>
                <a:spcPts val="0"/>
              </a:spcAft>
              <a:buNone/>
            </a:pPr>
            <a:r>
              <a:t/>
            </a:r>
            <a:endParaRPr b="1" sz="2900"/>
          </a:p>
          <a:p>
            <a:pPr indent="0" lvl="0" marL="0" rtl="0" algn="l">
              <a:lnSpc>
                <a:spcPct val="115000"/>
              </a:lnSpc>
              <a:spcBef>
                <a:spcPts val="1200"/>
              </a:spcBef>
              <a:spcAft>
                <a:spcPts val="1200"/>
              </a:spcAft>
              <a:buNone/>
            </a:pPr>
            <a:r>
              <a:t/>
            </a:r>
            <a:endParaRPr sz="3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Impact"/>
              <a:buNone/>
            </a:pPr>
            <a:r>
              <a:rPr lang="en-US"/>
              <a:t>Matminer</a:t>
            </a:r>
            <a:endParaRPr/>
          </a:p>
        </p:txBody>
      </p:sp>
      <p:sp>
        <p:nvSpPr>
          <p:cNvPr id="214" name="Google Shape;214;p31"/>
          <p:cNvSpPr txBox="1"/>
          <p:nvPr>
            <p:ph idx="1" type="body"/>
          </p:nvPr>
        </p:nvSpPr>
        <p:spPr>
          <a:xfrm>
            <a:off x="532250" y="1328725"/>
            <a:ext cx="10648800" cy="4997100"/>
          </a:xfrm>
          <a:prstGeom prst="rect">
            <a:avLst/>
          </a:prstGeom>
          <a:noFill/>
          <a:ln>
            <a:noFill/>
          </a:ln>
        </p:spPr>
        <p:txBody>
          <a:bodyPr anchorCtr="0" anchor="t" bIns="45700" lIns="91425" spcFirstLastPara="1" rIns="91425" wrap="square" tIns="45700">
            <a:noAutofit/>
          </a:bodyPr>
          <a:lstStyle/>
          <a:p>
            <a:pPr indent="0" lvl="0" marL="0" rtl="0" algn="l">
              <a:lnSpc>
                <a:spcPct val="95000"/>
              </a:lnSpc>
              <a:spcBef>
                <a:spcPts val="1200"/>
              </a:spcBef>
              <a:spcAft>
                <a:spcPts val="0"/>
              </a:spcAft>
              <a:buClr>
                <a:schemeClr val="dk1"/>
              </a:buClr>
              <a:buSzPts val="605"/>
              <a:buFont typeface="Arial"/>
              <a:buNone/>
            </a:pPr>
            <a:r>
              <a:rPr b="1" lang="en-US" sz="2004"/>
              <a:t>Feature Engineering</a:t>
            </a:r>
            <a:endParaRPr b="1" sz="2004"/>
          </a:p>
          <a:p>
            <a:pPr indent="-336867" lvl="0" marL="457200" rtl="0" algn="l">
              <a:lnSpc>
                <a:spcPct val="95000"/>
              </a:lnSpc>
              <a:spcBef>
                <a:spcPts val="1200"/>
              </a:spcBef>
              <a:spcAft>
                <a:spcPts val="0"/>
              </a:spcAft>
              <a:buSzPts val="1705"/>
              <a:buChar char="●"/>
            </a:pPr>
            <a:r>
              <a:rPr lang="en-US" sz="1704"/>
              <a:t>Extracting meaningful features from material compositions:</a:t>
            </a:r>
            <a:endParaRPr sz="1704"/>
          </a:p>
          <a:p>
            <a:pPr indent="0" lvl="0" marL="457200" rtl="0" algn="l">
              <a:lnSpc>
                <a:spcPct val="95000"/>
              </a:lnSpc>
              <a:spcBef>
                <a:spcPts val="1200"/>
              </a:spcBef>
              <a:spcAft>
                <a:spcPts val="0"/>
              </a:spcAft>
              <a:buSzPts val="605"/>
              <a:buNone/>
            </a:pPr>
            <a:r>
              <a:rPr lang="en-US" sz="1205">
                <a:solidFill>
                  <a:srgbClr val="188038"/>
                </a:solidFill>
                <a:latin typeface="Roboto Mono"/>
                <a:ea typeface="Roboto Mono"/>
                <a:cs typeface="Roboto Mono"/>
                <a:sym typeface="Roboto Mono"/>
              </a:rPr>
              <a:t># Add features based on element properties</a:t>
            </a:r>
            <a:endParaRPr sz="1205">
              <a:solidFill>
                <a:srgbClr val="188038"/>
              </a:solidFill>
              <a:latin typeface="Roboto Mono"/>
              <a:ea typeface="Roboto Mono"/>
              <a:cs typeface="Roboto Mono"/>
              <a:sym typeface="Roboto Mono"/>
            </a:endParaRPr>
          </a:p>
          <a:p>
            <a:pPr indent="0" lvl="0" marL="457200" rtl="0" algn="l">
              <a:lnSpc>
                <a:spcPct val="95000"/>
              </a:lnSpc>
              <a:spcBef>
                <a:spcPts val="300"/>
              </a:spcBef>
              <a:spcAft>
                <a:spcPts val="0"/>
              </a:spcAft>
              <a:buSzPts val="605"/>
              <a:buNone/>
            </a:pPr>
            <a:r>
              <a:rPr lang="en-US" sz="1205">
                <a:solidFill>
                  <a:srgbClr val="188038"/>
                </a:solidFill>
                <a:latin typeface="Roboto Mono"/>
                <a:ea typeface="Roboto Mono"/>
                <a:cs typeface="Roboto Mono"/>
                <a:sym typeface="Roboto Mono"/>
              </a:rPr>
              <a:t>ep_feat = ElementProperty.from_preset(preset_name="magpie")</a:t>
            </a:r>
            <a:endParaRPr sz="1205">
              <a:solidFill>
                <a:srgbClr val="188038"/>
              </a:solidFill>
              <a:latin typeface="Roboto Mono"/>
              <a:ea typeface="Roboto Mono"/>
              <a:cs typeface="Roboto Mono"/>
              <a:sym typeface="Roboto Mono"/>
            </a:endParaRPr>
          </a:p>
          <a:p>
            <a:pPr indent="0" lvl="0" marL="457200" rtl="0" algn="l">
              <a:lnSpc>
                <a:spcPct val="95000"/>
              </a:lnSpc>
              <a:spcBef>
                <a:spcPts val="300"/>
              </a:spcBef>
              <a:spcAft>
                <a:spcPts val="0"/>
              </a:spcAft>
              <a:buSzPts val="605"/>
              <a:buNone/>
            </a:pPr>
            <a:r>
              <a:rPr lang="en-US" sz="1205">
                <a:solidFill>
                  <a:srgbClr val="188038"/>
                </a:solidFill>
                <a:latin typeface="Roboto Mono"/>
                <a:ea typeface="Roboto Mono"/>
                <a:cs typeface="Roboto Mono"/>
                <a:sym typeface="Roboto Mono"/>
              </a:rPr>
              <a:t>df = ep_feat.featurize_dataframe(df, col_id="composition")</a:t>
            </a:r>
            <a:endParaRPr sz="1205">
              <a:solidFill>
                <a:srgbClr val="188038"/>
              </a:solidFill>
              <a:latin typeface="Roboto Mono"/>
              <a:ea typeface="Roboto Mono"/>
              <a:cs typeface="Roboto Mono"/>
              <a:sym typeface="Roboto Mono"/>
            </a:endParaRPr>
          </a:p>
          <a:p>
            <a:pPr indent="0" lvl="0" marL="0" rtl="0" algn="l">
              <a:lnSpc>
                <a:spcPct val="95000"/>
              </a:lnSpc>
              <a:spcBef>
                <a:spcPts val="0"/>
              </a:spcBef>
              <a:spcAft>
                <a:spcPts val="0"/>
              </a:spcAft>
              <a:buClr>
                <a:schemeClr val="dk1"/>
              </a:buClr>
              <a:buSzPts val="605"/>
              <a:buFont typeface="Arial"/>
              <a:buNone/>
            </a:pPr>
            <a:r>
              <a:t/>
            </a:r>
            <a:endParaRPr sz="1205"/>
          </a:p>
          <a:p>
            <a:pPr indent="0" lvl="0" marL="0" rtl="0" algn="l">
              <a:lnSpc>
                <a:spcPct val="95000"/>
              </a:lnSpc>
              <a:spcBef>
                <a:spcPts val="1200"/>
              </a:spcBef>
              <a:spcAft>
                <a:spcPts val="0"/>
              </a:spcAft>
              <a:buClr>
                <a:schemeClr val="dk1"/>
              </a:buClr>
              <a:buSzPts val="605"/>
              <a:buFont typeface="Arial"/>
              <a:buNone/>
            </a:pPr>
            <a:r>
              <a:rPr b="1" lang="en-US" sz="2004"/>
              <a:t>Machine Learning </a:t>
            </a:r>
            <a:endParaRPr b="1" sz="2004"/>
          </a:p>
          <a:p>
            <a:pPr indent="-336867" lvl="0" marL="457200" rtl="0" algn="l">
              <a:lnSpc>
                <a:spcPct val="95000"/>
              </a:lnSpc>
              <a:spcBef>
                <a:spcPts val="1200"/>
              </a:spcBef>
              <a:spcAft>
                <a:spcPts val="0"/>
              </a:spcAft>
              <a:buSzPts val="1705"/>
              <a:buChar char="●"/>
            </a:pPr>
            <a:r>
              <a:rPr lang="en-US" sz="1704"/>
              <a:t>Predicting material properties using Random Forest:</a:t>
            </a:r>
            <a:endParaRPr sz="1704"/>
          </a:p>
          <a:p>
            <a:pPr indent="0" lvl="0" marL="457200" rtl="0" algn="l">
              <a:lnSpc>
                <a:spcPct val="95000"/>
              </a:lnSpc>
              <a:spcBef>
                <a:spcPts val="1200"/>
              </a:spcBef>
              <a:spcAft>
                <a:spcPts val="0"/>
              </a:spcAft>
              <a:buSzPts val="605"/>
              <a:buNone/>
            </a:pPr>
            <a:r>
              <a:rPr lang="en-US" sz="1205">
                <a:solidFill>
                  <a:srgbClr val="188038"/>
                </a:solidFill>
                <a:latin typeface="Roboto Mono"/>
                <a:ea typeface="Roboto Mono"/>
                <a:cs typeface="Roboto Mono"/>
                <a:sym typeface="Roboto Mono"/>
              </a:rPr>
              <a:t># Prepare features and target</a:t>
            </a:r>
            <a:endParaRPr sz="1205">
              <a:solidFill>
                <a:srgbClr val="188038"/>
              </a:solidFill>
              <a:latin typeface="Roboto Mono"/>
              <a:ea typeface="Roboto Mono"/>
              <a:cs typeface="Roboto Mono"/>
              <a:sym typeface="Roboto Mono"/>
            </a:endParaRPr>
          </a:p>
          <a:p>
            <a:pPr indent="0" lvl="0" marL="457200" rtl="0" algn="l">
              <a:lnSpc>
                <a:spcPct val="95000"/>
              </a:lnSpc>
              <a:spcBef>
                <a:spcPts val="300"/>
              </a:spcBef>
              <a:spcAft>
                <a:spcPts val="0"/>
              </a:spcAft>
              <a:buSzPts val="605"/>
              <a:buNone/>
            </a:pPr>
            <a:r>
              <a:rPr lang="en-US" sz="1205">
                <a:solidFill>
                  <a:srgbClr val="188038"/>
                </a:solidFill>
                <a:latin typeface="Roboto Mono"/>
                <a:ea typeface="Roboto Mono"/>
                <a:cs typeface="Roboto Mono"/>
                <a:sym typeface="Roboto Mono"/>
              </a:rPr>
              <a:t>X = df.drop(['band_gap'], axis=1)</a:t>
            </a:r>
            <a:endParaRPr sz="1205">
              <a:solidFill>
                <a:srgbClr val="188038"/>
              </a:solidFill>
              <a:latin typeface="Roboto Mono"/>
              <a:ea typeface="Roboto Mono"/>
              <a:cs typeface="Roboto Mono"/>
              <a:sym typeface="Roboto Mono"/>
            </a:endParaRPr>
          </a:p>
          <a:p>
            <a:pPr indent="0" lvl="0" marL="457200" rtl="0" algn="l">
              <a:lnSpc>
                <a:spcPct val="95000"/>
              </a:lnSpc>
              <a:spcBef>
                <a:spcPts val="300"/>
              </a:spcBef>
              <a:spcAft>
                <a:spcPts val="0"/>
              </a:spcAft>
              <a:buSzPts val="605"/>
              <a:buNone/>
            </a:pPr>
            <a:r>
              <a:rPr lang="en-US" sz="1205">
                <a:solidFill>
                  <a:srgbClr val="188038"/>
                </a:solidFill>
                <a:latin typeface="Roboto Mono"/>
                <a:ea typeface="Roboto Mono"/>
                <a:cs typeface="Roboto Mono"/>
                <a:sym typeface="Roboto Mono"/>
              </a:rPr>
              <a:t>y = df['band_gap']</a:t>
            </a:r>
            <a:endParaRPr sz="1205">
              <a:solidFill>
                <a:srgbClr val="188038"/>
              </a:solidFill>
              <a:latin typeface="Roboto Mono"/>
              <a:ea typeface="Roboto Mono"/>
              <a:cs typeface="Roboto Mono"/>
              <a:sym typeface="Roboto Mono"/>
            </a:endParaRPr>
          </a:p>
          <a:p>
            <a:pPr indent="0" lvl="0" marL="457200" rtl="0" algn="l">
              <a:lnSpc>
                <a:spcPct val="95000"/>
              </a:lnSpc>
              <a:spcBef>
                <a:spcPts val="300"/>
              </a:spcBef>
              <a:spcAft>
                <a:spcPts val="0"/>
              </a:spcAft>
              <a:buSzPts val="605"/>
              <a:buNone/>
            </a:pPr>
            <a:r>
              <a:t/>
            </a:r>
            <a:endParaRPr sz="1205">
              <a:solidFill>
                <a:srgbClr val="188038"/>
              </a:solidFill>
              <a:latin typeface="Roboto Mono"/>
              <a:ea typeface="Roboto Mono"/>
              <a:cs typeface="Roboto Mono"/>
              <a:sym typeface="Roboto Mono"/>
            </a:endParaRPr>
          </a:p>
          <a:p>
            <a:pPr indent="0" lvl="0" marL="457200" rtl="0" algn="l">
              <a:lnSpc>
                <a:spcPct val="95000"/>
              </a:lnSpc>
              <a:spcBef>
                <a:spcPts val="300"/>
              </a:spcBef>
              <a:spcAft>
                <a:spcPts val="0"/>
              </a:spcAft>
              <a:buSzPts val="605"/>
              <a:buNone/>
            </a:pPr>
            <a:r>
              <a:rPr lang="en-US" sz="1205">
                <a:solidFill>
                  <a:srgbClr val="188038"/>
                </a:solidFill>
                <a:latin typeface="Roboto Mono"/>
                <a:ea typeface="Roboto Mono"/>
                <a:cs typeface="Roboto Mono"/>
                <a:sym typeface="Roboto Mono"/>
              </a:rPr>
              <a:t># Train a Random Forest model</a:t>
            </a:r>
            <a:endParaRPr sz="1205">
              <a:solidFill>
                <a:srgbClr val="188038"/>
              </a:solidFill>
              <a:latin typeface="Roboto Mono"/>
              <a:ea typeface="Roboto Mono"/>
              <a:cs typeface="Roboto Mono"/>
              <a:sym typeface="Roboto Mono"/>
            </a:endParaRPr>
          </a:p>
          <a:p>
            <a:pPr indent="0" lvl="0" marL="457200" rtl="0" algn="l">
              <a:lnSpc>
                <a:spcPct val="95000"/>
              </a:lnSpc>
              <a:spcBef>
                <a:spcPts val="300"/>
              </a:spcBef>
              <a:spcAft>
                <a:spcPts val="0"/>
              </a:spcAft>
              <a:buSzPts val="605"/>
              <a:buNone/>
            </a:pPr>
            <a:r>
              <a:rPr lang="en-US" sz="1205">
                <a:solidFill>
                  <a:srgbClr val="188038"/>
                </a:solidFill>
                <a:latin typeface="Roboto Mono"/>
                <a:ea typeface="Roboto Mono"/>
                <a:cs typeface="Roboto Mono"/>
                <a:sym typeface="Roboto Mono"/>
              </a:rPr>
              <a:t>model = RandomForestRegressor(n_estimators=100)</a:t>
            </a:r>
            <a:endParaRPr sz="1205">
              <a:solidFill>
                <a:srgbClr val="188038"/>
              </a:solidFill>
              <a:latin typeface="Roboto Mono"/>
              <a:ea typeface="Roboto Mono"/>
              <a:cs typeface="Roboto Mono"/>
              <a:sym typeface="Roboto Mono"/>
            </a:endParaRPr>
          </a:p>
          <a:p>
            <a:pPr indent="0" lvl="0" marL="457200" rtl="0" algn="l">
              <a:lnSpc>
                <a:spcPct val="95000"/>
              </a:lnSpc>
              <a:spcBef>
                <a:spcPts val="300"/>
              </a:spcBef>
              <a:spcAft>
                <a:spcPts val="0"/>
              </a:spcAft>
              <a:buSzPts val="605"/>
              <a:buNone/>
            </a:pPr>
            <a:r>
              <a:rPr lang="en-US" sz="1205">
                <a:solidFill>
                  <a:srgbClr val="188038"/>
                </a:solidFill>
                <a:latin typeface="Roboto Mono"/>
                <a:ea typeface="Roboto Mono"/>
                <a:cs typeface="Roboto Mono"/>
                <a:sym typeface="Roboto Mono"/>
              </a:rPr>
              <a:t>model.fit(X, y)</a:t>
            </a:r>
            <a:endParaRPr sz="1205">
              <a:solidFill>
                <a:srgbClr val="188038"/>
              </a:solidFill>
              <a:latin typeface="Roboto Mono"/>
              <a:ea typeface="Roboto Mono"/>
              <a:cs typeface="Roboto Mono"/>
              <a:sym typeface="Roboto Mono"/>
            </a:endParaRPr>
          </a:p>
          <a:p>
            <a:pPr indent="0" lvl="0" marL="457200" rtl="0" algn="l">
              <a:lnSpc>
                <a:spcPct val="95000"/>
              </a:lnSpc>
              <a:spcBef>
                <a:spcPts val="300"/>
              </a:spcBef>
              <a:spcAft>
                <a:spcPts val="0"/>
              </a:spcAft>
              <a:buSzPts val="605"/>
              <a:buNone/>
            </a:pPr>
            <a:r>
              <a:t/>
            </a:r>
            <a:endParaRPr sz="1205">
              <a:solidFill>
                <a:srgbClr val="188038"/>
              </a:solidFill>
              <a:latin typeface="Roboto Mono"/>
              <a:ea typeface="Roboto Mono"/>
              <a:cs typeface="Roboto Mono"/>
              <a:sym typeface="Roboto Mono"/>
            </a:endParaRPr>
          </a:p>
          <a:p>
            <a:pPr indent="0" lvl="0" marL="457200" rtl="0" algn="l">
              <a:lnSpc>
                <a:spcPct val="95000"/>
              </a:lnSpc>
              <a:spcBef>
                <a:spcPts val="300"/>
              </a:spcBef>
              <a:spcAft>
                <a:spcPts val="0"/>
              </a:spcAft>
              <a:buSzPts val="605"/>
              <a:buNone/>
            </a:pPr>
            <a:r>
              <a:rPr lang="en-US" sz="1205">
                <a:solidFill>
                  <a:srgbClr val="188038"/>
                </a:solidFill>
                <a:latin typeface="Roboto Mono"/>
                <a:ea typeface="Roboto Mono"/>
                <a:cs typeface="Roboto Mono"/>
                <a:sym typeface="Roboto Mono"/>
              </a:rPr>
              <a:t># Display model accuracy</a:t>
            </a:r>
            <a:endParaRPr sz="1205">
              <a:solidFill>
                <a:srgbClr val="188038"/>
              </a:solidFill>
              <a:latin typeface="Roboto Mono"/>
              <a:ea typeface="Roboto Mono"/>
              <a:cs typeface="Roboto Mono"/>
              <a:sym typeface="Roboto Mono"/>
            </a:endParaRPr>
          </a:p>
          <a:p>
            <a:pPr indent="457200" lvl="0" marL="0" rtl="0" algn="l">
              <a:lnSpc>
                <a:spcPct val="95000"/>
              </a:lnSpc>
              <a:spcBef>
                <a:spcPts val="0"/>
              </a:spcBef>
              <a:spcAft>
                <a:spcPts val="0"/>
              </a:spcAft>
              <a:buSzPts val="605"/>
              <a:buNone/>
            </a:pPr>
            <a:r>
              <a:rPr lang="en-US" sz="1205">
                <a:solidFill>
                  <a:srgbClr val="188038"/>
                </a:solidFill>
                <a:latin typeface="Roboto Mono"/>
                <a:ea typeface="Roboto Mono"/>
                <a:cs typeface="Roboto Mono"/>
                <a:sym typeface="Roboto Mono"/>
              </a:rPr>
              <a:t>print(f"Model Accuracy: {model.score(X, y)}")</a:t>
            </a:r>
            <a:endParaRPr b="1" sz="2343">
              <a:highlight>
                <a:srgbClr val="FFFFFF"/>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Impact"/>
              <a:buNone/>
            </a:pPr>
            <a:r>
              <a:rPr lang="en-US"/>
              <a:t>Matminer</a:t>
            </a:r>
            <a:endParaRPr/>
          </a:p>
        </p:txBody>
      </p:sp>
      <p:sp>
        <p:nvSpPr>
          <p:cNvPr id="221" name="Google Shape;221;p32"/>
          <p:cNvSpPr txBox="1"/>
          <p:nvPr>
            <p:ph idx="1" type="body"/>
          </p:nvPr>
        </p:nvSpPr>
        <p:spPr>
          <a:xfrm>
            <a:off x="784975" y="1615900"/>
            <a:ext cx="10626000" cy="4710000"/>
          </a:xfrm>
          <a:prstGeom prst="rect">
            <a:avLst/>
          </a:prstGeom>
          <a:noFill/>
          <a:ln>
            <a:noFill/>
          </a:ln>
        </p:spPr>
        <p:txBody>
          <a:bodyPr anchorCtr="0" anchor="t" bIns="45700" lIns="91425" spcFirstLastPara="1" rIns="91425" wrap="square" tIns="45700">
            <a:noAutofit/>
          </a:bodyPr>
          <a:lstStyle/>
          <a:p>
            <a:pPr indent="-325755" lvl="0" marL="228600" rtl="0" algn="l">
              <a:lnSpc>
                <a:spcPct val="95000"/>
              </a:lnSpc>
              <a:spcBef>
                <a:spcPts val="2400"/>
              </a:spcBef>
              <a:spcAft>
                <a:spcPts val="0"/>
              </a:spcAft>
              <a:buSzPts val="3330"/>
              <a:buChar char="•"/>
            </a:pPr>
            <a:r>
              <a:rPr b="1" lang="en-US" sz="2932">
                <a:highlight>
                  <a:srgbClr val="FFFFFF"/>
                </a:highlight>
              </a:rPr>
              <a:t>Matminer Examples: Data Mining in Materials Science</a:t>
            </a:r>
            <a:endParaRPr b="1" sz="2932">
              <a:highlight>
                <a:srgbClr val="FFFFFF"/>
              </a:highlight>
            </a:endParaRPr>
          </a:p>
          <a:p>
            <a:pPr indent="0" lvl="0" marL="228600" rtl="0" algn="l">
              <a:lnSpc>
                <a:spcPct val="95000"/>
              </a:lnSpc>
              <a:spcBef>
                <a:spcPts val="600"/>
              </a:spcBef>
              <a:spcAft>
                <a:spcPts val="0"/>
              </a:spcAft>
              <a:buSzPts val="1018"/>
              <a:buNone/>
            </a:pPr>
            <a:r>
              <a:rPr lang="en-US" sz="1872">
                <a:solidFill>
                  <a:srgbClr val="1F2328"/>
                </a:solidFill>
                <a:highlight>
                  <a:srgbClr val="FFFFFF"/>
                </a:highlight>
              </a:rPr>
              <a:t>1. Loads the "elastic_tensor_2015" dataset.</a:t>
            </a:r>
            <a:endParaRPr sz="1872">
              <a:solidFill>
                <a:srgbClr val="1F2328"/>
              </a:solidFill>
              <a:highlight>
                <a:srgbClr val="FFFFFF"/>
              </a:highlight>
            </a:endParaRPr>
          </a:p>
          <a:p>
            <a:pPr indent="0" lvl="0" marL="228600" rtl="0" algn="l">
              <a:lnSpc>
                <a:spcPct val="95000"/>
              </a:lnSpc>
              <a:spcBef>
                <a:spcPts val="300"/>
              </a:spcBef>
              <a:spcAft>
                <a:spcPts val="0"/>
              </a:spcAft>
              <a:buSzPts val="1018"/>
              <a:buNone/>
            </a:pPr>
            <a:r>
              <a:rPr lang="en-US" sz="1872">
                <a:solidFill>
                  <a:srgbClr val="1F2328"/>
                </a:solidFill>
                <a:highlight>
                  <a:srgbClr val="FFFFFF"/>
                </a:highlight>
              </a:rPr>
              <a:t>2. Displays the first few rows and column names of the dataset.</a:t>
            </a:r>
            <a:endParaRPr sz="1872">
              <a:solidFill>
                <a:srgbClr val="1F2328"/>
              </a:solidFill>
              <a:highlight>
                <a:srgbClr val="FFFFFF"/>
              </a:highlight>
            </a:endParaRPr>
          </a:p>
          <a:p>
            <a:pPr indent="0" lvl="0" marL="228600" rtl="0" algn="l">
              <a:lnSpc>
                <a:spcPct val="95000"/>
              </a:lnSpc>
              <a:spcBef>
                <a:spcPts val="300"/>
              </a:spcBef>
              <a:spcAft>
                <a:spcPts val="0"/>
              </a:spcAft>
              <a:buSzPts val="1018"/>
              <a:buNone/>
            </a:pPr>
            <a:r>
              <a:rPr lang="en-US" sz="1872">
                <a:solidFill>
                  <a:srgbClr val="1F2328"/>
                </a:solidFill>
                <a:highlight>
                  <a:srgbClr val="FFFFFF"/>
                </a:highlight>
              </a:rPr>
              <a:t>3. Shows properties of the first material in the dataset, including its formula, number of sites, volume, and elastic properties.</a:t>
            </a:r>
            <a:endParaRPr sz="1872">
              <a:solidFill>
                <a:srgbClr val="1F2328"/>
              </a:solidFill>
              <a:highlight>
                <a:srgbClr val="FFFFFF"/>
              </a:highlight>
            </a:endParaRPr>
          </a:p>
          <a:p>
            <a:pPr indent="0" lvl="0" marL="228600" rtl="0" algn="l">
              <a:lnSpc>
                <a:spcPct val="95000"/>
              </a:lnSpc>
              <a:spcBef>
                <a:spcPts val="300"/>
              </a:spcBef>
              <a:spcAft>
                <a:spcPts val="0"/>
              </a:spcAft>
              <a:buSzPts val="1018"/>
              <a:buNone/>
            </a:pPr>
            <a:r>
              <a:rPr lang="en-US" sz="1872">
                <a:solidFill>
                  <a:srgbClr val="1F2328"/>
                </a:solidFill>
                <a:highlight>
                  <a:srgbClr val="FFFFFF"/>
                </a:highlight>
              </a:rPr>
              <a:t>4. Finds the material with the highest bulk modulus.</a:t>
            </a:r>
            <a:endParaRPr sz="1872">
              <a:solidFill>
                <a:srgbClr val="1F2328"/>
              </a:solidFill>
              <a:highlight>
                <a:srgbClr val="FFFFFF"/>
              </a:highlight>
            </a:endParaRPr>
          </a:p>
          <a:p>
            <a:pPr indent="0" lvl="0" marL="228600" rtl="0" algn="l">
              <a:lnSpc>
                <a:spcPct val="95000"/>
              </a:lnSpc>
              <a:spcBef>
                <a:spcPts val="300"/>
              </a:spcBef>
              <a:spcAft>
                <a:spcPts val="0"/>
              </a:spcAft>
              <a:buSzPts val="1018"/>
              <a:buNone/>
            </a:pPr>
            <a:r>
              <a:rPr lang="en-US" sz="1872">
                <a:solidFill>
                  <a:srgbClr val="1F2328"/>
                </a:solidFill>
                <a:highlight>
                  <a:srgbClr val="FFFFFF"/>
                </a:highlight>
              </a:rPr>
              <a:t>5. Calculates and prints average properties for all materials.</a:t>
            </a:r>
            <a:endParaRPr sz="1872">
              <a:solidFill>
                <a:srgbClr val="1F2328"/>
              </a:solidFill>
              <a:highlight>
                <a:srgbClr val="FFFFFF"/>
              </a:highlight>
            </a:endParaRPr>
          </a:p>
          <a:p>
            <a:pPr indent="0" lvl="0" marL="228600" rtl="0" algn="l">
              <a:lnSpc>
                <a:spcPct val="95000"/>
              </a:lnSpc>
              <a:spcBef>
                <a:spcPts val="300"/>
              </a:spcBef>
              <a:spcAft>
                <a:spcPts val="0"/>
              </a:spcAft>
              <a:buSzPts val="1018"/>
              <a:buNone/>
            </a:pPr>
            <a:r>
              <a:rPr lang="en-US" sz="1872">
                <a:solidFill>
                  <a:srgbClr val="1F2328"/>
                </a:solidFill>
                <a:highlight>
                  <a:srgbClr val="FFFFFF"/>
                </a:highlight>
              </a:rPr>
              <a:t>6. Creates a scatter plot of bulk modulus vs shear modulus.</a:t>
            </a:r>
            <a:endParaRPr sz="1872">
              <a:solidFill>
                <a:srgbClr val="1F2328"/>
              </a:solidFill>
              <a:highlight>
                <a:srgbClr val="FFFFFF"/>
              </a:highlight>
            </a:endParaRPr>
          </a:p>
          <a:p>
            <a:pPr indent="0" lvl="0" marL="228600" rtl="0" algn="l">
              <a:lnSpc>
                <a:spcPct val="95000"/>
              </a:lnSpc>
              <a:spcBef>
                <a:spcPts val="300"/>
              </a:spcBef>
              <a:spcAft>
                <a:spcPts val="0"/>
              </a:spcAft>
              <a:buSzPts val="1018"/>
              <a:buNone/>
            </a:pPr>
            <a:r>
              <a:rPr lang="en-US" sz="1872">
                <a:solidFill>
                  <a:srgbClr val="1F2328"/>
                </a:solidFill>
                <a:highlight>
                  <a:srgbClr val="FFFFFF"/>
                </a:highlight>
              </a:rPr>
              <a:t>7. Creates a histogram of the number of sites in the materials.</a:t>
            </a:r>
            <a:endParaRPr sz="1872">
              <a:solidFill>
                <a:srgbClr val="1F2328"/>
              </a:solidFill>
              <a:highlight>
                <a:srgbClr val="FFFFFF"/>
              </a:highlight>
            </a:endParaRPr>
          </a:p>
          <a:p>
            <a:pPr indent="0" lvl="0" marL="0" rtl="0" algn="l">
              <a:lnSpc>
                <a:spcPct val="95000"/>
              </a:lnSpc>
              <a:spcBef>
                <a:spcPts val="300"/>
              </a:spcBef>
              <a:spcAft>
                <a:spcPts val="0"/>
              </a:spcAft>
              <a:buSzPts val="1018"/>
              <a:buNone/>
            </a:pPr>
            <a:r>
              <a:t/>
            </a:r>
            <a:endParaRPr sz="2335">
              <a:solidFill>
                <a:srgbClr val="1F2328"/>
              </a:solidFill>
              <a:highlight>
                <a:srgbClr val="FFFFFF"/>
              </a:highlight>
            </a:endParaRPr>
          </a:p>
          <a:p>
            <a:pPr indent="0" lvl="0" marL="0" rtl="0" algn="l">
              <a:lnSpc>
                <a:spcPct val="95000"/>
              </a:lnSpc>
              <a:spcBef>
                <a:spcPts val="300"/>
              </a:spcBef>
              <a:spcAft>
                <a:spcPts val="0"/>
              </a:spcAft>
              <a:buSzPts val="1018"/>
              <a:buNone/>
            </a:pPr>
            <a:r>
              <a:rPr lang="en-US" sz="1872" u="sng">
                <a:solidFill>
                  <a:schemeClr val="dk2"/>
                </a:solidFill>
                <a:highlight>
                  <a:srgbClr val="FFFFFF"/>
                </a:highlight>
                <a:hlinkClick r:id="rId3">
                  <a:extLst>
                    <a:ext uri="{A12FA001-AC4F-418D-AE19-62706E023703}">
                      <ahyp:hlinkClr val="tx"/>
                    </a:ext>
                  </a:extLst>
                </a:hlinkClick>
              </a:rPr>
              <a:t>Matminer Tutorials</a:t>
            </a:r>
            <a:r>
              <a:rPr lang="en-US" sz="1872">
                <a:solidFill>
                  <a:srgbClr val="1F2328"/>
                </a:solidFill>
                <a:highlight>
                  <a:srgbClr val="FFFFFF"/>
                </a:highlight>
              </a:rPr>
              <a:t> - The Matminer tutorial series uses interactive Jupyter notebooks to walk through the basic steps of materials informatics: data retrieval, featurization, machine learning, and data evaluation/visualization.</a:t>
            </a:r>
            <a:endParaRPr sz="1872">
              <a:solidFill>
                <a:srgbClr val="1F2328"/>
              </a:solidFill>
              <a:highlight>
                <a:srgbClr val="FFFFFF"/>
              </a:highlight>
            </a:endParaRPr>
          </a:p>
          <a:p>
            <a:pPr indent="0" lvl="0" marL="0" rtl="0" algn="l">
              <a:lnSpc>
                <a:spcPct val="95000"/>
              </a:lnSpc>
              <a:spcBef>
                <a:spcPts val="300"/>
              </a:spcBef>
              <a:spcAft>
                <a:spcPts val="0"/>
              </a:spcAft>
              <a:buSzPts val="1018"/>
              <a:buNone/>
            </a:pPr>
            <a:r>
              <a:t/>
            </a:r>
            <a:endParaRPr sz="1872">
              <a:solidFill>
                <a:srgbClr val="1F2328"/>
              </a:solidFill>
              <a:highlight>
                <a:srgbClr val="FFFFFF"/>
              </a:highlight>
            </a:endParaRPr>
          </a:p>
          <a:p>
            <a:pPr indent="0" lvl="0" marL="0" rtl="0" algn="l">
              <a:lnSpc>
                <a:spcPct val="95000"/>
              </a:lnSpc>
              <a:spcBef>
                <a:spcPts val="300"/>
              </a:spcBef>
              <a:spcAft>
                <a:spcPts val="0"/>
              </a:spcAft>
              <a:buSzPts val="1018"/>
              <a:buNone/>
            </a:pPr>
            <a:r>
              <a:t/>
            </a:r>
            <a:endParaRPr sz="2335">
              <a:solidFill>
                <a:srgbClr val="1F2328"/>
              </a:solidFill>
              <a:highlight>
                <a:srgbClr val="FFFFFF"/>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3"/>
          <p:cNvSpPr txBox="1"/>
          <p:nvPr>
            <p:ph type="title"/>
          </p:nvPr>
        </p:nvSpPr>
        <p:spPr>
          <a:xfrm>
            <a:off x="838200" y="2529571"/>
            <a:ext cx="10515600" cy="21879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6000"/>
              <a:buFont typeface="Impact"/>
              <a:buNone/>
            </a:pPr>
            <a:r>
              <a:rPr lang="en-US"/>
              <a:t>THANKS!</a:t>
            </a:r>
            <a:endParaRPr/>
          </a:p>
        </p:txBody>
      </p:sp>
      <p:sp>
        <p:nvSpPr>
          <p:cNvPr id="227" name="Google Shape;227;p33"/>
          <p:cNvSpPr txBox="1"/>
          <p:nvPr>
            <p:ph idx="1" type="body"/>
          </p:nvPr>
        </p:nvSpPr>
        <p:spPr>
          <a:xfrm>
            <a:off x="831850" y="5498655"/>
            <a:ext cx="5493900" cy="8694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1800"/>
              <a:buNone/>
            </a:pPr>
            <a:r>
              <a:rPr lang="en-US"/>
              <a:t>Name: Lai Wei</a:t>
            </a:r>
            <a:endParaRPr/>
          </a:p>
          <a:p>
            <a:pPr indent="0" lvl="0" marL="0" rtl="0" algn="l">
              <a:lnSpc>
                <a:spcPct val="90000"/>
              </a:lnSpc>
              <a:spcBef>
                <a:spcPts val="1000"/>
              </a:spcBef>
              <a:spcAft>
                <a:spcPts val="0"/>
              </a:spcAft>
              <a:buClr>
                <a:schemeClr val="lt1"/>
              </a:buClr>
              <a:buSzPts val="1800"/>
              <a:buNone/>
            </a:pPr>
            <a:r>
              <a:rPr lang="en-US"/>
              <a:t>Email: lw36@email.sc.edu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4"/>
          <p:cNvSpPr txBox="1"/>
          <p:nvPr>
            <p:ph type="title"/>
          </p:nvPr>
        </p:nvSpPr>
        <p:spPr>
          <a:xfrm>
            <a:off x="275300" y="133300"/>
            <a:ext cx="76320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Impact"/>
              <a:buNone/>
            </a:pPr>
            <a:r>
              <a:rPr lang="en-US"/>
              <a:t>What is materials informatics?</a:t>
            </a:r>
            <a:endParaRPr/>
          </a:p>
        </p:txBody>
      </p:sp>
      <p:sp>
        <p:nvSpPr>
          <p:cNvPr id="87" name="Google Shape;87;p14"/>
          <p:cNvSpPr txBox="1"/>
          <p:nvPr/>
        </p:nvSpPr>
        <p:spPr>
          <a:xfrm>
            <a:off x="321650" y="1056825"/>
            <a:ext cx="11456700" cy="499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b="1" lang="en-US" sz="1800"/>
              <a:t>Materials informatics</a:t>
            </a:r>
            <a:r>
              <a:rPr lang="en-US" sz="1800"/>
              <a:t> is an exciting field where we use computers and lots of data to explore and create new materials. It's like combining the study of materials with the power of computers to make amazing discoveries faster than ever before!</a:t>
            </a:r>
            <a:endParaRPr sz="1800"/>
          </a:p>
          <a:p>
            <a:pPr indent="0" lvl="0" marL="0" rtl="0" algn="l">
              <a:lnSpc>
                <a:spcPct val="115000"/>
              </a:lnSpc>
              <a:spcBef>
                <a:spcPts val="1200"/>
              </a:spcBef>
              <a:spcAft>
                <a:spcPts val="0"/>
              </a:spcAft>
              <a:buClr>
                <a:schemeClr val="dk1"/>
              </a:buClr>
              <a:buSzPts val="1100"/>
              <a:buFont typeface="Arial"/>
              <a:buNone/>
            </a:pPr>
            <a:r>
              <a:t/>
            </a:r>
            <a:endParaRPr sz="1800"/>
          </a:p>
          <a:p>
            <a:pPr indent="0" lvl="0" marL="0" rtl="0" algn="l">
              <a:lnSpc>
                <a:spcPct val="115000"/>
              </a:lnSpc>
              <a:spcBef>
                <a:spcPts val="1200"/>
              </a:spcBef>
              <a:spcAft>
                <a:spcPts val="0"/>
              </a:spcAft>
              <a:buNone/>
            </a:pPr>
            <a:r>
              <a:rPr lang="en-US" sz="1800"/>
              <a:t>Imagine you're trying to build the perfect skateboard. You want it to be super strong, but also lightweight. In the past, scientists and engineers would have to test many different materials one by one, which could take years. </a:t>
            </a:r>
            <a:endParaRPr sz="1800"/>
          </a:p>
          <a:p>
            <a:pPr indent="0" lvl="0" marL="0" rtl="0" algn="l">
              <a:lnSpc>
                <a:spcPct val="115000"/>
              </a:lnSpc>
              <a:spcBef>
                <a:spcPts val="1200"/>
              </a:spcBef>
              <a:spcAft>
                <a:spcPts val="0"/>
              </a:spcAft>
              <a:buNone/>
            </a:pPr>
            <a:r>
              <a:t/>
            </a:r>
            <a:endParaRPr sz="1800"/>
          </a:p>
          <a:p>
            <a:pPr indent="0" lvl="0" marL="0" rtl="0" algn="l">
              <a:lnSpc>
                <a:spcPct val="115000"/>
              </a:lnSpc>
              <a:spcBef>
                <a:spcPts val="1200"/>
              </a:spcBef>
              <a:spcAft>
                <a:spcPts val="0"/>
              </a:spcAft>
              <a:buNone/>
            </a:pPr>
            <a:r>
              <a:rPr b="1" lang="en-US" sz="1800"/>
              <a:t>But with materials informatics, we can:</a:t>
            </a:r>
            <a:endParaRPr b="1" sz="1800"/>
          </a:p>
          <a:p>
            <a:pPr indent="-342900" lvl="0" marL="457200" rtl="0" algn="l">
              <a:lnSpc>
                <a:spcPct val="115000"/>
              </a:lnSpc>
              <a:spcBef>
                <a:spcPts val="1200"/>
              </a:spcBef>
              <a:spcAft>
                <a:spcPts val="0"/>
              </a:spcAft>
              <a:buSzPts val="1800"/>
              <a:buChar char="-"/>
            </a:pPr>
            <a:r>
              <a:rPr lang="en-US" sz="1800"/>
              <a:t>Use big data and machine learning to study materials faster</a:t>
            </a:r>
            <a:endParaRPr sz="1800"/>
          </a:p>
          <a:p>
            <a:pPr indent="-342900" lvl="0" marL="457200" rtl="0" algn="l">
              <a:lnSpc>
                <a:spcPct val="115000"/>
              </a:lnSpc>
              <a:spcBef>
                <a:spcPts val="0"/>
              </a:spcBef>
              <a:spcAft>
                <a:spcPts val="0"/>
              </a:spcAft>
              <a:buSzPts val="1800"/>
              <a:buChar char="-"/>
            </a:pPr>
            <a:r>
              <a:rPr lang="en-US" sz="1800"/>
              <a:t>Predict new materials before making them in real life</a:t>
            </a:r>
            <a:endParaRPr sz="1800"/>
          </a:p>
          <a:p>
            <a:pPr indent="-342900" lvl="0" marL="457200" rtl="0" algn="l">
              <a:lnSpc>
                <a:spcPct val="115000"/>
              </a:lnSpc>
              <a:spcBef>
                <a:spcPts val="0"/>
              </a:spcBef>
              <a:spcAft>
                <a:spcPts val="0"/>
              </a:spcAft>
              <a:buSzPts val="1800"/>
              <a:buChar char="-"/>
            </a:pPr>
            <a:r>
              <a:rPr lang="en-US" sz="1800"/>
              <a:t>Figure out properties like strength or conductivity using simulations</a:t>
            </a:r>
            <a:endParaRPr sz="1800"/>
          </a:p>
          <a:p>
            <a:pPr indent="0" lvl="0" marL="0" rtl="0" algn="l">
              <a:lnSpc>
                <a:spcPct val="115000"/>
              </a:lnSpc>
              <a:spcBef>
                <a:spcPts val="1200"/>
              </a:spcBef>
              <a:spcAft>
                <a:spcPts val="1200"/>
              </a:spcAft>
              <a:buNone/>
            </a:pPr>
            <a:r>
              <a:t/>
            </a:r>
            <a:endParaRPr sz="2500"/>
          </a:p>
        </p:txBody>
      </p:sp>
      <p:pic>
        <p:nvPicPr>
          <p:cNvPr id="88" name="Google Shape;88;p14"/>
          <p:cNvPicPr preferRelativeResize="0"/>
          <p:nvPr/>
        </p:nvPicPr>
        <p:blipFill>
          <a:blip r:embed="rId3">
            <a:alphaModFix/>
          </a:blip>
          <a:stretch>
            <a:fillRect/>
          </a:stretch>
        </p:blipFill>
        <p:spPr>
          <a:xfrm>
            <a:off x="7665950" y="3538200"/>
            <a:ext cx="4284874" cy="2314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5"/>
          <p:cNvSpPr txBox="1"/>
          <p:nvPr>
            <p:ph type="title"/>
          </p:nvPr>
        </p:nvSpPr>
        <p:spPr>
          <a:xfrm>
            <a:off x="275300" y="133300"/>
            <a:ext cx="9182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Impact"/>
              <a:buNone/>
            </a:pPr>
            <a:r>
              <a:rPr lang="en-US"/>
              <a:t>Why we need</a:t>
            </a:r>
            <a:r>
              <a:rPr lang="en-US"/>
              <a:t> materials informatics?</a:t>
            </a:r>
            <a:endParaRPr/>
          </a:p>
        </p:txBody>
      </p:sp>
      <p:pic>
        <p:nvPicPr>
          <p:cNvPr id="95" name="Google Shape;95;p15"/>
          <p:cNvPicPr preferRelativeResize="0"/>
          <p:nvPr/>
        </p:nvPicPr>
        <p:blipFill>
          <a:blip r:embed="rId3">
            <a:alphaModFix/>
          </a:blip>
          <a:stretch>
            <a:fillRect/>
          </a:stretch>
        </p:blipFill>
        <p:spPr>
          <a:xfrm>
            <a:off x="7327050" y="3718275"/>
            <a:ext cx="4036099" cy="1842426"/>
          </a:xfrm>
          <a:prstGeom prst="rect">
            <a:avLst/>
          </a:prstGeom>
          <a:noFill/>
          <a:ln>
            <a:noFill/>
          </a:ln>
        </p:spPr>
      </p:pic>
      <p:pic>
        <p:nvPicPr>
          <p:cNvPr id="96" name="Google Shape;96;p15"/>
          <p:cNvPicPr preferRelativeResize="0"/>
          <p:nvPr/>
        </p:nvPicPr>
        <p:blipFill>
          <a:blip r:embed="rId4">
            <a:alphaModFix/>
          </a:blip>
          <a:stretch>
            <a:fillRect/>
          </a:stretch>
        </p:blipFill>
        <p:spPr>
          <a:xfrm>
            <a:off x="7354738" y="1458988"/>
            <a:ext cx="4118575" cy="953928"/>
          </a:xfrm>
          <a:prstGeom prst="rect">
            <a:avLst/>
          </a:prstGeom>
          <a:noFill/>
          <a:ln>
            <a:noFill/>
          </a:ln>
        </p:spPr>
      </p:pic>
      <p:pic>
        <p:nvPicPr>
          <p:cNvPr id="97" name="Google Shape;97;p15"/>
          <p:cNvPicPr preferRelativeResize="0"/>
          <p:nvPr/>
        </p:nvPicPr>
        <p:blipFill>
          <a:blip r:embed="rId5">
            <a:alphaModFix/>
          </a:blip>
          <a:stretch>
            <a:fillRect/>
          </a:stretch>
        </p:blipFill>
        <p:spPr>
          <a:xfrm>
            <a:off x="7692792" y="2505975"/>
            <a:ext cx="3304600" cy="1119250"/>
          </a:xfrm>
          <a:prstGeom prst="rect">
            <a:avLst/>
          </a:prstGeom>
          <a:noFill/>
          <a:ln>
            <a:noFill/>
          </a:ln>
        </p:spPr>
      </p:pic>
      <p:sp>
        <p:nvSpPr>
          <p:cNvPr id="98" name="Google Shape;98;p15"/>
          <p:cNvSpPr txBox="1"/>
          <p:nvPr/>
        </p:nvSpPr>
        <p:spPr>
          <a:xfrm>
            <a:off x="275300" y="1307500"/>
            <a:ext cx="6777900" cy="509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700">
                <a:solidFill>
                  <a:schemeClr val="dk1"/>
                </a:solidFill>
              </a:rPr>
              <a:t>Discovering New Materials:</a:t>
            </a:r>
            <a:endParaRPr b="1" sz="1700">
              <a:solidFill>
                <a:schemeClr val="dk1"/>
              </a:solidFill>
            </a:endParaRPr>
          </a:p>
          <a:p>
            <a:pPr indent="-336550" lvl="0" marL="457200" rtl="0" algn="l">
              <a:lnSpc>
                <a:spcPct val="115000"/>
              </a:lnSpc>
              <a:spcBef>
                <a:spcPts val="1200"/>
              </a:spcBef>
              <a:spcAft>
                <a:spcPts val="0"/>
              </a:spcAft>
              <a:buClr>
                <a:schemeClr val="dk1"/>
              </a:buClr>
              <a:buSzPts val="1700"/>
              <a:buChar char="●"/>
            </a:pPr>
            <a:r>
              <a:rPr lang="en-US" sz="1700">
                <a:solidFill>
                  <a:schemeClr val="dk1"/>
                </a:solidFill>
              </a:rPr>
              <a:t>Helps scientists find new materials faster.</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US" sz="1700">
                <a:solidFill>
                  <a:schemeClr val="dk1"/>
                </a:solidFill>
              </a:rPr>
              <a:t>Allows us to design materials with specific properties, like super strength or conductivity.</a:t>
            </a:r>
            <a:endParaRPr sz="1700">
              <a:solidFill>
                <a:schemeClr val="dk1"/>
              </a:solidFill>
            </a:endParaRPr>
          </a:p>
          <a:p>
            <a:pPr indent="0" lvl="0" marL="0" rtl="0" algn="l">
              <a:lnSpc>
                <a:spcPct val="115000"/>
              </a:lnSpc>
              <a:spcBef>
                <a:spcPts val="1200"/>
              </a:spcBef>
              <a:spcAft>
                <a:spcPts val="0"/>
              </a:spcAft>
              <a:buNone/>
            </a:pPr>
            <a:r>
              <a:rPr b="1" lang="en-US" sz="1700">
                <a:solidFill>
                  <a:schemeClr val="dk1"/>
                </a:solidFill>
              </a:rPr>
              <a:t>Saving Time and Money:</a:t>
            </a:r>
            <a:endParaRPr b="1" sz="1700">
              <a:solidFill>
                <a:schemeClr val="dk1"/>
              </a:solidFill>
            </a:endParaRPr>
          </a:p>
          <a:p>
            <a:pPr indent="-336550" lvl="0" marL="457200" rtl="0" algn="l">
              <a:lnSpc>
                <a:spcPct val="115000"/>
              </a:lnSpc>
              <a:spcBef>
                <a:spcPts val="1200"/>
              </a:spcBef>
              <a:spcAft>
                <a:spcPts val="0"/>
              </a:spcAft>
              <a:buClr>
                <a:schemeClr val="dk1"/>
              </a:buClr>
              <a:buSzPts val="1700"/>
              <a:buChar char="●"/>
            </a:pPr>
            <a:r>
              <a:rPr lang="en-US" sz="1700">
                <a:solidFill>
                  <a:schemeClr val="dk1"/>
                </a:solidFill>
              </a:rPr>
              <a:t>Reduces the time it takes to develop new materials.</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US" sz="1700">
                <a:solidFill>
                  <a:schemeClr val="dk1"/>
                </a:solidFill>
              </a:rPr>
              <a:t>Saves costs by minimizing trial and error in experiments.</a:t>
            </a:r>
            <a:endParaRPr sz="1700">
              <a:solidFill>
                <a:schemeClr val="dk1"/>
              </a:solidFill>
            </a:endParaRPr>
          </a:p>
          <a:p>
            <a:pPr indent="0" lvl="0" marL="0" rtl="0" algn="l">
              <a:lnSpc>
                <a:spcPct val="115000"/>
              </a:lnSpc>
              <a:spcBef>
                <a:spcPts val="1200"/>
              </a:spcBef>
              <a:spcAft>
                <a:spcPts val="0"/>
              </a:spcAft>
              <a:buNone/>
            </a:pPr>
            <a:r>
              <a:rPr b="1" lang="en-US" sz="1700">
                <a:solidFill>
                  <a:schemeClr val="dk1"/>
                </a:solidFill>
              </a:rPr>
              <a:t>Understanding Properties:</a:t>
            </a:r>
            <a:endParaRPr b="1" sz="1700">
              <a:solidFill>
                <a:schemeClr val="dk1"/>
              </a:solidFill>
            </a:endParaRPr>
          </a:p>
          <a:p>
            <a:pPr indent="-336550" lvl="0" marL="457200" rtl="0" algn="l">
              <a:lnSpc>
                <a:spcPct val="115000"/>
              </a:lnSpc>
              <a:spcBef>
                <a:spcPts val="1200"/>
              </a:spcBef>
              <a:spcAft>
                <a:spcPts val="0"/>
              </a:spcAft>
              <a:buClr>
                <a:schemeClr val="dk1"/>
              </a:buClr>
              <a:buSzPts val="1700"/>
              <a:buChar char="●"/>
            </a:pPr>
            <a:r>
              <a:rPr lang="en-US" sz="1700">
                <a:solidFill>
                  <a:schemeClr val="dk1"/>
                </a:solidFill>
              </a:rPr>
              <a:t>Helps us understand why materials behave the way they do.</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US" sz="1700">
                <a:solidFill>
                  <a:schemeClr val="dk1"/>
                </a:solidFill>
              </a:rPr>
              <a:t>Predicts how materials will perform in different conditions.</a:t>
            </a:r>
            <a:endParaRPr sz="1700">
              <a:solidFill>
                <a:schemeClr val="dk1"/>
              </a:solidFill>
            </a:endParaRPr>
          </a:p>
          <a:p>
            <a:pPr indent="0" lvl="0" marL="0" rtl="0" algn="l">
              <a:lnSpc>
                <a:spcPct val="115000"/>
              </a:lnSpc>
              <a:spcBef>
                <a:spcPts val="1200"/>
              </a:spcBef>
              <a:spcAft>
                <a:spcPts val="0"/>
              </a:spcAft>
              <a:buNone/>
            </a:pPr>
            <a:r>
              <a:rPr b="1" lang="en-US" sz="1700">
                <a:solidFill>
                  <a:schemeClr val="dk1"/>
                </a:solidFill>
              </a:rPr>
              <a:t>Environmental Impact:</a:t>
            </a:r>
            <a:endParaRPr b="1" sz="1700">
              <a:solidFill>
                <a:schemeClr val="dk1"/>
              </a:solidFill>
            </a:endParaRPr>
          </a:p>
          <a:p>
            <a:pPr indent="-336550" lvl="0" marL="457200" rtl="0" algn="l">
              <a:lnSpc>
                <a:spcPct val="115000"/>
              </a:lnSpc>
              <a:spcBef>
                <a:spcPts val="1200"/>
              </a:spcBef>
              <a:spcAft>
                <a:spcPts val="0"/>
              </a:spcAft>
              <a:buClr>
                <a:schemeClr val="dk1"/>
              </a:buClr>
              <a:buSzPts val="1700"/>
              <a:buChar char="●"/>
            </a:pPr>
            <a:r>
              <a:rPr lang="en-US" sz="1700">
                <a:solidFill>
                  <a:schemeClr val="dk1"/>
                </a:solidFill>
              </a:rPr>
              <a:t>Enables development of eco-friendly materials.</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US" sz="1700">
                <a:solidFill>
                  <a:schemeClr val="dk1"/>
                </a:solidFill>
              </a:rPr>
              <a:t>Reduces waste by improving material efficiency.</a:t>
            </a:r>
            <a:endParaRPr sz="17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240825" y="238775"/>
            <a:ext cx="112044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Impact"/>
              <a:buNone/>
            </a:pPr>
            <a:r>
              <a:rPr lang="en-US"/>
              <a:t>Open-Source Materials Informatics Resources</a:t>
            </a:r>
            <a:endParaRPr/>
          </a:p>
        </p:txBody>
      </p:sp>
      <p:sp>
        <p:nvSpPr>
          <p:cNvPr id="105" name="Google Shape;105;p16"/>
          <p:cNvSpPr txBox="1"/>
          <p:nvPr>
            <p:ph idx="1" type="body"/>
          </p:nvPr>
        </p:nvSpPr>
        <p:spPr>
          <a:xfrm>
            <a:off x="727525" y="1564475"/>
            <a:ext cx="10602900" cy="4462500"/>
          </a:xfrm>
          <a:prstGeom prst="rect">
            <a:avLst/>
          </a:prstGeom>
          <a:noFill/>
          <a:ln>
            <a:noFill/>
          </a:ln>
        </p:spPr>
        <p:txBody>
          <a:bodyPr anchorCtr="0" anchor="t" bIns="45700" lIns="91425" spcFirstLastPara="1" rIns="91425" wrap="square" tIns="45700">
            <a:noAutofit/>
          </a:bodyPr>
          <a:lstStyle/>
          <a:p>
            <a:pPr indent="0" lvl="0" marL="0" rtl="0" algn="l">
              <a:lnSpc>
                <a:spcPct val="70000"/>
              </a:lnSpc>
              <a:spcBef>
                <a:spcPts val="1000"/>
              </a:spcBef>
              <a:spcAft>
                <a:spcPts val="0"/>
              </a:spcAft>
              <a:buClr>
                <a:schemeClr val="dk1"/>
              </a:buClr>
              <a:buSzPts val="1100"/>
              <a:buFont typeface="Arial"/>
              <a:buNone/>
            </a:pPr>
            <a:r>
              <a:rPr b="1" lang="en-US" sz="2000"/>
              <a:t>Materials Project</a:t>
            </a:r>
            <a:endParaRPr b="1" sz="2000"/>
          </a:p>
          <a:p>
            <a:pPr indent="-355600" lvl="0" marL="457200" rtl="0" algn="l">
              <a:lnSpc>
                <a:spcPct val="95000"/>
              </a:lnSpc>
              <a:spcBef>
                <a:spcPts val="1200"/>
              </a:spcBef>
              <a:spcAft>
                <a:spcPts val="0"/>
              </a:spcAft>
              <a:buSzPts val="2000"/>
              <a:buChar char="●"/>
            </a:pPr>
            <a:r>
              <a:rPr lang="en-US" sz="2000"/>
              <a:t>Extensive database of material properties and interactive tools.</a:t>
            </a:r>
            <a:endParaRPr sz="2000"/>
          </a:p>
          <a:p>
            <a:pPr indent="-355600" lvl="0" marL="457200" rtl="0" algn="l">
              <a:lnSpc>
                <a:spcPct val="95000"/>
              </a:lnSpc>
              <a:spcBef>
                <a:spcPts val="0"/>
              </a:spcBef>
              <a:spcAft>
                <a:spcPts val="0"/>
              </a:spcAft>
              <a:buSzPts val="2000"/>
              <a:buChar char="●"/>
            </a:pPr>
            <a:r>
              <a:rPr lang="en-US" sz="2000"/>
              <a:t>Website:</a:t>
            </a:r>
            <a:r>
              <a:rPr lang="en-US" sz="2000">
                <a:uFill>
                  <a:noFill/>
                </a:uFill>
                <a:hlinkClick r:id="rId3"/>
              </a:rPr>
              <a:t> </a:t>
            </a:r>
            <a:r>
              <a:rPr lang="en-US" sz="2000" u="sng">
                <a:solidFill>
                  <a:schemeClr val="hlink"/>
                </a:solidFill>
                <a:hlinkClick r:id="rId4"/>
              </a:rPr>
              <a:t>materialsproject.org</a:t>
            </a:r>
            <a:endParaRPr sz="2000" u="sng">
              <a:solidFill>
                <a:schemeClr val="hlink"/>
              </a:solidFill>
            </a:endParaRPr>
          </a:p>
          <a:p>
            <a:pPr indent="0" lvl="0" marL="0" rtl="0" algn="l">
              <a:lnSpc>
                <a:spcPct val="95000"/>
              </a:lnSpc>
              <a:spcBef>
                <a:spcPts val="1200"/>
              </a:spcBef>
              <a:spcAft>
                <a:spcPts val="0"/>
              </a:spcAft>
              <a:buClr>
                <a:schemeClr val="dk1"/>
              </a:buClr>
              <a:buSzPts val="1100"/>
              <a:buFont typeface="Arial"/>
              <a:buNone/>
            </a:pPr>
            <a:r>
              <a:rPr b="1" lang="en-US" sz="2000"/>
              <a:t>MatWeb</a:t>
            </a:r>
            <a:endParaRPr b="1" sz="2000"/>
          </a:p>
          <a:p>
            <a:pPr indent="-355600" lvl="0" marL="457200" rtl="0" algn="l">
              <a:lnSpc>
                <a:spcPct val="95000"/>
              </a:lnSpc>
              <a:spcBef>
                <a:spcPts val="1200"/>
              </a:spcBef>
              <a:spcAft>
                <a:spcPts val="0"/>
              </a:spcAft>
              <a:buSzPts val="2000"/>
              <a:buChar char="●"/>
            </a:pPr>
            <a:r>
              <a:rPr lang="en-US" sz="2000"/>
              <a:t>Free database of material property data for metals, plastics, ceramics, and more.</a:t>
            </a:r>
            <a:endParaRPr sz="2000"/>
          </a:p>
          <a:p>
            <a:pPr indent="-355600" lvl="0" marL="457200" rtl="0" algn="l">
              <a:lnSpc>
                <a:spcPct val="95000"/>
              </a:lnSpc>
              <a:spcBef>
                <a:spcPts val="0"/>
              </a:spcBef>
              <a:spcAft>
                <a:spcPts val="0"/>
              </a:spcAft>
              <a:buSzPts val="2000"/>
              <a:buChar char="●"/>
            </a:pPr>
            <a:r>
              <a:rPr lang="en-US" sz="2000"/>
              <a:t>Website:</a:t>
            </a:r>
            <a:r>
              <a:rPr lang="en-US" sz="2000">
                <a:uFill>
                  <a:noFill/>
                </a:uFill>
                <a:hlinkClick r:id="rId5"/>
              </a:rPr>
              <a:t> </a:t>
            </a:r>
            <a:r>
              <a:rPr lang="en-US" sz="2000" u="sng">
                <a:solidFill>
                  <a:schemeClr val="hlink"/>
                </a:solidFill>
                <a:hlinkClick r:id="rId6"/>
              </a:rPr>
              <a:t>matweb.com</a:t>
            </a:r>
            <a:endParaRPr sz="2000" u="sng">
              <a:solidFill>
                <a:schemeClr val="hlink"/>
              </a:solidFill>
            </a:endParaRPr>
          </a:p>
          <a:p>
            <a:pPr indent="0" lvl="0" marL="0" marR="0" rtl="0" algn="l">
              <a:lnSpc>
                <a:spcPct val="95000"/>
              </a:lnSpc>
              <a:spcBef>
                <a:spcPts val="1200"/>
              </a:spcBef>
              <a:spcAft>
                <a:spcPts val="0"/>
              </a:spcAft>
              <a:buNone/>
            </a:pPr>
            <a:r>
              <a:rPr b="1" lang="en-US" sz="2000"/>
              <a:t>Materials informatics resources </a:t>
            </a:r>
            <a:endParaRPr sz="2000" u="sng">
              <a:solidFill>
                <a:srgbClr val="0000FF"/>
              </a:solidFill>
            </a:endParaRPr>
          </a:p>
          <a:p>
            <a:pPr indent="-355600" lvl="0" marL="457200" marR="0" rtl="0" algn="l">
              <a:lnSpc>
                <a:spcPct val="95000"/>
              </a:lnSpc>
              <a:spcBef>
                <a:spcPts val="1200"/>
              </a:spcBef>
              <a:spcAft>
                <a:spcPts val="0"/>
              </a:spcAft>
              <a:buSzPts val="2000"/>
              <a:buChar char="●"/>
            </a:pPr>
            <a:r>
              <a:rPr lang="en-US" sz="2000"/>
              <a:t>Computational materials workflow libraries: Pymatgen, ASE</a:t>
            </a:r>
            <a:endParaRPr sz="2000"/>
          </a:p>
          <a:p>
            <a:pPr indent="-355600" lvl="0" marL="457200" marR="0" rtl="0" algn="l">
              <a:lnSpc>
                <a:spcPct val="95000"/>
              </a:lnSpc>
              <a:spcBef>
                <a:spcPts val="0"/>
              </a:spcBef>
              <a:spcAft>
                <a:spcPts val="0"/>
              </a:spcAft>
              <a:buSzPts val="2000"/>
              <a:buChar char="●"/>
            </a:pPr>
            <a:r>
              <a:rPr lang="en-US" sz="2000"/>
              <a:t>Materials informatics libraries: Matminer, MEGNet</a:t>
            </a:r>
            <a:endParaRPr sz="2000"/>
          </a:p>
          <a:p>
            <a:pPr indent="-355600" lvl="0" marL="457200" marR="0" rtl="0" algn="l">
              <a:lnSpc>
                <a:spcPct val="95000"/>
              </a:lnSpc>
              <a:spcBef>
                <a:spcPts val="0"/>
              </a:spcBef>
              <a:spcAft>
                <a:spcPts val="0"/>
              </a:spcAft>
              <a:buSzPts val="2000"/>
              <a:buChar char="●"/>
            </a:pPr>
            <a:r>
              <a:rPr lang="en-US" sz="2000"/>
              <a:t>Databases: Materials Project, OQMD, ICSD</a:t>
            </a:r>
            <a:endParaRPr sz="2000"/>
          </a:p>
          <a:p>
            <a:pPr indent="-355600" lvl="0" marL="457200" marR="0" rtl="0" algn="l">
              <a:lnSpc>
                <a:spcPct val="95000"/>
              </a:lnSpc>
              <a:spcBef>
                <a:spcPts val="0"/>
              </a:spcBef>
              <a:spcAft>
                <a:spcPts val="0"/>
              </a:spcAft>
              <a:buSzPts val="2000"/>
              <a:buChar char="●"/>
            </a:pPr>
            <a:r>
              <a:rPr lang="en-US" sz="2000"/>
              <a:t>Visualization, data sharing, and more for materials discovery.</a:t>
            </a:r>
            <a:endParaRPr sz="2000"/>
          </a:p>
          <a:p>
            <a:pPr indent="-355600" lvl="0" marL="457200" marR="0" rtl="0" algn="l">
              <a:lnSpc>
                <a:spcPct val="95000"/>
              </a:lnSpc>
              <a:spcBef>
                <a:spcPts val="0"/>
              </a:spcBef>
              <a:spcAft>
                <a:spcPts val="0"/>
              </a:spcAft>
              <a:buSzPts val="2000"/>
              <a:buChar char="●"/>
            </a:pPr>
            <a:r>
              <a:rPr lang="en-US" sz="2000"/>
              <a:t>Website:</a:t>
            </a:r>
            <a:r>
              <a:rPr lang="en-US" sz="2000">
                <a:uFill>
                  <a:noFill/>
                </a:uFill>
                <a:hlinkClick r:id="rId7"/>
              </a:rPr>
              <a:t> </a:t>
            </a:r>
            <a:r>
              <a:rPr lang="en-US" sz="2000" u="sng">
                <a:solidFill>
                  <a:schemeClr val="dk2"/>
                </a:solidFill>
                <a:hlinkClick r:id="rId8">
                  <a:extLst>
                    <a:ext uri="{A12FA001-AC4F-418D-AE19-62706E023703}">
                      <ahyp:hlinkClr val="tx"/>
                    </a:ext>
                  </a:extLst>
                </a:hlinkClick>
              </a:rPr>
              <a:t>Materials informatics resources </a:t>
            </a:r>
            <a:r>
              <a:rPr lang="en-US" sz="2000" u="sng">
                <a:solidFill>
                  <a:schemeClr val="dk2"/>
                </a:solidFill>
              </a:rPr>
              <a:t>on GitHub </a:t>
            </a:r>
            <a:endParaRPr sz="3100" u="sng">
              <a:solidFill>
                <a:schemeClr val="dk2"/>
              </a:solidFill>
            </a:endParaRPr>
          </a:p>
          <a:p>
            <a:pPr indent="0" lvl="0" marL="0" marR="0" rtl="0" algn="l">
              <a:lnSpc>
                <a:spcPct val="95000"/>
              </a:lnSpc>
              <a:spcBef>
                <a:spcPts val="1200"/>
              </a:spcBef>
              <a:spcAft>
                <a:spcPts val="0"/>
              </a:spcAft>
              <a:buNone/>
            </a:pPr>
            <a:r>
              <a:t/>
            </a:r>
            <a:endParaRPr sz="2000">
              <a:solidFill>
                <a:srgbClr val="0000FF"/>
              </a:solidFill>
            </a:endParaRPr>
          </a:p>
          <a:p>
            <a:pPr indent="-50800" lvl="0" marL="228600" rtl="0" algn="l">
              <a:lnSpc>
                <a:spcPct val="70000"/>
              </a:lnSpc>
              <a:spcBef>
                <a:spcPts val="1200"/>
              </a:spcBef>
              <a:spcAft>
                <a:spcPts val="0"/>
              </a:spcAft>
              <a:buClr>
                <a:schemeClr val="dk1"/>
              </a:buClr>
              <a:buSzPts val="2800"/>
              <a:buNone/>
            </a:pPr>
            <a:r>
              <a:t/>
            </a:r>
            <a:endParaRPr sz="4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447625" y="2732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Impact"/>
              <a:buNone/>
            </a:pPr>
            <a:r>
              <a:rPr lang="en-US"/>
              <a:t>P</a:t>
            </a:r>
            <a:r>
              <a:rPr lang="en-US"/>
              <a:t>ymatgen</a:t>
            </a:r>
            <a:endParaRPr/>
          </a:p>
        </p:txBody>
      </p:sp>
      <p:sp>
        <p:nvSpPr>
          <p:cNvPr id="112" name="Google Shape;112;p17"/>
          <p:cNvSpPr txBox="1"/>
          <p:nvPr>
            <p:ph idx="1" type="body"/>
          </p:nvPr>
        </p:nvSpPr>
        <p:spPr>
          <a:xfrm>
            <a:off x="838200" y="1366125"/>
            <a:ext cx="10515600" cy="4959600"/>
          </a:xfrm>
          <a:prstGeom prst="rect">
            <a:avLst/>
          </a:prstGeom>
          <a:noFill/>
          <a:ln>
            <a:noFill/>
          </a:ln>
        </p:spPr>
        <p:txBody>
          <a:bodyPr anchorCtr="0" anchor="t" bIns="45700" lIns="91425" spcFirstLastPara="1" rIns="91425" wrap="square" tIns="45700">
            <a:noAutofit/>
          </a:bodyPr>
          <a:lstStyle/>
          <a:p>
            <a:pPr indent="-321310" lvl="0" marL="228600" rtl="0" algn="l">
              <a:lnSpc>
                <a:spcPct val="95000"/>
              </a:lnSpc>
              <a:spcBef>
                <a:spcPts val="2400"/>
              </a:spcBef>
              <a:spcAft>
                <a:spcPts val="0"/>
              </a:spcAft>
              <a:buSzPts val="3260"/>
              <a:buChar char="•"/>
            </a:pPr>
            <a:r>
              <a:rPr b="1" lang="en-US" sz="2894">
                <a:highlight>
                  <a:srgbClr val="FFFFFF"/>
                </a:highlight>
              </a:rPr>
              <a:t>What is pymatgen?</a:t>
            </a:r>
            <a:endParaRPr b="1" sz="2894">
              <a:highlight>
                <a:srgbClr val="FFFFFF"/>
              </a:highlight>
            </a:endParaRPr>
          </a:p>
          <a:p>
            <a:pPr indent="-321310" lvl="0" marL="228600" rtl="0" algn="l">
              <a:lnSpc>
                <a:spcPct val="95000"/>
              </a:lnSpc>
              <a:spcBef>
                <a:spcPts val="0"/>
              </a:spcBef>
              <a:spcAft>
                <a:spcPts val="0"/>
              </a:spcAft>
              <a:buSzPts val="3260"/>
              <a:buChar char="•"/>
            </a:pPr>
            <a:r>
              <a:rPr lang="en-US" sz="1938">
                <a:highlight>
                  <a:srgbClr val="FFFFFF"/>
                </a:highlight>
              </a:rPr>
              <a:t>Pymatgen (Python Materials Genomics) is the code that powers all of the scientific analysis behind the Materials Project. It includes a robust and efficient libraries for the handling of crystallographic structures and molecules, in addition to various mathematical and scientific tools for the handling and generation of materials data. For more details, see the </a:t>
            </a:r>
            <a:r>
              <a:rPr lang="en-US" sz="1938" u="sng">
                <a:solidFill>
                  <a:srgbClr val="0097A7"/>
                </a:solidFill>
                <a:highlight>
                  <a:srgbClr val="FFFFFF"/>
                </a:highlight>
                <a:hlinkClick r:id="rId3">
                  <a:extLst>
                    <a:ext uri="{A12FA001-AC4F-418D-AE19-62706E023703}">
                      <ahyp:hlinkClr val="tx"/>
                    </a:ext>
                  </a:extLst>
                </a:hlinkClick>
              </a:rPr>
              <a:t>pymatgen website</a:t>
            </a:r>
            <a:r>
              <a:rPr lang="en-US" sz="1938" u="sng">
                <a:highlight>
                  <a:srgbClr val="FFFFFF"/>
                </a:highlight>
              </a:rPr>
              <a:t>.</a:t>
            </a:r>
            <a:endParaRPr sz="1938" u="sng">
              <a:highlight>
                <a:srgbClr val="FFFFFF"/>
              </a:highlight>
            </a:endParaRPr>
          </a:p>
          <a:p>
            <a:pPr indent="-327660" lvl="0" marL="228600" marR="0" rtl="0" algn="l">
              <a:lnSpc>
                <a:spcPct val="95000"/>
              </a:lnSpc>
              <a:spcBef>
                <a:spcPts val="0"/>
              </a:spcBef>
              <a:spcAft>
                <a:spcPts val="0"/>
              </a:spcAft>
              <a:buSzPts val="3360"/>
              <a:buChar char="•"/>
            </a:pPr>
            <a:r>
              <a:rPr lang="en-US" sz="2038">
                <a:highlight>
                  <a:srgbClr val="FFFFFF"/>
                </a:highlight>
              </a:rPr>
              <a:t>Imagine pymatgen as a super-smart digital toolbox for materials scientists:</a:t>
            </a:r>
            <a:endParaRPr sz="2038">
              <a:highlight>
                <a:srgbClr val="FFFFFF"/>
              </a:highlight>
            </a:endParaRPr>
          </a:p>
          <a:p>
            <a:pPr indent="-351678" lvl="0" marL="457200" rtl="0" algn="l">
              <a:lnSpc>
                <a:spcPct val="95000"/>
              </a:lnSpc>
              <a:spcBef>
                <a:spcPts val="0"/>
              </a:spcBef>
              <a:spcAft>
                <a:spcPts val="0"/>
              </a:spcAft>
              <a:buSzPts val="1938"/>
              <a:buChar char="-"/>
            </a:pPr>
            <a:r>
              <a:rPr b="1" lang="en-US" sz="1938">
                <a:highlight>
                  <a:srgbClr val="FFFFFF"/>
                </a:highlight>
              </a:rPr>
              <a:t>Structure Builder</a:t>
            </a:r>
            <a:r>
              <a:rPr lang="en-US" sz="1938">
                <a:highlight>
                  <a:srgbClr val="FFFFFF"/>
                </a:highlight>
              </a:rPr>
              <a:t>: Like a virtual Lego set, it helps you build and manipulate atomic structures.</a:t>
            </a:r>
            <a:endParaRPr sz="1938">
              <a:highlight>
                <a:srgbClr val="FFFFFF"/>
              </a:highlight>
            </a:endParaRPr>
          </a:p>
          <a:p>
            <a:pPr indent="-351678" lvl="0" marL="457200" rtl="0" algn="l">
              <a:lnSpc>
                <a:spcPct val="95000"/>
              </a:lnSpc>
              <a:spcBef>
                <a:spcPts val="0"/>
              </a:spcBef>
              <a:spcAft>
                <a:spcPts val="0"/>
              </a:spcAft>
              <a:buSzPts val="1938"/>
              <a:buChar char="-"/>
            </a:pPr>
            <a:r>
              <a:rPr b="1" lang="en-US" sz="1938">
                <a:highlight>
                  <a:srgbClr val="FFFFFF"/>
                </a:highlight>
              </a:rPr>
              <a:t>Property Calculator</a:t>
            </a:r>
            <a:r>
              <a:rPr lang="en-US" sz="1938">
                <a:highlight>
                  <a:srgbClr val="FFFFFF"/>
                </a:highlight>
              </a:rPr>
              <a:t>: Acts as a crystal ball to predict material properties without actual experiments.</a:t>
            </a:r>
            <a:endParaRPr sz="1938">
              <a:highlight>
                <a:srgbClr val="FFFFFF"/>
              </a:highlight>
            </a:endParaRPr>
          </a:p>
          <a:p>
            <a:pPr indent="-351678" lvl="0" marL="457200" rtl="0" algn="l">
              <a:lnSpc>
                <a:spcPct val="95000"/>
              </a:lnSpc>
              <a:spcBef>
                <a:spcPts val="0"/>
              </a:spcBef>
              <a:spcAft>
                <a:spcPts val="0"/>
              </a:spcAft>
              <a:buSzPts val="1938"/>
              <a:buChar char="-"/>
            </a:pPr>
            <a:r>
              <a:rPr b="1" lang="en-US" sz="1938">
                <a:highlight>
                  <a:srgbClr val="FFFFFF"/>
                </a:highlight>
              </a:rPr>
              <a:t>Data Analyzer</a:t>
            </a:r>
            <a:r>
              <a:rPr lang="en-US" sz="1938">
                <a:highlight>
                  <a:srgbClr val="FFFFFF"/>
                </a:highlight>
              </a:rPr>
              <a:t>: Works like a detective, finding patterns and insights in large sets of materials data.</a:t>
            </a:r>
            <a:endParaRPr sz="1938">
              <a:highlight>
                <a:srgbClr val="FFFFFF"/>
              </a:highlight>
            </a:endParaRPr>
          </a:p>
          <a:p>
            <a:pPr indent="-351678" lvl="0" marL="457200" rtl="0" algn="l">
              <a:lnSpc>
                <a:spcPct val="95000"/>
              </a:lnSpc>
              <a:spcBef>
                <a:spcPts val="0"/>
              </a:spcBef>
              <a:spcAft>
                <a:spcPts val="0"/>
              </a:spcAft>
              <a:buSzPts val="1938"/>
              <a:buChar char="-"/>
            </a:pPr>
            <a:r>
              <a:rPr b="1" lang="en-US" sz="1938">
                <a:highlight>
                  <a:srgbClr val="FFFFFF"/>
                </a:highlight>
              </a:rPr>
              <a:t>Simulation Helper</a:t>
            </a:r>
            <a:r>
              <a:rPr lang="en-US" sz="1938">
                <a:highlight>
                  <a:srgbClr val="FFFFFF"/>
                </a:highlight>
              </a:rPr>
              <a:t>: Prepares and processes data for complex computer simulations of materials.</a:t>
            </a:r>
            <a:endParaRPr sz="1938">
              <a:highlight>
                <a:srgbClr val="FFFFFF"/>
              </a:highlight>
            </a:endParaRPr>
          </a:p>
          <a:p>
            <a:pPr indent="-50800" lvl="0" marL="228600" rtl="0" algn="l">
              <a:lnSpc>
                <a:spcPct val="70000"/>
              </a:lnSpc>
              <a:spcBef>
                <a:spcPts val="1000"/>
              </a:spcBef>
              <a:spcAft>
                <a:spcPts val="0"/>
              </a:spcAft>
              <a:buClr>
                <a:schemeClr val="dk1"/>
              </a:buClr>
              <a:buSzPts val="2380"/>
              <a:buNone/>
            </a:pPr>
            <a:r>
              <a:t/>
            </a:r>
            <a:endParaRPr sz="3259"/>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459125" y="247200"/>
            <a:ext cx="36114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Impact"/>
              <a:buNone/>
            </a:pPr>
            <a:r>
              <a:rPr lang="en-US"/>
              <a:t>P</a:t>
            </a:r>
            <a:r>
              <a:rPr lang="en-US"/>
              <a:t>ymatgen</a:t>
            </a:r>
            <a:endParaRPr/>
          </a:p>
        </p:txBody>
      </p:sp>
      <p:sp>
        <p:nvSpPr>
          <p:cNvPr id="119" name="Google Shape;119;p18"/>
          <p:cNvSpPr txBox="1"/>
          <p:nvPr>
            <p:ph idx="1" type="body"/>
          </p:nvPr>
        </p:nvSpPr>
        <p:spPr>
          <a:xfrm>
            <a:off x="763800" y="1572900"/>
            <a:ext cx="10664400" cy="4488600"/>
          </a:xfrm>
          <a:prstGeom prst="rect">
            <a:avLst/>
          </a:prstGeom>
          <a:noFill/>
          <a:ln>
            <a:noFill/>
          </a:ln>
        </p:spPr>
        <p:txBody>
          <a:bodyPr anchorCtr="0" anchor="t" bIns="45700" lIns="91425" spcFirstLastPara="1" rIns="91425" wrap="square" tIns="45700">
            <a:normAutofit lnSpcReduction="20000"/>
          </a:bodyPr>
          <a:lstStyle/>
          <a:p>
            <a:pPr indent="-337003" lvl="0" marL="228600" rtl="0" algn="l">
              <a:lnSpc>
                <a:spcPct val="115000"/>
              </a:lnSpc>
              <a:spcBef>
                <a:spcPts val="1800"/>
              </a:spcBef>
              <a:spcAft>
                <a:spcPts val="0"/>
              </a:spcAft>
              <a:buSzPts val="3507"/>
              <a:buChar char="•"/>
            </a:pPr>
            <a:r>
              <a:rPr b="1" lang="en-US" sz="3507">
                <a:highlight>
                  <a:srgbClr val="FFFFFF"/>
                </a:highlight>
              </a:rPr>
              <a:t>How do I install pymatgen?</a:t>
            </a:r>
            <a:endParaRPr sz="3507">
              <a:highlight>
                <a:srgbClr val="FFFFFF"/>
              </a:highlight>
            </a:endParaRPr>
          </a:p>
          <a:p>
            <a:pPr indent="-301625" lvl="0" marL="228600" rtl="0" algn="l">
              <a:lnSpc>
                <a:spcPct val="115000"/>
              </a:lnSpc>
              <a:spcBef>
                <a:spcPts val="0"/>
              </a:spcBef>
              <a:spcAft>
                <a:spcPts val="0"/>
              </a:spcAft>
              <a:buSzPts val="2950"/>
              <a:buChar char="•"/>
            </a:pPr>
            <a:r>
              <a:rPr lang="en-US" sz="2950">
                <a:highlight>
                  <a:srgbClr val="FFFFFF"/>
                </a:highlight>
              </a:rPr>
              <a:t>pymatgen can be installed via pip:</a:t>
            </a:r>
            <a:endParaRPr sz="2950">
              <a:highlight>
                <a:srgbClr val="FFFFFF"/>
              </a:highlight>
            </a:endParaRPr>
          </a:p>
          <a:p>
            <a:pPr indent="0" lvl="0" marL="228600" rtl="0" algn="l">
              <a:lnSpc>
                <a:spcPct val="115000"/>
              </a:lnSpc>
              <a:spcBef>
                <a:spcPts val="1100"/>
              </a:spcBef>
              <a:spcAft>
                <a:spcPts val="0"/>
              </a:spcAft>
              <a:buNone/>
            </a:pPr>
            <a:r>
              <a:rPr lang="en-US" sz="1600">
                <a:solidFill>
                  <a:srgbClr val="188038"/>
                </a:solidFill>
                <a:latin typeface="Roboto Mono"/>
                <a:ea typeface="Roboto Mono"/>
                <a:cs typeface="Roboto Mono"/>
                <a:sym typeface="Roboto Mono"/>
              </a:rPr>
              <a:t>pip install pymatgen</a:t>
            </a:r>
            <a:endParaRPr sz="1750">
              <a:highlight>
                <a:srgbClr val="D9D9D9"/>
              </a:highlight>
            </a:endParaRPr>
          </a:p>
          <a:p>
            <a:pPr indent="0" lvl="0" marL="228600" rtl="0" algn="l">
              <a:lnSpc>
                <a:spcPct val="115000"/>
              </a:lnSpc>
              <a:spcBef>
                <a:spcPts val="1100"/>
              </a:spcBef>
              <a:spcAft>
                <a:spcPts val="0"/>
              </a:spcAft>
              <a:buNone/>
            </a:pPr>
            <a:r>
              <a:rPr lang="en-US" sz="1750"/>
              <a:t>or conda:</a:t>
            </a:r>
            <a:endParaRPr sz="1750">
              <a:highlight>
                <a:srgbClr val="D9D9D9"/>
              </a:highlight>
            </a:endParaRPr>
          </a:p>
          <a:p>
            <a:pPr indent="0" lvl="0" marL="228600" rtl="0" algn="l">
              <a:lnSpc>
                <a:spcPct val="115000"/>
              </a:lnSpc>
              <a:spcBef>
                <a:spcPts val="1100"/>
              </a:spcBef>
              <a:spcAft>
                <a:spcPts val="0"/>
              </a:spcAft>
              <a:buNone/>
            </a:pPr>
            <a:r>
              <a:rPr lang="en-US" sz="1600">
                <a:solidFill>
                  <a:srgbClr val="188038"/>
                </a:solidFill>
                <a:latin typeface="Roboto Mono"/>
                <a:ea typeface="Roboto Mono"/>
                <a:cs typeface="Roboto Mono"/>
                <a:sym typeface="Roboto Mono"/>
              </a:rPr>
              <a:t>conda </a:t>
            </a:r>
            <a:r>
              <a:rPr lang="en-US" sz="1600">
                <a:solidFill>
                  <a:srgbClr val="188038"/>
                </a:solidFill>
                <a:latin typeface="Roboto Mono"/>
                <a:ea typeface="Roboto Mono"/>
                <a:cs typeface="Roboto Mono"/>
                <a:sym typeface="Roboto Mono"/>
              </a:rPr>
              <a:t>install </a:t>
            </a:r>
            <a:r>
              <a:rPr lang="en-US" sz="1600">
                <a:solidFill>
                  <a:srgbClr val="188038"/>
                </a:solidFill>
                <a:latin typeface="Roboto Mono"/>
                <a:ea typeface="Roboto Mono"/>
                <a:cs typeface="Roboto Mono"/>
                <a:sym typeface="Roboto Mono"/>
              </a:rPr>
              <a:t>pymatgen</a:t>
            </a:r>
            <a:endParaRPr sz="1600">
              <a:solidFill>
                <a:srgbClr val="188038"/>
              </a:solidFill>
              <a:latin typeface="Roboto Mono"/>
              <a:ea typeface="Roboto Mono"/>
              <a:cs typeface="Roboto Mono"/>
              <a:sym typeface="Roboto Mono"/>
            </a:endParaRPr>
          </a:p>
          <a:p>
            <a:pPr indent="-301625" lvl="0" marL="228600" marR="0" rtl="0" algn="l">
              <a:lnSpc>
                <a:spcPct val="115000"/>
              </a:lnSpc>
              <a:spcBef>
                <a:spcPts val="1100"/>
              </a:spcBef>
              <a:spcAft>
                <a:spcPts val="0"/>
              </a:spcAft>
              <a:buSzPts val="2950"/>
              <a:buChar char="•"/>
            </a:pPr>
            <a:r>
              <a:rPr lang="en-US" sz="2950"/>
              <a:t>Verify we </a:t>
            </a:r>
            <a:r>
              <a:rPr lang="en-US" sz="2950">
                <a:highlight>
                  <a:srgbClr val="FFFFFF"/>
                </a:highlight>
              </a:rPr>
              <a:t>have</a:t>
            </a:r>
            <a:r>
              <a:rPr lang="en-US" sz="2950"/>
              <a:t> pymatgen installed</a:t>
            </a:r>
            <a:endParaRPr sz="2950"/>
          </a:p>
          <a:p>
            <a:pPr indent="0" lvl="0" marL="228600" marR="0" rtl="0" algn="l">
              <a:lnSpc>
                <a:spcPct val="115000"/>
              </a:lnSpc>
              <a:spcBef>
                <a:spcPts val="1100"/>
              </a:spcBef>
              <a:spcAft>
                <a:spcPts val="0"/>
              </a:spcAft>
              <a:buNone/>
            </a:pPr>
            <a:r>
              <a:rPr lang="en-US" sz="1600">
                <a:solidFill>
                  <a:srgbClr val="188038"/>
                </a:solidFill>
                <a:latin typeface="Roboto Mono"/>
                <a:ea typeface="Roboto Mono"/>
                <a:cs typeface="Roboto Mono"/>
                <a:sym typeface="Roboto Mono"/>
              </a:rPr>
              <a:t>import pymatgen.core</a:t>
            </a:r>
            <a:endParaRPr sz="1600">
              <a:solidFill>
                <a:srgbClr val="188038"/>
              </a:solidFill>
              <a:latin typeface="Roboto Mono"/>
              <a:ea typeface="Roboto Mono"/>
              <a:cs typeface="Roboto Mono"/>
              <a:sym typeface="Roboto Mono"/>
            </a:endParaRPr>
          </a:p>
          <a:p>
            <a:pPr indent="0" lvl="0" marL="228600" marR="0" rtl="0" algn="l">
              <a:lnSpc>
                <a:spcPct val="115000"/>
              </a:lnSpc>
              <a:spcBef>
                <a:spcPts val="1100"/>
              </a:spcBef>
              <a:spcAft>
                <a:spcPts val="0"/>
              </a:spcAft>
              <a:buNone/>
            </a:pPr>
            <a:r>
              <a:rPr lang="en-US" sz="2469">
                <a:highlight>
                  <a:srgbClr val="FFFFFF"/>
                </a:highlight>
              </a:rPr>
              <a:t>We can show the specific version of pymatgen installed:</a:t>
            </a:r>
            <a:endParaRPr sz="2469">
              <a:highlight>
                <a:srgbClr val="FFFFFF"/>
              </a:highlight>
            </a:endParaRPr>
          </a:p>
          <a:p>
            <a:pPr indent="0" lvl="0" marL="228600" marR="0" rtl="0" algn="l">
              <a:lnSpc>
                <a:spcPct val="115000"/>
              </a:lnSpc>
              <a:spcBef>
                <a:spcPts val="1100"/>
              </a:spcBef>
              <a:spcAft>
                <a:spcPts val="0"/>
              </a:spcAft>
              <a:buNone/>
            </a:pPr>
            <a:r>
              <a:rPr lang="en-US" sz="1600">
                <a:solidFill>
                  <a:srgbClr val="188038"/>
                </a:solidFill>
                <a:latin typeface="Roboto Mono"/>
                <a:ea typeface="Roboto Mono"/>
                <a:cs typeface="Roboto Mono"/>
                <a:sym typeface="Roboto Mono"/>
              </a:rPr>
              <a:t>print(pymatgen.core.__version__)</a:t>
            </a:r>
            <a:endParaRPr sz="1750">
              <a:highlight>
                <a:srgbClr val="D9D9D9"/>
              </a:highlight>
            </a:endParaRPr>
          </a:p>
          <a:p>
            <a:pPr indent="0" lvl="0" marL="228600" marR="0" rtl="0" algn="l">
              <a:lnSpc>
                <a:spcPct val="115000"/>
              </a:lnSpc>
              <a:spcBef>
                <a:spcPts val="1100"/>
              </a:spcBef>
              <a:spcAft>
                <a:spcPts val="1100"/>
              </a:spcAft>
              <a:buNone/>
            </a:pPr>
            <a:r>
              <a:t/>
            </a:r>
            <a:endParaRPr sz="1050">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436150" y="273225"/>
            <a:ext cx="10515600" cy="1325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Impact"/>
              <a:buNone/>
            </a:pPr>
            <a:r>
              <a:rPr lang="en-US"/>
              <a:t>Pymatgen: </a:t>
            </a:r>
            <a:r>
              <a:rPr lang="en-US"/>
              <a:t>Composition data</a:t>
            </a:r>
            <a:endParaRPr/>
          </a:p>
        </p:txBody>
      </p:sp>
      <p:sp>
        <p:nvSpPr>
          <p:cNvPr id="126" name="Google Shape;126;p19"/>
          <p:cNvSpPr txBox="1"/>
          <p:nvPr>
            <p:ph idx="1" type="body"/>
          </p:nvPr>
        </p:nvSpPr>
        <p:spPr>
          <a:xfrm>
            <a:off x="838200" y="1366125"/>
            <a:ext cx="10813800" cy="5189400"/>
          </a:xfrm>
          <a:prstGeom prst="rect">
            <a:avLst/>
          </a:prstGeom>
          <a:noFill/>
          <a:ln>
            <a:noFill/>
          </a:ln>
        </p:spPr>
        <p:txBody>
          <a:bodyPr anchorCtr="0" anchor="t" bIns="45700" lIns="91425" spcFirstLastPara="1" rIns="91425" wrap="square" tIns="45700">
            <a:noAutofit/>
          </a:bodyPr>
          <a:lstStyle/>
          <a:p>
            <a:pPr indent="-259715" lvl="0" marL="228600" rtl="0" algn="l">
              <a:lnSpc>
                <a:spcPct val="95000"/>
              </a:lnSpc>
              <a:spcBef>
                <a:spcPts val="0"/>
              </a:spcBef>
              <a:spcAft>
                <a:spcPts val="0"/>
              </a:spcAft>
              <a:buSzPts val="2290"/>
              <a:buChar char="•"/>
            </a:pPr>
            <a:r>
              <a:rPr b="1" lang="en-US" sz="1989">
                <a:highlight>
                  <a:srgbClr val="FFFFFF"/>
                </a:highlight>
              </a:rPr>
              <a:t>Composition data refers to the chemical makeup of a material. It's a fundamental concept that describes what elements are present in a material and in what proportions.</a:t>
            </a:r>
            <a:endParaRPr b="1" sz="1889">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b="1" lang="en-US" sz="1700"/>
              <a:t>Example of Composition Data</a:t>
            </a:r>
            <a:endParaRPr b="1" sz="1700"/>
          </a:p>
          <a:p>
            <a:pPr indent="-330200" lvl="0" marL="457200" rtl="0" algn="l">
              <a:lnSpc>
                <a:spcPct val="115000"/>
              </a:lnSpc>
              <a:spcBef>
                <a:spcPts val="1200"/>
              </a:spcBef>
              <a:spcAft>
                <a:spcPts val="0"/>
              </a:spcAft>
              <a:buSzPts val="1600"/>
              <a:buChar char="●"/>
            </a:pPr>
            <a:r>
              <a:rPr b="1" lang="en-US" sz="1600"/>
              <a:t>Iron Oxide (Fe2O3)</a:t>
            </a:r>
            <a:r>
              <a:rPr lang="en-US" sz="1600"/>
              <a:t>:</a:t>
            </a:r>
            <a:endParaRPr sz="1600"/>
          </a:p>
          <a:p>
            <a:pPr indent="-330200" lvl="1" marL="914400" rtl="0" algn="l">
              <a:lnSpc>
                <a:spcPct val="115000"/>
              </a:lnSpc>
              <a:spcBef>
                <a:spcPts val="0"/>
              </a:spcBef>
              <a:spcAft>
                <a:spcPts val="0"/>
              </a:spcAft>
              <a:buSzPts val="1600"/>
              <a:buChar char="○"/>
            </a:pPr>
            <a:r>
              <a:rPr lang="en-US" sz="1600"/>
              <a:t>Contains </a:t>
            </a:r>
            <a:r>
              <a:rPr b="1" lang="en-US" sz="1600"/>
              <a:t>2 parts Iron (Fe)</a:t>
            </a:r>
            <a:r>
              <a:rPr lang="en-US" sz="1600"/>
              <a:t>.</a:t>
            </a:r>
            <a:endParaRPr sz="1600"/>
          </a:p>
          <a:p>
            <a:pPr indent="-330200" lvl="1" marL="914400" rtl="0" algn="l">
              <a:lnSpc>
                <a:spcPct val="115000"/>
              </a:lnSpc>
              <a:spcBef>
                <a:spcPts val="0"/>
              </a:spcBef>
              <a:spcAft>
                <a:spcPts val="0"/>
              </a:spcAft>
              <a:buSzPts val="1600"/>
              <a:buChar char="○"/>
            </a:pPr>
            <a:r>
              <a:rPr lang="en-US" sz="1600"/>
              <a:t>Contains </a:t>
            </a:r>
            <a:r>
              <a:rPr b="1" lang="en-US" sz="1600"/>
              <a:t>3 parts Oxygen (O)</a:t>
            </a:r>
            <a:r>
              <a:rPr lang="en-US" sz="1600"/>
              <a:t>.</a:t>
            </a:r>
            <a:endParaRPr sz="1600"/>
          </a:p>
          <a:p>
            <a:pPr indent="-330200" lvl="1" marL="914400" rtl="0" algn="l">
              <a:lnSpc>
                <a:spcPct val="115000"/>
              </a:lnSpc>
              <a:spcBef>
                <a:spcPts val="0"/>
              </a:spcBef>
              <a:spcAft>
                <a:spcPts val="0"/>
              </a:spcAft>
              <a:buSzPts val="1600"/>
              <a:buChar char="○"/>
            </a:pPr>
            <a:r>
              <a:rPr lang="en-US" sz="1600"/>
              <a:t>Commonly known as rust, used in various industrial applications.</a:t>
            </a:r>
            <a:endParaRPr sz="1600"/>
          </a:p>
          <a:p>
            <a:pPr indent="0" lvl="0" marL="0" rtl="0" algn="l">
              <a:lnSpc>
                <a:spcPct val="115000"/>
              </a:lnSpc>
              <a:spcBef>
                <a:spcPts val="1200"/>
              </a:spcBef>
              <a:spcAft>
                <a:spcPts val="0"/>
              </a:spcAft>
              <a:buNone/>
            </a:pPr>
            <a:r>
              <a:rPr b="1" lang="en-US" sz="1500"/>
              <a:t>Key Operations with Composition Data (Using Pymatgen)</a:t>
            </a:r>
            <a:endParaRPr b="1" sz="1500"/>
          </a:p>
          <a:p>
            <a:pPr indent="-323850" lvl="0" marL="457200" rtl="0" algn="l">
              <a:lnSpc>
                <a:spcPct val="115000"/>
              </a:lnSpc>
              <a:spcBef>
                <a:spcPts val="1200"/>
              </a:spcBef>
              <a:spcAft>
                <a:spcPts val="0"/>
              </a:spcAft>
              <a:buSzPts val="1500"/>
              <a:buAutoNum type="arabicPeriod"/>
            </a:pPr>
            <a:r>
              <a:rPr b="1" lang="en-US" sz="1500"/>
              <a:t>Creating a Composition</a:t>
            </a:r>
            <a:r>
              <a:rPr lang="en-US" sz="1500"/>
              <a:t>: Instantiate composition from a formula.</a:t>
            </a:r>
            <a:endParaRPr sz="1500"/>
          </a:p>
          <a:p>
            <a:pPr indent="-323850" lvl="1" marL="914400" rtl="0" algn="l">
              <a:lnSpc>
                <a:spcPct val="115000"/>
              </a:lnSpc>
              <a:spcBef>
                <a:spcPts val="0"/>
              </a:spcBef>
              <a:spcAft>
                <a:spcPts val="0"/>
              </a:spcAft>
              <a:buSzPts val="1500"/>
              <a:buChar char="○"/>
            </a:pPr>
            <a:r>
              <a:rPr lang="en-US" sz="1500">
                <a:solidFill>
                  <a:srgbClr val="188038"/>
                </a:solidFill>
                <a:latin typeface="Roboto Mono"/>
                <a:ea typeface="Roboto Mono"/>
                <a:cs typeface="Roboto Mono"/>
                <a:sym typeface="Roboto Mono"/>
              </a:rPr>
              <a:t>comp1 = Composition("Fe2O3")</a:t>
            </a:r>
            <a:endParaRPr sz="1500">
              <a:solidFill>
                <a:srgbClr val="188038"/>
              </a:solidFill>
              <a:latin typeface="Roboto Mono"/>
              <a:ea typeface="Roboto Mono"/>
              <a:cs typeface="Roboto Mono"/>
              <a:sym typeface="Roboto Mono"/>
            </a:endParaRPr>
          </a:p>
          <a:p>
            <a:pPr indent="-323850" lvl="0" marL="457200" rtl="0" algn="l">
              <a:lnSpc>
                <a:spcPct val="115000"/>
              </a:lnSpc>
              <a:spcBef>
                <a:spcPts val="0"/>
              </a:spcBef>
              <a:spcAft>
                <a:spcPts val="0"/>
              </a:spcAft>
              <a:buSzPts val="1500"/>
              <a:buAutoNum type="arabicPeriod"/>
            </a:pPr>
            <a:r>
              <a:rPr b="1" lang="en-US" sz="1500"/>
              <a:t>Accessing Elements</a:t>
            </a:r>
            <a:r>
              <a:rPr lang="en-US" sz="1500"/>
              <a:t>: Retrieve the types of elements and their proportions.</a:t>
            </a:r>
            <a:endParaRPr sz="1500"/>
          </a:p>
          <a:p>
            <a:pPr indent="-323850" lvl="1" marL="914400" rtl="0" algn="l">
              <a:lnSpc>
                <a:spcPct val="115000"/>
              </a:lnSpc>
              <a:spcBef>
                <a:spcPts val="0"/>
              </a:spcBef>
              <a:spcAft>
                <a:spcPts val="0"/>
              </a:spcAft>
              <a:buSzPts val="1500"/>
              <a:buChar char="○"/>
            </a:pPr>
            <a:r>
              <a:rPr lang="en-US" sz="1500">
                <a:solidFill>
                  <a:srgbClr val="188038"/>
                </a:solidFill>
                <a:latin typeface="Roboto Mono"/>
                <a:ea typeface="Roboto Mono"/>
                <a:cs typeface="Roboto Mono"/>
                <a:sym typeface="Roboto Mono"/>
              </a:rPr>
              <a:t>Elements in comp1: {comp1.elements}</a:t>
            </a:r>
            <a:endParaRPr sz="1500">
              <a:solidFill>
                <a:srgbClr val="188038"/>
              </a:solidFill>
              <a:latin typeface="Roboto Mono"/>
              <a:ea typeface="Roboto Mono"/>
              <a:cs typeface="Roboto Mono"/>
              <a:sym typeface="Roboto Mono"/>
            </a:endParaRPr>
          </a:p>
          <a:p>
            <a:pPr indent="-323850" lvl="0" marL="457200" rtl="0" algn="l">
              <a:lnSpc>
                <a:spcPct val="115000"/>
              </a:lnSpc>
              <a:spcBef>
                <a:spcPts val="0"/>
              </a:spcBef>
              <a:spcAft>
                <a:spcPts val="0"/>
              </a:spcAft>
              <a:buSzPts val="1500"/>
              <a:buAutoNum type="arabicPeriod"/>
            </a:pPr>
            <a:r>
              <a:rPr b="1" lang="en-US" sz="1500"/>
              <a:t>Analyzing Properties</a:t>
            </a:r>
            <a:r>
              <a:rPr lang="en-US" sz="1500"/>
              <a:t>: Compute molecular weight, check for metallicity, etc.</a:t>
            </a:r>
            <a:endParaRPr sz="1500"/>
          </a:p>
          <a:p>
            <a:pPr indent="-323850" lvl="1" marL="914400" rtl="0" algn="l">
              <a:lnSpc>
                <a:spcPct val="115000"/>
              </a:lnSpc>
              <a:spcBef>
                <a:spcPts val="0"/>
              </a:spcBef>
              <a:spcAft>
                <a:spcPts val="0"/>
              </a:spcAft>
              <a:buSzPts val="1500"/>
              <a:buChar char="○"/>
            </a:pPr>
            <a:r>
              <a:rPr lang="en-US" sz="1500">
                <a:solidFill>
                  <a:srgbClr val="188038"/>
                </a:solidFill>
                <a:latin typeface="Roboto Mono"/>
                <a:ea typeface="Roboto Mono"/>
                <a:cs typeface="Roboto Mono"/>
                <a:sym typeface="Roboto Mono"/>
              </a:rPr>
              <a:t>Weight of comp1: {comp1.weight:.2f} g/mol</a:t>
            </a:r>
            <a:endParaRPr b="1" sz="2189">
              <a:highlight>
                <a:srgbClr val="FFFFFF"/>
              </a:highlight>
            </a:endParaRPr>
          </a:p>
        </p:txBody>
      </p:sp>
      <p:pic>
        <p:nvPicPr>
          <p:cNvPr id="127" name="Google Shape;127;p19"/>
          <p:cNvPicPr preferRelativeResize="0"/>
          <p:nvPr/>
        </p:nvPicPr>
        <p:blipFill>
          <a:blip r:embed="rId3">
            <a:alphaModFix/>
          </a:blip>
          <a:stretch>
            <a:fillRect/>
          </a:stretch>
        </p:blipFill>
        <p:spPr>
          <a:xfrm>
            <a:off x="7746350" y="2642100"/>
            <a:ext cx="3656225" cy="1972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351900" y="223550"/>
            <a:ext cx="10515600" cy="1325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Impact"/>
              <a:buNone/>
            </a:pPr>
            <a:r>
              <a:rPr lang="en-US"/>
              <a:t>Pymatgen: Structure data</a:t>
            </a:r>
            <a:endParaRPr/>
          </a:p>
        </p:txBody>
      </p:sp>
      <p:sp>
        <p:nvSpPr>
          <p:cNvPr id="134" name="Google Shape;134;p20"/>
          <p:cNvSpPr txBox="1"/>
          <p:nvPr/>
        </p:nvSpPr>
        <p:spPr>
          <a:xfrm>
            <a:off x="420825" y="1124225"/>
            <a:ext cx="5223300" cy="588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US" sz="1600">
                <a:solidFill>
                  <a:schemeClr val="dk1"/>
                </a:solidFill>
              </a:rPr>
              <a:t>What is Structure Data?</a:t>
            </a:r>
            <a:endParaRPr b="1" sz="1600">
              <a:solidFill>
                <a:schemeClr val="dk1"/>
              </a:solidFill>
            </a:endParaRPr>
          </a:p>
          <a:p>
            <a:pPr indent="-330200" lvl="0" marL="457200" rtl="0" algn="l">
              <a:lnSpc>
                <a:spcPct val="115000"/>
              </a:lnSpc>
              <a:spcBef>
                <a:spcPts val="1200"/>
              </a:spcBef>
              <a:spcAft>
                <a:spcPts val="0"/>
              </a:spcAft>
              <a:buClr>
                <a:schemeClr val="dk1"/>
              </a:buClr>
              <a:buSzPts val="1600"/>
              <a:buChar char="●"/>
            </a:pPr>
            <a:r>
              <a:rPr lang="en-US" sz="1600">
                <a:solidFill>
                  <a:schemeClr val="dk1"/>
                </a:solidFill>
              </a:rPr>
              <a:t>Describes the arrangement of atoms within a material.</a:t>
            </a:r>
            <a:endParaRPr sz="1600">
              <a:solidFill>
                <a:schemeClr val="dk1"/>
              </a:solidFill>
            </a:endParaRPr>
          </a:p>
          <a:p>
            <a:pPr indent="0" lvl="0" marL="0" rtl="0" algn="l">
              <a:lnSpc>
                <a:spcPct val="115000"/>
              </a:lnSpc>
              <a:spcBef>
                <a:spcPts val="1200"/>
              </a:spcBef>
              <a:spcAft>
                <a:spcPts val="0"/>
              </a:spcAft>
              <a:buNone/>
            </a:pPr>
            <a:r>
              <a:rPr b="1" lang="en-US" sz="1600">
                <a:solidFill>
                  <a:schemeClr val="dk1"/>
                </a:solidFill>
              </a:rPr>
              <a:t>What is CIF Data?</a:t>
            </a:r>
            <a:endParaRPr b="1" sz="1600">
              <a:solidFill>
                <a:schemeClr val="dk1"/>
              </a:solidFill>
            </a:endParaRPr>
          </a:p>
          <a:p>
            <a:pPr indent="-330200" lvl="0" marL="457200" rtl="0" algn="l">
              <a:lnSpc>
                <a:spcPct val="115000"/>
              </a:lnSpc>
              <a:spcBef>
                <a:spcPts val="1200"/>
              </a:spcBef>
              <a:spcAft>
                <a:spcPts val="0"/>
              </a:spcAft>
              <a:buClr>
                <a:schemeClr val="dk1"/>
              </a:buClr>
              <a:buSzPts val="1600"/>
              <a:buChar char="●"/>
            </a:pPr>
            <a:r>
              <a:rPr lang="en-US" sz="1600">
                <a:solidFill>
                  <a:schemeClr val="dk1"/>
                </a:solidFill>
              </a:rPr>
              <a:t>CIF stands for Crystallographic Information File.</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n-US" sz="1600">
                <a:solidFill>
                  <a:schemeClr val="dk1"/>
                </a:solidFill>
              </a:rPr>
              <a:t>It's a type of structure data specifically formatted to include details about the positions, types of atoms, and their bonding within a lattice.</a:t>
            </a:r>
            <a:endParaRPr b="1" sz="1600">
              <a:solidFill>
                <a:schemeClr val="dk1"/>
              </a:solidFill>
            </a:endParaRPr>
          </a:p>
          <a:p>
            <a:pPr indent="0" lvl="0" marL="0" rtl="0" algn="l">
              <a:lnSpc>
                <a:spcPct val="115000"/>
              </a:lnSpc>
              <a:spcBef>
                <a:spcPts val="1200"/>
              </a:spcBef>
              <a:spcAft>
                <a:spcPts val="0"/>
              </a:spcAft>
              <a:buNone/>
            </a:pPr>
            <a:r>
              <a:rPr b="1" lang="en-US" sz="1600">
                <a:solidFill>
                  <a:schemeClr val="dk1"/>
                </a:solidFill>
              </a:rPr>
              <a:t>Why is this Important?</a:t>
            </a:r>
            <a:endParaRPr b="1" sz="1600">
              <a:solidFill>
                <a:schemeClr val="dk1"/>
              </a:solidFill>
            </a:endParaRPr>
          </a:p>
          <a:p>
            <a:pPr indent="-330200" lvl="0" marL="457200" rtl="0" algn="l">
              <a:lnSpc>
                <a:spcPct val="115000"/>
              </a:lnSpc>
              <a:spcBef>
                <a:spcPts val="1200"/>
              </a:spcBef>
              <a:spcAft>
                <a:spcPts val="0"/>
              </a:spcAft>
              <a:buClr>
                <a:schemeClr val="dk1"/>
              </a:buClr>
              <a:buSzPts val="1600"/>
              <a:buChar char="●"/>
            </a:pPr>
            <a:r>
              <a:rPr b="1" lang="en-US" sz="1600">
                <a:solidFill>
                  <a:schemeClr val="dk1"/>
                </a:solidFill>
              </a:rPr>
              <a:t>Predicting Material Properties:</a:t>
            </a:r>
            <a:r>
              <a:rPr lang="en-US" sz="1600">
                <a:solidFill>
                  <a:schemeClr val="dk1"/>
                </a:solidFill>
              </a:rPr>
              <a:t> Fundamental for engineering materials with desired mechanical, electronic, and optical behaviors.</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n-US" sz="1600">
                <a:solidFill>
                  <a:schemeClr val="dk1"/>
                </a:solidFill>
              </a:rPr>
              <a:t>Research and Development:</a:t>
            </a:r>
            <a:r>
              <a:rPr lang="en-US" sz="1600">
                <a:solidFill>
                  <a:schemeClr val="dk1"/>
                </a:solidFill>
              </a:rPr>
              <a:t> Helps scientists and engineers reduce trial and error, saving time and resources.</a:t>
            </a:r>
            <a:endParaRPr sz="1600">
              <a:solidFill>
                <a:schemeClr val="dk1"/>
              </a:solidFill>
            </a:endParaRPr>
          </a:p>
          <a:p>
            <a:pPr indent="0" lvl="0" marL="0" rtl="0" algn="l">
              <a:lnSpc>
                <a:spcPct val="115000"/>
              </a:lnSpc>
              <a:spcBef>
                <a:spcPts val="1200"/>
              </a:spcBef>
              <a:spcAft>
                <a:spcPts val="1200"/>
              </a:spcAft>
              <a:buNone/>
            </a:pPr>
            <a:r>
              <a:t/>
            </a:r>
            <a:endParaRPr b="1" sz="1600">
              <a:solidFill>
                <a:schemeClr val="dk1"/>
              </a:solidFill>
            </a:endParaRPr>
          </a:p>
        </p:txBody>
      </p:sp>
      <p:pic>
        <p:nvPicPr>
          <p:cNvPr id="135" name="Google Shape;135;p20"/>
          <p:cNvPicPr preferRelativeResize="0"/>
          <p:nvPr/>
        </p:nvPicPr>
        <p:blipFill>
          <a:blip r:embed="rId3">
            <a:alphaModFix/>
          </a:blip>
          <a:stretch>
            <a:fillRect/>
          </a:stretch>
        </p:blipFill>
        <p:spPr>
          <a:xfrm>
            <a:off x="5417750" y="1464225"/>
            <a:ext cx="6524826" cy="2816751"/>
          </a:xfrm>
          <a:prstGeom prst="rect">
            <a:avLst/>
          </a:prstGeom>
          <a:noFill/>
          <a:ln>
            <a:noFill/>
          </a:ln>
        </p:spPr>
      </p:pic>
      <p:sp>
        <p:nvSpPr>
          <p:cNvPr id="136" name="Google Shape;136;p20"/>
          <p:cNvSpPr txBox="1"/>
          <p:nvPr/>
        </p:nvSpPr>
        <p:spPr>
          <a:xfrm>
            <a:off x="6662700" y="4280975"/>
            <a:ext cx="48402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solidFill>
                  <a:schemeClr val="dk1"/>
                </a:solidFill>
              </a:rPr>
              <a:t>A </a:t>
            </a:r>
            <a:r>
              <a:rPr b="1" lang="en-US" sz="1600">
                <a:solidFill>
                  <a:schemeClr val="dk1"/>
                </a:solidFill>
              </a:rPr>
              <a:t>supercell</a:t>
            </a:r>
            <a:r>
              <a:rPr lang="en-US" sz="1600">
                <a:solidFill>
                  <a:schemeClr val="dk1"/>
                </a:solidFill>
              </a:rPr>
              <a:t> is a larger version of a crystal unit cell.</a:t>
            </a:r>
            <a:endParaRPr sz="1600">
              <a:solidFill>
                <a:schemeClr val="dk1"/>
              </a:solidFill>
            </a:endParaRPr>
          </a:p>
          <a:p>
            <a:pPr indent="0" lvl="0" marL="0" rtl="0" algn="l">
              <a:spcBef>
                <a:spcPts val="0"/>
              </a:spcBef>
              <a:spcAft>
                <a:spcPts val="0"/>
              </a:spcAft>
              <a:buNone/>
            </a:pPr>
            <a:r>
              <a:rPr lang="en-US" sz="1600">
                <a:solidFill>
                  <a:schemeClr val="dk1"/>
                </a:solidFill>
              </a:rPr>
              <a:t>Imagine a single building block </a:t>
            </a:r>
            <a:r>
              <a:rPr b="1" lang="en-US" sz="1600">
                <a:solidFill>
                  <a:schemeClr val="dk1"/>
                </a:solidFill>
              </a:rPr>
              <a:t>(unit cell)</a:t>
            </a:r>
            <a:r>
              <a:rPr lang="en-US" sz="1600">
                <a:solidFill>
                  <a:schemeClr val="dk1"/>
                </a:solidFill>
              </a:rPr>
              <a:t> of a crystal. </a:t>
            </a:r>
            <a:endParaRPr sz="1600">
              <a:solidFill>
                <a:schemeClr val="dk1"/>
              </a:solidFill>
            </a:endParaRPr>
          </a:p>
          <a:p>
            <a:pPr indent="0" lvl="0" marL="0" rtl="0" algn="l">
              <a:spcBef>
                <a:spcPts val="0"/>
              </a:spcBef>
              <a:spcAft>
                <a:spcPts val="0"/>
              </a:spcAft>
              <a:buNone/>
            </a:pPr>
            <a:r>
              <a:rPr lang="en-US" sz="1600">
                <a:solidFill>
                  <a:schemeClr val="dk1"/>
                </a:solidFill>
              </a:rPr>
              <a:t>A supercell is made by repeating this block </a:t>
            </a:r>
            <a:r>
              <a:rPr lang="en-US" sz="1600">
                <a:solidFill>
                  <a:schemeClr val="dk1"/>
                </a:solidFill>
              </a:rPr>
              <a:t>infinite</a:t>
            </a:r>
            <a:r>
              <a:rPr lang="en-US" sz="1600">
                <a:solidFill>
                  <a:schemeClr val="dk1"/>
                </a:solidFill>
              </a:rPr>
              <a:t> times in different directions.</a:t>
            </a:r>
            <a:endParaRPr sz="16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UofSC Simple Theme">
  <a:themeElements>
    <a:clrScheme name="Custom 1">
      <a:dk1>
        <a:srgbClr val="000000"/>
      </a:dk1>
      <a:lt1>
        <a:srgbClr val="FFFFFF"/>
      </a:lt1>
      <a:dk2>
        <a:srgbClr val="73000A"/>
      </a:dk2>
      <a:lt2>
        <a:srgbClr val="E7E6E6"/>
      </a:lt2>
      <a:accent1>
        <a:srgbClr val="0D3841"/>
      </a:accent1>
      <a:accent2>
        <a:srgbClr val="E23B38"/>
      </a:accent2>
      <a:accent3>
        <a:srgbClr val="759005"/>
      </a:accent3>
      <a:accent4>
        <a:srgbClr val="FFF89E"/>
      </a:accent4>
      <a:accent5>
        <a:srgbClr val="3277B6"/>
      </a:accent5>
      <a:accent6>
        <a:srgbClr val="C1D832"/>
      </a:accent6>
      <a:hlink>
        <a:srgbClr val="73000A"/>
      </a:hlink>
      <a:folHlink>
        <a:srgbClr val="E23B3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