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1" r:id="rId4"/>
    <p:sldId id="280" r:id="rId5"/>
    <p:sldId id="282" r:id="rId6"/>
    <p:sldId id="283" r:id="rId7"/>
    <p:sldId id="260" r:id="rId8"/>
    <p:sldId id="261" r:id="rId9"/>
    <p:sldId id="262" r:id="rId10"/>
    <p:sldId id="284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272" r:id="rId19"/>
  </p:sldIdLst>
  <p:sldSz cx="9144000" cy="6858000" type="screen4x3"/>
  <p:notesSz cx="6881813" cy="92964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70" y="-258"/>
      </p:cViewPr>
      <p:guideLst>
        <p:guide orient="horz" pos="2160"/>
        <p:guide pos="2880"/>
        <p:guide pos="2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pitchFamily="18" charset="0"/>
              </a:defRPr>
            </a:lvl1pPr>
          </a:lstStyle>
          <a:p>
            <a:endParaRPr lang="en-US" altLang="ko-KR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E17EAB65-69FC-4CB2-A46B-5B09D4DD0E1A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36035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A342D4-EAB4-438A-89D7-CBA56EFA28B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587853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342D4-EAB4-438A-89D7-CBA56EFA28BB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3144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255588" y="1268413"/>
            <a:ext cx="8637587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" name="Line 26"/>
          <p:cNvSpPr>
            <a:spLocks noChangeShapeType="1"/>
          </p:cNvSpPr>
          <p:nvPr userDrawn="1"/>
        </p:nvSpPr>
        <p:spPr bwMode="auto">
          <a:xfrm>
            <a:off x="261938" y="2481263"/>
            <a:ext cx="86423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277813" y="3656013"/>
            <a:ext cx="8642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Picture 28" descr="표지그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4" t="49521" r="49632"/>
          <a:stretch>
            <a:fillRect/>
          </a:stretch>
        </p:blipFill>
        <p:spPr bwMode="auto">
          <a:xfrm>
            <a:off x="300038" y="2492375"/>
            <a:ext cx="12906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9"/>
          <p:cNvSpPr>
            <a:spLocks noChangeShapeType="1"/>
          </p:cNvSpPr>
          <p:nvPr userDrawn="1"/>
        </p:nvSpPr>
        <p:spPr bwMode="auto">
          <a:xfrm rot="5400000">
            <a:off x="-769144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8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528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0663" y="274638"/>
            <a:ext cx="2106612" cy="58912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167438" cy="58912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6914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878138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4820" name="Rectangle 102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34821" name="Rectangle 10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23B2A2-475C-44C0-876E-274359A46BF9}" type="slidenum">
              <a:rPr lang="en-US" altLang="ko-KR"/>
              <a:pPr/>
              <a:t>‹#›</a:t>
            </a:fld>
            <a:endParaRPr lang="en-US" altLang="ko-KR" dirty="0"/>
          </a:p>
        </p:txBody>
      </p:sp>
      <p:sp>
        <p:nvSpPr>
          <p:cNvPr id="34822" name="Rectangle 103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F2C90F0-F472-48B3-8C09-7E5D29E8F771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6317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309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07965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137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40250" y="981075"/>
            <a:ext cx="4137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334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779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57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616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25942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2149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4264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7" name="Rectangle 27"/>
          <p:cNvSpPr>
            <a:spLocks noChangeArrowheads="1"/>
          </p:cNvSpPr>
          <p:nvPr userDrawn="1"/>
        </p:nvSpPr>
        <p:spPr bwMode="auto">
          <a:xfrm>
            <a:off x="77788" y="66675"/>
            <a:ext cx="8997950" cy="6729413"/>
          </a:xfrm>
          <a:prstGeom prst="rect">
            <a:avLst/>
          </a:prstGeom>
          <a:noFill/>
          <a:ln w="88900">
            <a:solidFill>
              <a:srgbClr val="2141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274638"/>
            <a:ext cx="712946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Line 41"/>
          <p:cNvSpPr>
            <a:spLocks noChangeShapeType="1"/>
          </p:cNvSpPr>
          <p:nvPr userDrawn="1"/>
        </p:nvSpPr>
        <p:spPr bwMode="auto">
          <a:xfrm>
            <a:off x="107950" y="836613"/>
            <a:ext cx="8928100" cy="0"/>
          </a:xfrm>
          <a:prstGeom prst="line">
            <a:avLst/>
          </a:prstGeom>
          <a:noFill/>
          <a:ln w="25400">
            <a:solidFill>
              <a:srgbClr val="3144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auto">
          <a:xfrm>
            <a:off x="4202707" y="6308725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fld id="{C0C839D8-B3BB-4BA2-ABA0-A37AD8F29688}" type="slidenum">
              <a:rPr lang="en-US" altLang="ko-KR" sz="1200" b="1" smtClean="0">
                <a:latin typeface="Tahoma" pitchFamily="34" charset="0"/>
                <a:cs typeface="Tahoma" pitchFamily="34" charset="0"/>
              </a:rPr>
              <a:pPr algn="r" eaLnBrk="0" latinLnBrk="0" hangingPunct="0"/>
              <a:t>‹#›</a:t>
            </a:fld>
            <a:r>
              <a:rPr lang="en-US" altLang="ko-KR" sz="1200" b="1" dirty="0" smtClean="0">
                <a:latin typeface="Tahoma" pitchFamily="34" charset="0"/>
                <a:cs typeface="Tahoma" pitchFamily="34" charset="0"/>
              </a:rPr>
              <a:t>/18</a:t>
            </a:r>
            <a:endParaRPr lang="en-US" altLang="ko-KR" sz="12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1" name="Line 45"/>
          <p:cNvSpPr>
            <a:spLocks noChangeShapeType="1"/>
          </p:cNvSpPr>
          <p:nvPr userDrawn="1"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25400">
            <a:solidFill>
              <a:srgbClr val="3144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86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9pPr>
    </p:titleStyle>
    <p:bodyStyle>
      <a:lvl1pPr marL="265113" indent="-265113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Font typeface="Wingdings" pitchFamily="2" charset="2"/>
        <a:buBlip>
          <a:blip r:embed="rId15"/>
        </a:buBlip>
        <a:tabLst>
          <a:tab pos="2332038" algn="l"/>
        </a:tabLst>
        <a:defRPr kumimoji="1" sz="20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12788" indent="-255588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Blip>
          <a:blip r:embed="rId16"/>
        </a:buBlip>
        <a:tabLst>
          <a:tab pos="2332038" algn="l"/>
        </a:tabLst>
        <a:defRPr kumimoji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168400" indent="-2540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Font typeface="Wingdings" pitchFamily="2" charset="2"/>
        <a:buChar char="ü"/>
        <a:tabLst>
          <a:tab pos="2332038" algn="l"/>
        </a:tabLst>
        <a:defRPr kumimoji="1" sz="16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–"/>
        <a:tabLst>
          <a:tab pos="2332038" algn="l"/>
        </a:tabLst>
        <a:defRPr kumimoji="1" sz="14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 idx="4294967295"/>
          </p:nvPr>
        </p:nvSpPr>
        <p:spPr>
          <a:xfrm>
            <a:off x="1619672" y="2492897"/>
            <a:ext cx="7200800" cy="1152128"/>
          </a:xfrm>
        </p:spPr>
        <p:txBody>
          <a:bodyPr/>
          <a:lstStyle/>
          <a:p>
            <a:pPr algn="ctr"/>
            <a:r>
              <a:rPr lang="ko-KR" altLang="en-US" sz="3200" dirty="0"/>
              <a:t>제 </a:t>
            </a:r>
            <a:r>
              <a:rPr lang="en-US" altLang="ko-KR" sz="3200" dirty="0" smtClean="0"/>
              <a:t>8 </a:t>
            </a:r>
            <a:r>
              <a:rPr lang="ko-KR" altLang="en-US" sz="3200" dirty="0"/>
              <a:t>장 </a:t>
            </a:r>
            <a:r>
              <a:rPr lang="ko-KR" altLang="en-US" sz="3200" dirty="0" smtClean="0"/>
              <a:t>대기모형</a:t>
            </a:r>
            <a:endParaRPr lang="ko-KR" altLang="en-US" sz="3200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500563" y="3968750"/>
            <a:ext cx="345598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8.1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서론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8.2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시스템의 특성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8.3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시스템 성능의 척도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8.4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대기 모형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132138" y="765175"/>
            <a:ext cx="576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400" i="1" dirty="0">
                <a:solidFill>
                  <a:schemeClr val="bg1"/>
                </a:solidFill>
                <a:latin typeface="Tahoma" pitchFamily="34" charset="0"/>
              </a:rPr>
              <a:t>Introduction to Industrial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시스템 성능의 척도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평가 척도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대기행렬 또는 시스템에서 대기 중인 </a:t>
            </a:r>
            <a:r>
              <a:rPr lang="ko-KR" altLang="en-US" b="1" dirty="0" smtClean="0">
                <a:solidFill>
                  <a:srgbClr val="FF0000"/>
                </a:solidFill>
              </a:rPr>
              <a:t>고객의 평균 숫자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대기 행렬에서 기다리는 평균 고객의 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+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 존재하는 평균 고객의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대기행렬 또는 시스템에서 보내는 </a:t>
            </a:r>
            <a:r>
              <a:rPr lang="ko-KR" altLang="en-US" b="1" dirty="0" smtClean="0">
                <a:solidFill>
                  <a:srgbClr val="FF0000"/>
                </a:solidFill>
              </a:rPr>
              <a:t>고객의 평균 대기 시간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대기행렬에서 보내는 평균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+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내에서 보내는 평균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장치의 사용비율을 뜻하는 </a:t>
            </a:r>
            <a:r>
              <a:rPr lang="ko-KR" altLang="en-US" b="1" dirty="0" smtClean="0">
                <a:solidFill>
                  <a:srgbClr val="FF0000"/>
                </a:solidFill>
              </a:rPr>
              <a:t>시스템 활용도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서비스 종사자가 휴무 </a:t>
            </a:r>
            <a:r>
              <a:rPr lang="en-US" altLang="ko-KR" dirty="0" smtClean="0"/>
              <a:t>(idle)</a:t>
            </a:r>
            <a:r>
              <a:rPr lang="ko-KR" altLang="en-US" dirty="0" smtClean="0"/>
              <a:t>가 아닌 작업 </a:t>
            </a:r>
            <a:r>
              <a:rPr lang="en-US" altLang="ko-KR" dirty="0" smtClean="0"/>
              <a:t>(busy)</a:t>
            </a:r>
            <a:r>
              <a:rPr lang="ko-KR" altLang="en-US" dirty="0" smtClean="0"/>
              <a:t>의 정도를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활용도가 증가할수록 대기행렬의 길이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대기시간도 급격히 증가함 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8-5])</a:t>
            </a:r>
          </a:p>
          <a:p>
            <a:pPr lvl="1"/>
            <a:r>
              <a:rPr lang="ko-KR" altLang="en-US" dirty="0" smtClean="0"/>
              <a:t>용량의 수준과 대기행렬에 관련된 </a:t>
            </a:r>
            <a:r>
              <a:rPr lang="ko-KR" altLang="en-US" b="1" dirty="0" smtClean="0">
                <a:solidFill>
                  <a:srgbClr val="FF0000"/>
                </a:solidFill>
              </a:rPr>
              <a:t>비용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총비용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 비용</a:t>
            </a:r>
            <a:r>
              <a:rPr lang="en-US" altLang="ko-KR" dirty="0" smtClean="0"/>
              <a:t>+</a:t>
            </a:r>
            <a:r>
              <a:rPr lang="ko-KR" altLang="en-US" dirty="0" smtClean="0"/>
              <a:t>시스템 운영 비용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최소화해야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2581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대기 </a:t>
            </a:r>
            <a:r>
              <a:rPr lang="ko-KR" altLang="en-US" dirty="0"/>
              <a:t>모형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모형의 요소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048000" y="4652392"/>
            <a:ext cx="228600" cy="2286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352800" y="4499992"/>
            <a:ext cx="6158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…..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495800" y="4271392"/>
            <a:ext cx="8382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봉사자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2743200" y="4652392"/>
            <a:ext cx="228600" cy="2286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2438400" y="4652392"/>
            <a:ext cx="228600" cy="2286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2133600" y="4652392"/>
            <a:ext cx="228600" cy="2286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495800" y="4576192"/>
            <a:ext cx="8382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봉사자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495800" y="5033392"/>
            <a:ext cx="838200" cy="2286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봉사자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4648200" y="4696842"/>
            <a:ext cx="5838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.…...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038600" y="4195192"/>
            <a:ext cx="18288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4038600" y="4347592"/>
            <a:ext cx="457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V="1">
            <a:off x="4038600" y="4728592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4957192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5334000" y="4347592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5334000" y="4652392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334000" y="5109592"/>
            <a:ext cx="1143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1143000" y="4728592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1066800" y="4423792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도착고객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432050" y="4271392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대기행렬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343400" y="3890392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서비스 시설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6750050" y="4576192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떠나는 고객</a:t>
            </a:r>
          </a:p>
        </p:txBody>
      </p:sp>
      <p:sp>
        <p:nvSpPr>
          <p:cNvPr id="4121" name="AutoShape 25"/>
          <p:cNvSpPr>
            <a:spLocks/>
          </p:cNvSpPr>
          <p:nvPr/>
        </p:nvSpPr>
        <p:spPr bwMode="auto">
          <a:xfrm>
            <a:off x="6553200" y="4347592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2" name="AutoShape 26"/>
          <p:cNvSpPr>
            <a:spLocks/>
          </p:cNvSpPr>
          <p:nvPr/>
        </p:nvSpPr>
        <p:spPr bwMode="auto">
          <a:xfrm rot="5400000">
            <a:off x="3886200" y="1909192"/>
            <a:ext cx="228600" cy="3733800"/>
          </a:xfrm>
          <a:prstGeom prst="leftBrace">
            <a:avLst>
              <a:gd name="adj1" fmla="val 136111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3429000" y="3356992"/>
            <a:ext cx="1282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분석 시스템</a:t>
            </a: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838200" y="1426840"/>
            <a:ext cx="381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(1)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고객의 도착 형태</a:t>
            </a:r>
          </a:p>
          <a:p>
            <a:pPr lvl="1"/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도착시간의 확률 분포</a:t>
            </a:r>
          </a:p>
          <a:p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(2)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봉사자의 서비스 형태</a:t>
            </a:r>
          </a:p>
          <a:p>
            <a:pPr lvl="1"/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서비스시간의 확률 분포</a:t>
            </a:r>
          </a:p>
          <a:p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봉사자의 수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4572000" y="1426840"/>
            <a:ext cx="3962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서비스 규칙</a:t>
            </a:r>
          </a:p>
          <a:p>
            <a:pPr lvl="1"/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: FCFS, LCFS, RANDOM,...</a:t>
            </a:r>
          </a:p>
          <a:p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(5)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대기행렬 용량</a:t>
            </a:r>
          </a:p>
          <a:p>
            <a:pPr lvl="1"/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대기행렬의 최대 길이</a:t>
            </a:r>
          </a:p>
          <a:p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(6)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투입요소의 수</a:t>
            </a:r>
          </a:p>
          <a:p>
            <a:pPr lvl="1"/>
            <a:r>
              <a:rPr lang="en-US" altLang="ko-KR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도착고객의 한계</a:t>
            </a:r>
          </a:p>
          <a:p>
            <a:endParaRPr lang="en-US" altLang="ko-KR" b="1" dirty="0">
              <a:solidFill>
                <a:srgbClr val="01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대기 </a:t>
            </a:r>
            <a:r>
              <a:rPr lang="ko-KR" altLang="en-US" dirty="0"/>
              <a:t>모형</a:t>
            </a:r>
          </a:p>
        </p:txBody>
      </p:sp>
      <p:sp>
        <p:nvSpPr>
          <p:cNvPr id="4128" name="Rectangle 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모형의 요소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00113" y="1484313"/>
          <a:ext cx="7344820" cy="4464499"/>
        </p:xfrm>
        <a:graphic>
          <a:graphicData uri="http://schemas.openxmlformats.org/drawingml/2006/table">
            <a:tbl>
              <a:tblPr/>
              <a:tblGrid>
                <a:gridCol w="1244483"/>
                <a:gridCol w="4357885"/>
                <a:gridCol w="1742452"/>
              </a:tblGrid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기호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의미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역할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i="1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λ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평균</a:t>
                      </a:r>
                      <a:r>
                        <a:rPr lang="en-US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고객 도착율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결정 변수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i="1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μ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(</a:t>
                      </a: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평균</a:t>
                      </a:r>
                      <a:r>
                        <a:rPr lang="en-US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)</a:t>
                      </a: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서비스율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결정 변수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M</a:t>
                      </a:r>
                      <a:endParaRPr lang="ko-KR" sz="1400" i="1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채널의 수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결정 변수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i="1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대기열에서 기다리는 평균고객 수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i="1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시스템에 있는 전체 고객의 평균 수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i="1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ρ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 가동률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400" i="1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대기열에서의 평균 대기 시간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sz="1400" i="1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시스템에서 소요되는 총 평균 시간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1/</a:t>
                      </a:r>
                      <a:r>
                        <a:rPr lang="ko-KR" sz="1400" i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μ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 시간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i="1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 내에 고객이 없을 확률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i="1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 내에 고객이 </a:t>
                      </a:r>
                      <a:r>
                        <a:rPr lang="en-US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n</a:t>
                      </a: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명 있을 확률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34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400" i="1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3970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대기열에서 기다리는 최대 고객 수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성능 특성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Object 5"/>
          <p:cNvGraphicFramePr>
            <a:graphicFrameLocks/>
          </p:cNvGraphicFramePr>
          <p:nvPr/>
        </p:nvGraphicFramePr>
        <p:xfrm>
          <a:off x="1411288" y="2854325"/>
          <a:ext cx="255587" cy="357188"/>
        </p:xfrm>
        <a:graphic>
          <a:graphicData uri="http://schemas.openxmlformats.org/presentationml/2006/ole">
            <p:oleObj spid="_x0000_s103426" name="Equation" r:id="rId4" imgW="190440" imgH="266400" progId="Equation.DSMT4">
              <p:embed/>
            </p:oleObj>
          </a:graphicData>
        </a:graphic>
      </p:graphicFrame>
      <p:graphicFrame>
        <p:nvGraphicFramePr>
          <p:cNvPr id="32" name="Object 21"/>
          <p:cNvGraphicFramePr>
            <a:graphicFrameLocks/>
          </p:cNvGraphicFramePr>
          <p:nvPr/>
        </p:nvGraphicFramePr>
        <p:xfrm>
          <a:off x="1436688" y="3308350"/>
          <a:ext cx="204787" cy="236538"/>
        </p:xfrm>
        <a:graphic>
          <a:graphicData uri="http://schemas.openxmlformats.org/presentationml/2006/ole">
            <p:oleObj spid="_x0000_s103427" name="Equation" r:id="rId5" imgW="152280" imgH="177480" progId="Equation.DSMT4">
              <p:embed/>
            </p:oleObj>
          </a:graphicData>
        </a:graphic>
      </p:graphicFrame>
      <p:graphicFrame>
        <p:nvGraphicFramePr>
          <p:cNvPr id="33" name="Object 22"/>
          <p:cNvGraphicFramePr>
            <a:graphicFrameLocks/>
          </p:cNvGraphicFramePr>
          <p:nvPr/>
        </p:nvGraphicFramePr>
        <p:xfrm>
          <a:off x="1411288" y="3876675"/>
          <a:ext cx="307975" cy="357188"/>
        </p:xfrm>
        <a:graphic>
          <a:graphicData uri="http://schemas.openxmlformats.org/presentationml/2006/ole">
            <p:oleObj spid="_x0000_s103428" name="Equation" r:id="rId6" imgW="228600" imgH="266400" progId="Equation.DSMT4">
              <p:embed/>
            </p:oleObj>
          </a:graphicData>
        </a:graphic>
      </p:graphicFrame>
      <p:graphicFrame>
        <p:nvGraphicFramePr>
          <p:cNvPr id="34" name="Object 23"/>
          <p:cNvGraphicFramePr>
            <a:graphicFrameLocks/>
          </p:cNvGraphicFramePr>
          <p:nvPr/>
        </p:nvGraphicFramePr>
        <p:xfrm>
          <a:off x="1419225" y="4287838"/>
          <a:ext cx="273050" cy="255587"/>
        </p:xfrm>
        <a:graphic>
          <a:graphicData uri="http://schemas.openxmlformats.org/presentationml/2006/ole">
            <p:oleObj spid="_x0000_s103429" name="Equation" r:id="rId7" imgW="203040" imgH="190440" progId="Equation.DSMT4">
              <p:embed/>
            </p:oleObj>
          </a:graphicData>
        </a:graphic>
      </p:graphicFrame>
      <p:graphicFrame>
        <p:nvGraphicFramePr>
          <p:cNvPr id="35" name="Object 24"/>
          <p:cNvGraphicFramePr>
            <a:graphicFrameLocks/>
          </p:cNvGraphicFramePr>
          <p:nvPr/>
        </p:nvGraphicFramePr>
        <p:xfrm>
          <a:off x="1411288" y="4905375"/>
          <a:ext cx="239712" cy="323850"/>
        </p:xfrm>
        <a:graphic>
          <a:graphicData uri="http://schemas.openxmlformats.org/presentationml/2006/ole">
            <p:oleObj spid="_x0000_s103430" name="Equation" r:id="rId8" imgW="177480" imgH="241200" progId="Equation.DSMT4">
              <p:embed/>
            </p:oleObj>
          </a:graphicData>
        </a:graphic>
      </p:graphicFrame>
      <p:graphicFrame>
        <p:nvGraphicFramePr>
          <p:cNvPr id="36" name="Object 25"/>
          <p:cNvGraphicFramePr>
            <a:graphicFrameLocks/>
          </p:cNvGraphicFramePr>
          <p:nvPr/>
        </p:nvGraphicFramePr>
        <p:xfrm>
          <a:off x="1411288" y="5237163"/>
          <a:ext cx="239712" cy="323850"/>
        </p:xfrm>
        <a:graphic>
          <a:graphicData uri="http://schemas.openxmlformats.org/presentationml/2006/ole">
            <p:oleObj spid="_x0000_s103431" name="Equation" r:id="rId9" imgW="177480" imgH="241200" progId="Equation.DSMT4">
              <p:embed/>
            </p:oleObj>
          </a:graphicData>
        </a:graphic>
      </p:graphicFrame>
      <p:graphicFrame>
        <p:nvGraphicFramePr>
          <p:cNvPr id="37" name="Object 26"/>
          <p:cNvGraphicFramePr>
            <a:graphicFrameLocks/>
          </p:cNvGraphicFramePr>
          <p:nvPr/>
        </p:nvGraphicFramePr>
        <p:xfrm>
          <a:off x="1411288" y="5553075"/>
          <a:ext cx="411162" cy="323850"/>
        </p:xfrm>
        <a:graphic>
          <a:graphicData uri="http://schemas.openxmlformats.org/presentationml/2006/ole">
            <p:oleObj spid="_x0000_s103432" name="Equation" r:id="rId10" imgW="30456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대기 모형</a:t>
            </a:r>
            <a:endParaRPr lang="en-US" altLang="ko-KR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Blip>
                <a:blip r:embed="rId4"/>
              </a:buBlip>
            </a:pPr>
            <a:r>
              <a:rPr lang="ko-KR" altLang="en-US" sz="2000" b="1" dirty="0" smtClean="0"/>
              <a:t>무한자원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단일 채널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지수서비스시간</a:t>
            </a:r>
          </a:p>
          <a:p>
            <a:pPr lvl="1"/>
            <a:r>
              <a:rPr lang="ko-KR" altLang="en-US" dirty="0" smtClean="0">
                <a:sym typeface="Symbol" pitchFamily="18" charset="2"/>
              </a:rPr>
              <a:t>도착</a:t>
            </a:r>
            <a:r>
              <a:rPr lang="en-US" altLang="ko-KR" dirty="0" smtClean="0">
                <a:sym typeface="Symbol" pitchFamily="18" charset="2"/>
              </a:rPr>
              <a:t>/</a:t>
            </a:r>
            <a:r>
              <a:rPr lang="ko-KR" altLang="en-US" dirty="0" smtClean="0">
                <a:sym typeface="Symbol" pitchFamily="18" charset="2"/>
              </a:rPr>
              <a:t>서비스 </a:t>
            </a:r>
            <a:r>
              <a:rPr lang="ko-KR" altLang="en-US" dirty="0">
                <a:sym typeface="Symbol" pitchFamily="18" charset="2"/>
              </a:rPr>
              <a:t>지수모델</a:t>
            </a:r>
            <a:r>
              <a:rPr lang="en-US" altLang="ko-KR" dirty="0">
                <a:sym typeface="Symbol" pitchFamily="18" charset="2"/>
              </a:rPr>
              <a:t>, </a:t>
            </a:r>
            <a:r>
              <a:rPr lang="ko-KR" altLang="en-US" dirty="0" smtClean="0">
                <a:sym typeface="Symbol" pitchFamily="18" charset="2"/>
              </a:rPr>
              <a:t>단일 채널</a:t>
            </a:r>
            <a:r>
              <a:rPr lang="en-US" altLang="ko-KR" dirty="0" smtClean="0">
                <a:sym typeface="Symbol" pitchFamily="18" charset="2"/>
              </a:rPr>
              <a:t>, </a:t>
            </a:r>
            <a:r>
              <a:rPr lang="en-US" altLang="ko-KR" dirty="0">
                <a:sym typeface="Symbol" pitchFamily="18" charset="2"/>
              </a:rPr>
              <a:t>FCFS, </a:t>
            </a:r>
            <a:r>
              <a:rPr lang="ko-KR" altLang="en-US" dirty="0">
                <a:sym typeface="Symbol" pitchFamily="18" charset="2"/>
              </a:rPr>
              <a:t>대기행렬 </a:t>
            </a:r>
            <a:r>
              <a:rPr lang="en-US" altLang="ko-KR" dirty="0">
                <a:sym typeface="Symbol" pitchFamily="18" charset="2"/>
              </a:rPr>
              <a:t>, </a:t>
            </a:r>
            <a:r>
              <a:rPr lang="ko-KR" altLang="en-US" dirty="0">
                <a:sym typeface="Symbol" pitchFamily="18" charset="2"/>
              </a:rPr>
              <a:t>도착고객 </a:t>
            </a:r>
            <a:endParaRPr lang="ko-KR" altLang="en-US" dirty="0"/>
          </a:p>
          <a:p>
            <a:pPr lvl="1"/>
            <a:r>
              <a:rPr lang="ko-KR" altLang="en-US" dirty="0"/>
              <a:t>도착률 </a:t>
            </a:r>
            <a:r>
              <a:rPr lang="ko-KR" altLang="en-US" dirty="0">
                <a:sym typeface="Symbol" pitchFamily="18" charset="2"/>
              </a:rPr>
              <a:t></a:t>
            </a:r>
            <a:r>
              <a:rPr lang="en-US" altLang="ko-KR" dirty="0">
                <a:sym typeface="Symbol" pitchFamily="18" charset="2"/>
              </a:rPr>
              <a:t>, </a:t>
            </a:r>
            <a:r>
              <a:rPr lang="ko-KR" altLang="en-US" dirty="0">
                <a:sym typeface="Symbol" pitchFamily="18" charset="2"/>
              </a:rPr>
              <a:t>봉사율 의 지수분포 </a:t>
            </a:r>
            <a:r>
              <a:rPr lang="ko-KR" altLang="en-US" dirty="0" smtClean="0">
                <a:sym typeface="Symbol" pitchFamily="18" charset="2"/>
              </a:rPr>
              <a:t>모델</a:t>
            </a:r>
            <a:endParaRPr lang="en-US" altLang="ko-KR" dirty="0" smtClean="0">
              <a:sym typeface="Symbol" pitchFamily="18" charset="2"/>
            </a:endParaRPr>
          </a:p>
          <a:p>
            <a:pPr lvl="1"/>
            <a:r>
              <a:rPr lang="ko-KR" altLang="en-US" dirty="0" smtClean="0">
                <a:sym typeface="Symbol" pitchFamily="18" charset="2"/>
              </a:rPr>
              <a:t>확률의 유도</a:t>
            </a:r>
            <a:endParaRPr lang="en-US" altLang="ko-KR" dirty="0">
              <a:sym typeface="Symbol" pitchFamily="18" charset="2"/>
            </a:endParaRPr>
          </a:p>
          <a:p>
            <a:pPr lvl="1"/>
            <a:endParaRPr lang="ko-KR" altLang="en-US" dirty="0">
              <a:sym typeface="Symbol" pitchFamily="18" charset="2"/>
            </a:endParaRPr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1295400" y="3888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2209800" y="3888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3124200" y="3888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06" name="Freeform 18"/>
          <p:cNvSpPr>
            <a:spLocks/>
          </p:cNvSpPr>
          <p:nvPr/>
        </p:nvSpPr>
        <p:spPr bwMode="auto">
          <a:xfrm flipH="1" flipV="1">
            <a:off x="1295400" y="4650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 flipH="1" flipV="1">
            <a:off x="2209800" y="4650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 flipH="1" flipV="1">
            <a:off x="3124200" y="4650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990600" y="4193232"/>
            <a:ext cx="4572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01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1905000" y="4193232"/>
            <a:ext cx="4572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01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2819400" y="4193232"/>
            <a:ext cx="4572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01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319" name="Freeform 31"/>
          <p:cNvSpPr>
            <a:spLocks/>
          </p:cNvSpPr>
          <p:nvPr/>
        </p:nvSpPr>
        <p:spPr bwMode="auto">
          <a:xfrm>
            <a:off x="5257800" y="3888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20" name="Freeform 32"/>
          <p:cNvSpPr>
            <a:spLocks/>
          </p:cNvSpPr>
          <p:nvPr/>
        </p:nvSpPr>
        <p:spPr bwMode="auto">
          <a:xfrm>
            <a:off x="6172200" y="3888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7086600" y="3888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 flipH="1" flipV="1">
            <a:off x="5257800" y="4650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23" name="Freeform 35"/>
          <p:cNvSpPr>
            <a:spLocks/>
          </p:cNvSpPr>
          <p:nvPr/>
        </p:nvSpPr>
        <p:spPr bwMode="auto">
          <a:xfrm flipH="1" flipV="1">
            <a:off x="6172200" y="4650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24" name="Freeform 36"/>
          <p:cNvSpPr>
            <a:spLocks/>
          </p:cNvSpPr>
          <p:nvPr/>
        </p:nvSpPr>
        <p:spPr bwMode="auto">
          <a:xfrm flipH="1" flipV="1">
            <a:off x="7086600" y="4650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4953000" y="4193232"/>
            <a:ext cx="4572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010000"/>
                </a:solidFill>
                <a:latin typeface="Times New Roman" pitchFamily="18" charset="0"/>
              </a:rPr>
              <a:t>n-1</a:t>
            </a:r>
          </a:p>
        </p:txBody>
      </p:sp>
      <p:sp>
        <p:nvSpPr>
          <p:cNvPr id="12326" name="Oval 38"/>
          <p:cNvSpPr>
            <a:spLocks noChangeArrowheads="1"/>
          </p:cNvSpPr>
          <p:nvPr/>
        </p:nvSpPr>
        <p:spPr bwMode="auto">
          <a:xfrm>
            <a:off x="5867400" y="4193232"/>
            <a:ext cx="4572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01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2327" name="Oval 39"/>
          <p:cNvSpPr>
            <a:spLocks noChangeArrowheads="1"/>
          </p:cNvSpPr>
          <p:nvPr/>
        </p:nvSpPr>
        <p:spPr bwMode="auto">
          <a:xfrm>
            <a:off x="6781800" y="4193232"/>
            <a:ext cx="457200" cy="4572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dirty="0">
                <a:solidFill>
                  <a:srgbClr val="010000"/>
                </a:solidFill>
                <a:latin typeface="Times New Roman" pitchFamily="18" charset="0"/>
              </a:rPr>
              <a:t>n+1</a:t>
            </a:r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4267200" y="3888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29" name="Freeform 41"/>
          <p:cNvSpPr>
            <a:spLocks/>
          </p:cNvSpPr>
          <p:nvPr/>
        </p:nvSpPr>
        <p:spPr bwMode="auto">
          <a:xfrm flipH="1" flipV="1">
            <a:off x="4267200" y="4650432"/>
            <a:ext cx="762000" cy="304800"/>
          </a:xfrm>
          <a:custGeom>
            <a:avLst/>
            <a:gdLst>
              <a:gd name="T0" fmla="*/ 0 w 480"/>
              <a:gd name="T1" fmla="*/ 192 h 192"/>
              <a:gd name="T2" fmla="*/ 240 w 480"/>
              <a:gd name="T3" fmla="*/ 0 h 192"/>
              <a:gd name="T4" fmla="*/ 480 w 480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92">
                <a:moveTo>
                  <a:pt x="0" y="192"/>
                </a:moveTo>
                <a:cubicBezTo>
                  <a:pt x="80" y="96"/>
                  <a:pt x="160" y="0"/>
                  <a:pt x="240" y="0"/>
                </a:cubicBezTo>
                <a:cubicBezTo>
                  <a:pt x="320" y="0"/>
                  <a:pt x="400" y="96"/>
                  <a:pt x="480" y="19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3810000" y="4193232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10000"/>
                </a:solidFill>
                <a:latin typeface="Times New Roman" pitchFamily="18" charset="0"/>
              </a:rPr>
              <a:t>….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1371600" y="3507432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2308225" y="3507432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3222625" y="3507432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4365625" y="3507432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5356225" y="3507432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6270625" y="3507432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7185025" y="3507432"/>
            <a:ext cx="51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1371600" y="487903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·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2362200" y="487903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·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3276600" y="487903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·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4419600" y="487903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·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5410200" y="487903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·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6324600" y="487903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·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7239000" y="4879032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·</a:t>
            </a:r>
            <a:r>
              <a:rPr lang="en-US" altLang="ko-KR" sz="2400" i="1" dirty="0">
                <a:solidFill>
                  <a:srgbClr val="010000"/>
                </a:solidFill>
                <a:latin typeface="Times New Roman" pitchFamily="18" charset="0"/>
              </a:rPr>
              <a:t>t</a:t>
            </a:r>
            <a:endParaRPr lang="en-US" altLang="ko-KR" sz="2400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12346" name="AutoShape 58"/>
          <p:cNvSpPr>
            <a:spLocks/>
          </p:cNvSpPr>
          <p:nvPr/>
        </p:nvSpPr>
        <p:spPr bwMode="auto">
          <a:xfrm rot="16200000">
            <a:off x="5943600" y="4498032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48" name="AutoShape 60"/>
          <p:cNvSpPr>
            <a:spLocks/>
          </p:cNvSpPr>
          <p:nvPr/>
        </p:nvSpPr>
        <p:spPr bwMode="auto">
          <a:xfrm rot="5400000" flipV="1">
            <a:off x="1447800" y="2974032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50" name="Freeform 62"/>
          <p:cNvSpPr>
            <a:spLocks/>
          </p:cNvSpPr>
          <p:nvPr/>
        </p:nvSpPr>
        <p:spPr bwMode="auto">
          <a:xfrm>
            <a:off x="1600200" y="3202632"/>
            <a:ext cx="533400" cy="152400"/>
          </a:xfrm>
          <a:custGeom>
            <a:avLst/>
            <a:gdLst>
              <a:gd name="T0" fmla="*/ 0 w 336"/>
              <a:gd name="T1" fmla="*/ 240 h 240"/>
              <a:gd name="T2" fmla="*/ 0 w 336"/>
              <a:gd name="T3" fmla="*/ 0 h 240"/>
              <a:gd name="T4" fmla="*/ 336 w 33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40">
                <a:moveTo>
                  <a:pt x="0" y="240"/>
                </a:moveTo>
                <a:lnTo>
                  <a:pt x="0" y="0"/>
                </a:lnTo>
                <a:lnTo>
                  <a:pt x="33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>
            <a:off x="6096000" y="541243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7543800" y="4193232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010000"/>
                </a:solidFill>
                <a:latin typeface="Times New Roman" pitchFamily="18" charset="0"/>
              </a:rPr>
              <a:t>….</a:t>
            </a:r>
          </a:p>
        </p:txBody>
      </p:sp>
      <p:graphicFrame>
        <p:nvGraphicFramePr>
          <p:cNvPr id="1235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4546625"/>
              </p:ext>
            </p:extLst>
          </p:nvPr>
        </p:nvGraphicFramePr>
        <p:xfrm>
          <a:off x="2209800" y="3005782"/>
          <a:ext cx="4648200" cy="374650"/>
        </p:xfrm>
        <a:graphic>
          <a:graphicData uri="http://schemas.openxmlformats.org/presentationml/2006/ole">
            <p:oleObj spid="_x0000_s12378" name="Equation" r:id="rId5" imgW="2832100" imgH="228600" progId="Equation.3">
              <p:embed/>
            </p:oleObj>
          </a:graphicData>
        </a:graphic>
      </p:graphicFrame>
      <p:graphicFrame>
        <p:nvGraphicFramePr>
          <p:cNvPr id="1235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50677588"/>
              </p:ext>
            </p:extLst>
          </p:nvPr>
        </p:nvGraphicFramePr>
        <p:xfrm>
          <a:off x="685800" y="5733256"/>
          <a:ext cx="7696200" cy="355600"/>
        </p:xfrm>
        <a:graphic>
          <a:graphicData uri="http://schemas.openxmlformats.org/presentationml/2006/ole">
            <p:oleObj spid="_x0000_s12379" name="Equation" r:id="rId6" imgW="4940300" imgH="228600" progId="Equation.3">
              <p:embed/>
            </p:oleObj>
          </a:graphicData>
        </a:graphic>
      </p:graphicFrame>
      <p:sp>
        <p:nvSpPr>
          <p:cNvPr id="12357" name="Rectangle 69"/>
          <p:cNvSpPr>
            <a:spLocks noChangeArrowheads="1"/>
          </p:cNvSpPr>
          <p:nvPr/>
        </p:nvSpPr>
        <p:spPr bwMode="auto">
          <a:xfrm>
            <a:off x="4963326" y="2708920"/>
            <a:ext cx="3857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임의의 </a:t>
            </a:r>
            <a:r>
              <a:rPr lang="en-US" altLang="ko-KR" sz="10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T </a:t>
            </a:r>
            <a:r>
              <a:rPr lang="ko-KR" altLang="en-US" sz="10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시점에서 매우 작은 시간 </a:t>
            </a:r>
            <a:r>
              <a:rPr lang="en-US" altLang="ko-KR" sz="10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  <a:r>
              <a:rPr lang="ko-KR" altLang="en-US" sz="10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흐르는 동안의 상태전이</a:t>
            </a:r>
            <a:r>
              <a:rPr lang="en-US" altLang="ko-KR" sz="10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대기 모형</a:t>
            </a:r>
            <a:endParaRPr lang="ko-KR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6350">
              <a:buFont typeface="Wingdings" pitchFamily="2" charset="2"/>
              <a:buNone/>
            </a:pPr>
            <a:r>
              <a:rPr lang="ko-KR" altLang="en-US" sz="1800" dirty="0">
                <a:latin typeface="맑은 고딕" pitchFamily="50" charset="-127"/>
              </a:rPr>
              <a:t>정리해서</a:t>
            </a:r>
            <a:r>
              <a:rPr lang="en-US" altLang="ko-KR" sz="1800" dirty="0">
                <a:latin typeface="맑은 고딕" pitchFamily="50" charset="-127"/>
              </a:rPr>
              <a:t>, t</a:t>
            </a:r>
            <a:r>
              <a:rPr lang="en-US" altLang="ko-KR" sz="1800" dirty="0">
                <a:latin typeface="맑은 고딕" pitchFamily="50" charset="-127"/>
                <a:sym typeface="Symbol" pitchFamily="18" charset="2"/>
              </a:rPr>
              <a:t>0</a:t>
            </a:r>
            <a:r>
              <a:rPr lang="ko-KR" altLang="en-US" sz="1800" dirty="0">
                <a:latin typeface="맑은 고딕" pitchFamily="50" charset="-127"/>
                <a:sym typeface="Symbol" pitchFamily="18" charset="2"/>
              </a:rPr>
              <a:t>으로 보내면</a:t>
            </a:r>
          </a:p>
          <a:p>
            <a:pPr indent="6350">
              <a:buFont typeface="Wingdings" pitchFamily="2" charset="2"/>
              <a:buNone/>
            </a:pPr>
            <a:endParaRPr lang="ko-KR" altLang="en-US" sz="1800" dirty="0">
              <a:latin typeface="맑은 고딕" pitchFamily="50" charset="-127"/>
              <a:sym typeface="Symbol" pitchFamily="18" charset="2"/>
            </a:endParaRPr>
          </a:p>
          <a:p>
            <a:pPr indent="6350">
              <a:buFont typeface="Wingdings" pitchFamily="2" charset="2"/>
              <a:buNone/>
            </a:pPr>
            <a:endParaRPr lang="ko-KR" altLang="en-US" sz="1800" dirty="0">
              <a:latin typeface="맑은 고딕" pitchFamily="50" charset="-127"/>
              <a:sym typeface="Symbol" pitchFamily="18" charset="2"/>
            </a:endParaRPr>
          </a:p>
          <a:p>
            <a:pPr indent="6350">
              <a:buFont typeface="Wingdings" pitchFamily="2" charset="2"/>
              <a:buNone/>
            </a:pPr>
            <a:endParaRPr lang="ko-KR" altLang="en-US" sz="1800" dirty="0">
              <a:latin typeface="맑은 고딕" pitchFamily="50" charset="-127"/>
              <a:sym typeface="Symbol" pitchFamily="18" charset="2"/>
            </a:endParaRPr>
          </a:p>
          <a:p>
            <a:pPr indent="6350">
              <a:buFont typeface="Wingdings" pitchFamily="2" charset="2"/>
              <a:buNone/>
            </a:pPr>
            <a:endParaRPr lang="ko-KR" altLang="en-US" sz="1800" dirty="0">
              <a:latin typeface="맑은 고딕" pitchFamily="50" charset="-127"/>
              <a:sym typeface="Symbol" pitchFamily="18" charset="2"/>
            </a:endParaRPr>
          </a:p>
          <a:p>
            <a:pPr indent="6350">
              <a:spcBef>
                <a:spcPct val="0"/>
              </a:spcBef>
              <a:buClrTx/>
              <a:buFontTx/>
              <a:buNone/>
            </a:pPr>
            <a:r>
              <a:rPr lang="ko-KR" altLang="en-US" sz="1800" dirty="0" smtClean="0">
                <a:latin typeface="맑은 고딕" pitchFamily="50" charset="-127"/>
                <a:sym typeface="Symbol" pitchFamily="18" charset="2"/>
              </a:rPr>
              <a:t>만약 </a:t>
            </a:r>
            <a:r>
              <a:rPr lang="ko-KR" altLang="en-US" sz="1800" dirty="0">
                <a:latin typeface="맑은 고딕" pitchFamily="50" charset="-127"/>
                <a:sym typeface="Symbol" pitchFamily="18" charset="2"/>
              </a:rPr>
              <a:t>위의 식들이 </a:t>
            </a:r>
            <a:r>
              <a:rPr lang="en-US" altLang="ko-KR" sz="1800" dirty="0">
                <a:latin typeface="맑은 고딕" pitchFamily="50" charset="-127"/>
                <a:sym typeface="Symbol" pitchFamily="18" charset="2"/>
              </a:rPr>
              <a:t>T</a:t>
            </a:r>
            <a:r>
              <a:rPr lang="ko-KR" altLang="en-US" sz="1800" dirty="0">
                <a:latin typeface="맑은 고딕" pitchFamily="50" charset="-127"/>
                <a:sym typeface="Symbol" pitchFamily="18" charset="2"/>
              </a:rPr>
              <a:t>값에 영향 받지 않는 </a:t>
            </a:r>
            <a:r>
              <a:rPr lang="ko-KR" altLang="en-US" sz="1800" u="sng" dirty="0">
                <a:latin typeface="맑은 고딕" pitchFamily="50" charset="-127"/>
                <a:sym typeface="Symbol" pitchFamily="18" charset="2"/>
              </a:rPr>
              <a:t>통계적 평형</a:t>
            </a:r>
            <a:r>
              <a:rPr lang="en-US" altLang="ko-KR" sz="1800" u="sng" dirty="0">
                <a:latin typeface="맑은 고딕" pitchFamily="50" charset="-127"/>
                <a:sym typeface="Symbol" pitchFamily="18" charset="2"/>
              </a:rPr>
              <a:t>(statistical equilibrium</a:t>
            </a:r>
            <a:r>
              <a:rPr lang="en-US" altLang="ko-KR" sz="1800" u="sng" dirty="0" smtClean="0">
                <a:latin typeface="맑은 고딕" pitchFamily="50" charset="-127"/>
                <a:sym typeface="Symbol" pitchFamily="18" charset="2"/>
              </a:rPr>
              <a:t>) </a:t>
            </a:r>
            <a:r>
              <a:rPr lang="ko-KR" altLang="en-US" sz="1800" dirty="0" smtClean="0">
                <a:latin typeface="맑은 고딕" pitchFamily="50" charset="-127"/>
                <a:sym typeface="Symbol" pitchFamily="18" charset="2"/>
              </a:rPr>
              <a:t>상태</a:t>
            </a:r>
            <a:r>
              <a:rPr lang="en-US" altLang="ko-KR" sz="1800" dirty="0">
                <a:latin typeface="맑은 고딕" pitchFamily="50" charset="-127"/>
                <a:sym typeface="Symbol" pitchFamily="18" charset="2"/>
              </a:rPr>
              <a:t>, </a:t>
            </a:r>
            <a:r>
              <a:rPr lang="ko-KR" altLang="en-US" sz="1800" dirty="0" smtClean="0">
                <a:latin typeface="맑은 고딕" pitchFamily="50" charset="-127"/>
                <a:sym typeface="Symbol" pitchFamily="18" charset="2"/>
              </a:rPr>
              <a:t>즉 </a:t>
            </a:r>
            <a:r>
              <a:rPr lang="ko-KR" altLang="en-US" sz="1800" dirty="0">
                <a:latin typeface="맑은 고딕" pitchFamily="50" charset="-127"/>
                <a:sym typeface="Symbol" pitchFamily="18" charset="2"/>
              </a:rPr>
              <a:t>아래의 조건을 만족한다고 가정하면</a:t>
            </a:r>
            <a:r>
              <a:rPr lang="en-US" altLang="ko-KR" sz="1800" dirty="0">
                <a:latin typeface="맑은 고딕" pitchFamily="50" charset="-127"/>
                <a:sym typeface="Symbol" pitchFamily="18" charset="2"/>
              </a:rPr>
              <a:t>, </a:t>
            </a:r>
            <a:r>
              <a:rPr lang="ko-KR" altLang="en-US" sz="1800" dirty="0">
                <a:latin typeface="맑은 고딕" pitchFamily="50" charset="-127"/>
                <a:sym typeface="Symbol" pitchFamily="18" charset="2"/>
              </a:rPr>
              <a:t>다음과 같이 변형된다</a:t>
            </a:r>
            <a:r>
              <a:rPr lang="en-US" altLang="ko-KR" sz="1800" dirty="0">
                <a:latin typeface="맑은 고딕" pitchFamily="50" charset="-127"/>
                <a:sym typeface="Symbol" pitchFamily="18" charset="2"/>
              </a:rPr>
              <a:t>.</a:t>
            </a:r>
            <a:endParaRPr lang="en-US" altLang="ko-KR" sz="1800" dirty="0">
              <a:latin typeface="맑은 고딕" pitchFamily="50" charset="-127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ko-KR" sz="1800" dirty="0">
              <a:latin typeface="맑은 고딕" pitchFamily="50" charset="-127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ko-KR" sz="1800" dirty="0">
              <a:latin typeface="맑은 고딕" pitchFamily="50" charset="-127"/>
              <a:sym typeface="Symbol" pitchFamily="18" charset="2"/>
            </a:endParaRPr>
          </a:p>
          <a:p>
            <a:pPr lvl="1">
              <a:buFontTx/>
              <a:buNone/>
            </a:pPr>
            <a:endParaRPr lang="en-US" altLang="ko-KR" sz="1600" dirty="0">
              <a:latin typeface="맑은 고딕" pitchFamily="50" charset="-127"/>
              <a:sym typeface="Symbol" pitchFamily="18" charset="2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542915"/>
              </p:ext>
            </p:extLst>
          </p:nvPr>
        </p:nvGraphicFramePr>
        <p:xfrm>
          <a:off x="1651000" y="1382713"/>
          <a:ext cx="5816600" cy="1195387"/>
        </p:xfrm>
        <a:graphic>
          <a:graphicData uri="http://schemas.openxmlformats.org/presentationml/2006/ole">
            <p:oleObj spid="_x0000_s46150" name="수식" r:id="rId4" imgW="3644640" imgH="749160" progId="Equation.3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9252225"/>
              </p:ext>
            </p:extLst>
          </p:nvPr>
        </p:nvGraphicFramePr>
        <p:xfrm>
          <a:off x="1043608" y="3573016"/>
          <a:ext cx="4527550" cy="628650"/>
        </p:xfrm>
        <a:graphic>
          <a:graphicData uri="http://schemas.openxmlformats.org/presentationml/2006/ole">
            <p:oleObj spid="_x0000_s46151" name="수식" r:id="rId5" imgW="2832100" imgH="393700" progId="Equation.3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1904503"/>
              </p:ext>
            </p:extLst>
          </p:nvPr>
        </p:nvGraphicFramePr>
        <p:xfrm>
          <a:off x="1052289" y="4437112"/>
          <a:ext cx="4487863" cy="733425"/>
        </p:xfrm>
        <a:graphic>
          <a:graphicData uri="http://schemas.openxmlformats.org/presentationml/2006/ole">
            <p:oleObj spid="_x0000_s46152" name="수식" r:id="rId6" imgW="2806700" imgH="457200" progId="Equation.3">
              <p:embed/>
            </p:oleObj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231299"/>
              </p:ext>
            </p:extLst>
          </p:nvPr>
        </p:nvGraphicFramePr>
        <p:xfrm>
          <a:off x="6986761" y="4437037"/>
          <a:ext cx="1400175" cy="792163"/>
        </p:xfrm>
        <a:graphic>
          <a:graphicData uri="http://schemas.openxmlformats.org/presentationml/2006/ole">
            <p:oleObj spid="_x0000_s46153" name="수식" r:id="rId7" imgW="875920" imgH="495085" progId="Equation.3">
              <p:embed/>
            </p:oleObj>
          </a:graphicData>
        </a:graphic>
      </p:graphicFrame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3928533" y="54483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39148362"/>
              </p:ext>
            </p:extLst>
          </p:nvPr>
        </p:nvGraphicFramePr>
        <p:xfrm>
          <a:off x="1020837" y="5330725"/>
          <a:ext cx="2759075" cy="690563"/>
        </p:xfrm>
        <a:graphic>
          <a:graphicData uri="http://schemas.openxmlformats.org/presentationml/2006/ole">
            <p:oleObj spid="_x0000_s46154" name="수식" r:id="rId8" imgW="1727200" imgH="431800" progId="Equation.3">
              <p:embed/>
            </p:oleObj>
          </a:graphicData>
        </a:graphic>
      </p:graphicFrame>
      <p:sp>
        <p:nvSpPr>
          <p:cNvPr id="13324" name="AutoShape 12"/>
          <p:cNvSpPr>
            <a:spLocks/>
          </p:cNvSpPr>
          <p:nvPr/>
        </p:nvSpPr>
        <p:spPr bwMode="auto">
          <a:xfrm>
            <a:off x="5571728" y="4479776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0378376"/>
              </p:ext>
            </p:extLst>
          </p:nvPr>
        </p:nvGraphicFramePr>
        <p:xfrm>
          <a:off x="4788024" y="5271045"/>
          <a:ext cx="1930491" cy="724842"/>
        </p:xfrm>
        <a:graphic>
          <a:graphicData uri="http://schemas.openxmlformats.org/presentationml/2006/ole">
            <p:oleObj spid="_x0000_s46155" name="수식" r:id="rId9" imgW="1320227" imgH="495085" progId="Equation.3">
              <p:embed/>
            </p:oleObj>
          </a:graphicData>
        </a:graphic>
      </p:graphicFrame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796136" y="4894237"/>
            <a:ext cx="1143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4948584"/>
              </p:ext>
            </p:extLst>
          </p:nvPr>
        </p:nvGraphicFramePr>
        <p:xfrm>
          <a:off x="5913611" y="4378300"/>
          <a:ext cx="873125" cy="515937"/>
        </p:xfrm>
        <a:graphic>
          <a:graphicData uri="http://schemas.openxmlformats.org/presentationml/2006/ole">
            <p:oleObj spid="_x0000_s46156" name="수식" r:id="rId10" imgW="710891" imgH="418918" progId="Equation.3">
              <p:embed/>
            </p:oleObj>
          </a:graphicData>
        </a:graphic>
      </p:graphicFrame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4586064" y="5229200"/>
            <a:ext cx="2362200" cy="80532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>
            <a:off x="1295400" y="16288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6255524" y="3645024"/>
            <a:ext cx="16097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이용률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 = /</a:t>
            </a:r>
            <a:r>
              <a:rPr lang="en-US" altLang="ko-KR" sz="16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cxnSp>
        <p:nvCxnSpPr>
          <p:cNvPr id="13334" name="AutoShape 22"/>
          <p:cNvCxnSpPr>
            <a:cxnSpLocks noChangeShapeType="1"/>
            <a:stCxn id="13333" idx="1"/>
          </p:cNvCxnSpPr>
          <p:nvPr/>
        </p:nvCxnSpPr>
        <p:spPr bwMode="auto">
          <a:xfrm rot="10800000" flipV="1">
            <a:off x="6030100" y="3814301"/>
            <a:ext cx="225424" cy="560972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대기 모형</a:t>
            </a:r>
            <a:endParaRPr lang="ko-KR" altLang="en-US" dirty="0">
              <a:sym typeface="Symbol" pitchFamily="18" charset="2"/>
            </a:endParaRP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buBlip>
                <a:blip r:embed="rId4"/>
              </a:buBlip>
            </a:pPr>
            <a:r>
              <a:rPr lang="ko-KR" altLang="en-US" sz="2000" b="1" dirty="0" smtClean="0"/>
              <a:t>무한자원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단일 채널</a:t>
            </a:r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지수서비스시간</a:t>
            </a:r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내부의 평균 인원수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대기행렬에서 기다리는 평균 인원수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시스템 내에서 보내는 평균 시간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대기행렬에서 기다리면서 보내는 평균 시간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9022134"/>
              </p:ext>
            </p:extLst>
          </p:nvPr>
        </p:nvGraphicFramePr>
        <p:xfrm>
          <a:off x="1187624" y="1772816"/>
          <a:ext cx="4343400" cy="820737"/>
        </p:xfrm>
        <a:graphic>
          <a:graphicData uri="http://schemas.openxmlformats.org/presentationml/2006/ole">
            <p:oleObj spid="_x0000_s14386" name="수식" r:id="rId5" imgW="2628900" imgH="495300" progId="Equation.3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2992905"/>
              </p:ext>
            </p:extLst>
          </p:nvPr>
        </p:nvGraphicFramePr>
        <p:xfrm>
          <a:off x="1187624" y="2992016"/>
          <a:ext cx="6400800" cy="738187"/>
        </p:xfrm>
        <a:graphic>
          <a:graphicData uri="http://schemas.openxmlformats.org/presentationml/2006/ole">
            <p:oleObj spid="_x0000_s14387" name="수식" r:id="rId6" imgW="3860800" imgH="444500" progId="Equation.3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1936764"/>
              </p:ext>
            </p:extLst>
          </p:nvPr>
        </p:nvGraphicFramePr>
        <p:xfrm>
          <a:off x="1263824" y="4058816"/>
          <a:ext cx="1600200" cy="700087"/>
        </p:xfrm>
        <a:graphic>
          <a:graphicData uri="http://schemas.openxmlformats.org/presentationml/2006/ole">
            <p:oleObj spid="_x0000_s14388" name="수식" r:id="rId7" imgW="965200" imgH="419100" progId="Equation.3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4879736"/>
              </p:ext>
            </p:extLst>
          </p:nvPr>
        </p:nvGraphicFramePr>
        <p:xfrm>
          <a:off x="1263824" y="5201816"/>
          <a:ext cx="2514600" cy="679450"/>
        </p:xfrm>
        <a:graphic>
          <a:graphicData uri="http://schemas.openxmlformats.org/presentationml/2006/ole">
            <p:oleObj spid="_x0000_s14389" name="수식" r:id="rId8" imgW="1562100" imgH="4191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7675979"/>
              </p:ext>
            </p:extLst>
          </p:nvPr>
        </p:nvGraphicFramePr>
        <p:xfrm>
          <a:off x="4067944" y="3140968"/>
          <a:ext cx="3001962" cy="2808288"/>
        </p:xfrm>
        <a:graphic>
          <a:graphicData uri="http://schemas.openxmlformats.org/presentationml/2006/ole">
            <p:oleObj spid="_x0000_s15379" name="수식" r:id="rId4" imgW="1879600" imgH="1752600" progId="Equation.3">
              <p:embed/>
            </p:oleObj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63688" y="3356992"/>
            <a:ext cx="184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=8, =10</a:t>
            </a:r>
            <a:r>
              <a:rPr lang="ko-KR" altLang="en-US" dirty="0">
                <a:solidFill>
                  <a:srgbClr val="010000"/>
                </a:solidFill>
                <a:latin typeface="Times New Roman" pitchFamily="18" charset="0"/>
                <a:sym typeface="Symbol" pitchFamily="18" charset="2"/>
              </a:rPr>
              <a:t>이므로</a:t>
            </a:r>
            <a:endParaRPr lang="ko-KR" altLang="en-US" dirty="0">
              <a:solidFill>
                <a:srgbClr val="010000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10000"/>
                </a:solidFill>
                <a:latin typeface="맑은 고딕" pitchFamily="50" charset="-127"/>
              </a:rPr>
              <a:t>[</a:t>
            </a:r>
            <a:r>
              <a:rPr lang="ko-KR" altLang="en-US" dirty="0">
                <a:solidFill>
                  <a:srgbClr val="010000"/>
                </a:solidFill>
                <a:latin typeface="맑은 고딕" pitchFamily="50" charset="-127"/>
              </a:rPr>
              <a:t>예</a:t>
            </a:r>
            <a:r>
              <a:rPr lang="en-US" altLang="ko-KR" dirty="0">
                <a:solidFill>
                  <a:srgbClr val="010000"/>
                </a:solidFill>
                <a:latin typeface="맑은 고딕" pitchFamily="50" charset="-127"/>
              </a:rPr>
              <a:t>] </a:t>
            </a:r>
            <a:r>
              <a:rPr lang="ko-KR" altLang="en-US" dirty="0" smtClean="0">
                <a:solidFill>
                  <a:srgbClr val="010000"/>
                </a:solidFill>
                <a:latin typeface="맑은 고딕" pitchFamily="50" charset="-127"/>
              </a:rPr>
              <a:t>무한자원</a:t>
            </a:r>
            <a:r>
              <a:rPr lang="en-US" altLang="ko-KR" dirty="0" smtClean="0">
                <a:solidFill>
                  <a:srgbClr val="010000"/>
                </a:solidFill>
                <a:latin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10000"/>
                </a:solidFill>
                <a:latin typeface="맑은 고딕" pitchFamily="50" charset="-127"/>
              </a:rPr>
              <a:t>단일 채널</a:t>
            </a:r>
            <a:r>
              <a:rPr lang="en-US" altLang="ko-KR" dirty="0" smtClean="0">
                <a:solidFill>
                  <a:srgbClr val="010000"/>
                </a:solidFill>
                <a:latin typeface="맑은 고딕" pitchFamily="50" charset="-127"/>
              </a:rPr>
              <a:t>, </a:t>
            </a:r>
            <a:r>
              <a:rPr lang="ko-KR" altLang="en-US" dirty="0" smtClean="0">
                <a:solidFill>
                  <a:srgbClr val="010000"/>
                </a:solidFill>
                <a:latin typeface="맑은 고딕" pitchFamily="50" charset="-127"/>
              </a:rPr>
              <a:t>지수서비스시간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고속버스 매표소의 줄이 점점 더 길어지고 있다는 느낌이 들어서</a:t>
            </a:r>
            <a:r>
              <a:rPr lang="en-US" altLang="ko-KR" sz="1800" b="0" dirty="0" smtClean="0">
                <a:solidFill>
                  <a:srgbClr val="010000"/>
                </a:solidFill>
                <a:latin typeface="Times New Roman" pitchFamily="18" charset="0"/>
              </a:rPr>
              <a:t>, 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현재 매표소의서비스에 대한 수리적 분석을 해 보고자 한다</a:t>
            </a:r>
            <a:r>
              <a:rPr lang="en-US" altLang="ko-KR" sz="1800" b="0" dirty="0" smtClean="0">
                <a:solidFill>
                  <a:srgbClr val="010000"/>
                </a:solidFill>
                <a:latin typeface="Times New Roman" pitchFamily="18" charset="0"/>
              </a:rPr>
              <a:t>. 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조사해 본 결과 매표소에는 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평균 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1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분당 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8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명 꼴로 도착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하고 있으며</a:t>
            </a:r>
            <a:r>
              <a:rPr lang="en-US" altLang="ko-KR" sz="1800" b="0" dirty="0" smtClean="0">
                <a:solidFill>
                  <a:srgbClr val="010000"/>
                </a:solidFill>
                <a:latin typeface="Times New Roman" pitchFamily="18" charset="0"/>
              </a:rPr>
              <a:t>, 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매표소는 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1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분에 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10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명까지 표를 팔 수 있는 용량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이 된다고 한다</a:t>
            </a:r>
            <a:r>
              <a:rPr lang="en-US" altLang="ko-KR" sz="1800" b="0" dirty="0" smtClean="0">
                <a:solidFill>
                  <a:srgbClr val="010000"/>
                </a:solidFill>
                <a:latin typeface="Times New Roman" pitchFamily="18" charset="0"/>
              </a:rPr>
              <a:t>. 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이 매표소에서 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표를 구입하기까지의 전체 시간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(</a:t>
            </a:r>
            <a:r>
              <a:rPr lang="en-US" altLang="ko-KR" sz="1800" i="1" u="sng" dirty="0" smtClean="0">
                <a:solidFill>
                  <a:srgbClr val="010000"/>
                </a:solidFill>
                <a:latin typeface="Times New Roman" pitchFamily="18" charset="0"/>
              </a:rPr>
              <a:t>W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)</a:t>
            </a:r>
            <a:r>
              <a:rPr lang="en-US" altLang="ko-KR" sz="1800" b="0" dirty="0" smtClean="0">
                <a:solidFill>
                  <a:srgbClr val="010000"/>
                </a:solidFill>
                <a:latin typeface="Times New Roman" pitchFamily="18" charset="0"/>
              </a:rPr>
              <a:t>, 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줄을 서서 기다리는데 보내는 평균 시간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(</a:t>
            </a:r>
            <a:r>
              <a:rPr lang="en-US" altLang="ko-KR" sz="1800" i="1" u="sng" dirty="0" smtClean="0">
                <a:solidFill>
                  <a:srgbClr val="010000"/>
                </a:solidFill>
                <a:latin typeface="Times New Roman" pitchFamily="18" charset="0"/>
              </a:rPr>
              <a:t>W</a:t>
            </a:r>
            <a:r>
              <a:rPr lang="en-US" altLang="ko-KR" sz="1800" i="1" u="sng" baseline="-25000" dirty="0" smtClean="0">
                <a:solidFill>
                  <a:srgbClr val="010000"/>
                </a:solidFill>
                <a:latin typeface="Times New Roman" pitchFamily="18" charset="0"/>
              </a:rPr>
              <a:t>q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)</a:t>
            </a:r>
            <a:r>
              <a:rPr lang="en-US" altLang="ko-KR" sz="1800" b="0" dirty="0" smtClean="0">
                <a:solidFill>
                  <a:srgbClr val="010000"/>
                </a:solidFill>
                <a:latin typeface="Times New Roman" pitchFamily="18" charset="0"/>
              </a:rPr>
              <a:t>, 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매표소에 평균적으로 있는 사람</a:t>
            </a:r>
            <a:r>
              <a:rPr lang="en-US" altLang="ko-KR" sz="1800" dirty="0" smtClean="0">
                <a:solidFill>
                  <a:srgbClr val="010000"/>
                </a:solidFill>
                <a:latin typeface="Times New Roman" pitchFamily="18" charset="0"/>
              </a:rPr>
              <a:t>(</a:t>
            </a:r>
            <a:r>
              <a:rPr lang="en-US" altLang="ko-KR" sz="1800" i="1" dirty="0" smtClean="0">
                <a:solidFill>
                  <a:srgbClr val="010000"/>
                </a:solidFill>
                <a:latin typeface="Times New Roman" pitchFamily="18" charset="0"/>
              </a:rPr>
              <a:t>L</a:t>
            </a:r>
            <a:r>
              <a:rPr lang="en-US" altLang="ko-KR" sz="1800" dirty="0" smtClean="0">
                <a:solidFill>
                  <a:srgbClr val="010000"/>
                </a:solidFill>
                <a:latin typeface="Times New Roman" pitchFamily="18" charset="0"/>
              </a:rPr>
              <a:t>)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과 </a:t>
            </a:r>
            <a:r>
              <a:rPr lang="ko-KR" altLang="en-US" sz="1800" u="sng" dirty="0" smtClean="0">
                <a:solidFill>
                  <a:srgbClr val="010000"/>
                </a:solidFill>
                <a:latin typeface="Times New Roman" pitchFamily="18" charset="0"/>
              </a:rPr>
              <a:t>줄 서서 기다리는 사람의 수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(</a:t>
            </a:r>
            <a:r>
              <a:rPr lang="en-US" altLang="ko-KR" sz="1800" i="1" u="sng" dirty="0" smtClean="0">
                <a:solidFill>
                  <a:srgbClr val="010000"/>
                </a:solidFill>
                <a:latin typeface="Times New Roman" pitchFamily="18" charset="0"/>
              </a:rPr>
              <a:t>L</a:t>
            </a:r>
            <a:r>
              <a:rPr lang="en-US" altLang="ko-KR" sz="1800" i="1" u="sng" baseline="-25000" dirty="0" smtClean="0">
                <a:solidFill>
                  <a:srgbClr val="010000"/>
                </a:solidFill>
                <a:latin typeface="Times New Roman" pitchFamily="18" charset="0"/>
              </a:rPr>
              <a:t>q</a:t>
            </a:r>
            <a:r>
              <a:rPr lang="en-US" altLang="ko-KR" sz="1800" u="sng" dirty="0" smtClean="0">
                <a:solidFill>
                  <a:srgbClr val="010000"/>
                </a:solidFill>
                <a:latin typeface="Times New Roman" pitchFamily="18" charset="0"/>
              </a:rPr>
              <a:t>)</a:t>
            </a:r>
            <a:r>
              <a:rPr lang="ko-KR" altLang="en-US" sz="1800" b="0" dirty="0" smtClean="0">
                <a:solidFill>
                  <a:srgbClr val="010000"/>
                </a:solidFill>
                <a:latin typeface="Times New Roman" pitchFamily="18" charset="0"/>
              </a:rPr>
              <a:t>를 파악하여라</a:t>
            </a:r>
            <a:r>
              <a:rPr lang="en-US" altLang="ko-KR" sz="1800" b="0" dirty="0" smtClean="0">
                <a:solidFill>
                  <a:srgbClr val="010000"/>
                </a:solidFill>
                <a:latin typeface="Times New Roman" pitchFamily="18" charset="0"/>
              </a:rPr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/>
              <a:t>8.4 </a:t>
            </a:r>
            <a:r>
              <a:rPr lang="ko-KR" altLang="en-US" dirty="0"/>
              <a:t>대기 </a:t>
            </a:r>
            <a:r>
              <a:rPr lang="ko-KR" altLang="en-US" dirty="0" smtClean="0"/>
              <a:t>모형</a:t>
            </a:r>
            <a:endParaRPr lang="en-US" altLang="ko-K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무한자원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단일 채널</a:t>
            </a:r>
            <a:r>
              <a:rPr lang="en-US" altLang="ko-KR" dirty="0" smtClean="0"/>
              <a:t>-</a:t>
            </a:r>
            <a:r>
              <a:rPr lang="ko-KR" altLang="en-US" dirty="0" smtClean="0"/>
              <a:t>일정서비스시간</a:t>
            </a:r>
          </a:p>
          <a:p>
            <a:pPr lvl="1"/>
            <a:r>
              <a:rPr lang="ko-KR" altLang="en-US" dirty="0" smtClean="0"/>
              <a:t>대기열의 고객 평균 수를 절반으로 줄여주는 것으로 알려져 있음</a:t>
            </a:r>
          </a:p>
        </p:txBody>
      </p:sp>
      <p:graphicFrame>
        <p:nvGraphicFramePr>
          <p:cNvPr id="47115" name="Object 13"/>
          <p:cNvGraphicFramePr>
            <a:graphicFrameLocks/>
          </p:cNvGraphicFramePr>
          <p:nvPr/>
        </p:nvGraphicFramePr>
        <p:xfrm>
          <a:off x="1187624" y="1916832"/>
          <a:ext cx="1520825" cy="665162"/>
        </p:xfrm>
        <a:graphic>
          <a:graphicData uri="http://schemas.openxmlformats.org/presentationml/2006/ole">
            <p:oleObj spid="_x0000_s47115" name="Equation" r:id="rId4" imgW="1130040" imgH="495000" progId="Equation.DSMT4">
              <p:embed/>
            </p:oleObj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1187624" y="3861048"/>
          <a:ext cx="2127250" cy="673100"/>
        </p:xfrm>
        <a:graphic>
          <a:graphicData uri="http://schemas.openxmlformats.org/presentationml/2006/ole">
            <p:oleObj spid="_x0000_s47116" name="수식" r:id="rId5" imgW="1320480" imgH="419040" progId="Equation.3">
              <p:embed/>
            </p:oleObj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1187624" y="4941168"/>
          <a:ext cx="1166813" cy="631825"/>
        </p:xfrm>
        <a:graphic>
          <a:graphicData uri="http://schemas.openxmlformats.org/presentationml/2006/ole">
            <p:oleObj spid="_x0000_s47117" name="수식" r:id="rId6" imgW="723600" imgH="393480" progId="Equation.3">
              <p:embed/>
            </p:oleObj>
          </a:graphicData>
        </a:graphic>
      </p:graphicFrame>
      <p:graphicFrame>
        <p:nvGraphicFramePr>
          <p:cNvPr id="47118" name="Object 13"/>
          <p:cNvGraphicFramePr>
            <a:graphicFrameLocks/>
          </p:cNvGraphicFramePr>
          <p:nvPr/>
        </p:nvGraphicFramePr>
        <p:xfrm>
          <a:off x="1187624" y="2924944"/>
          <a:ext cx="1146175" cy="665163"/>
        </p:xfrm>
        <a:graphic>
          <a:graphicData uri="http://schemas.openxmlformats.org/presentationml/2006/ole">
            <p:oleObj spid="_x0000_s47118" name="Equation" r:id="rId7" imgW="850680" imgH="495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대기 모형</a:t>
            </a:r>
            <a:endParaRPr lang="ko-KR" altLang="en-US" dirty="0">
              <a:sym typeface="Symbol" pitchFamily="18" charset="2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무한자원</a:t>
            </a:r>
            <a:r>
              <a:rPr lang="en-US" altLang="ko-KR" dirty="0" smtClean="0"/>
              <a:t>-</a:t>
            </a:r>
            <a:r>
              <a:rPr lang="ko-KR" altLang="en-US" dirty="0" smtClean="0"/>
              <a:t>다수 채널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지수서비스시간</a:t>
            </a:r>
          </a:p>
          <a:p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55576" y="1412776"/>
          <a:ext cx="7560840" cy="4469386"/>
        </p:xfrm>
        <a:graphic>
          <a:graphicData uri="http://schemas.openxmlformats.org/drawingml/2006/table">
            <a:tbl>
              <a:tblPr/>
              <a:tblGrid>
                <a:gridCol w="3691073"/>
                <a:gridCol w="3869767"/>
              </a:tblGrid>
              <a:tr h="4384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평가 요소</a:t>
                      </a:r>
                      <a:endParaRPr lang="ko-KR" sz="12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공식</a:t>
                      </a:r>
                      <a:endParaRPr lang="ko-KR" sz="12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87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 err="1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대기열에서</a:t>
                      </a:r>
                      <a:r>
                        <a:rPr lang="ko-KR" sz="16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기다리는 고객의 평균 수</a:t>
                      </a:r>
                      <a:endParaRPr lang="ko-KR" sz="12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419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시스템 내에 고객이 없을 확률</a:t>
                      </a:r>
                      <a:endParaRPr lang="ko-KR" sz="12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43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고객의 평균 대기 시간</a:t>
                      </a:r>
                      <a:endParaRPr lang="ko-KR" sz="12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57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서비스를 받기 위해 대기할 확률</a:t>
                      </a:r>
                      <a:endParaRPr lang="ko-KR" sz="12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66B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8160" name="Object 5"/>
          <p:cNvGraphicFramePr>
            <a:graphicFrameLocks/>
          </p:cNvGraphicFramePr>
          <p:nvPr/>
        </p:nvGraphicFramePr>
        <p:xfrm>
          <a:off x="5308277" y="1844824"/>
          <a:ext cx="2103438" cy="936625"/>
        </p:xfrm>
        <a:graphic>
          <a:graphicData uri="http://schemas.openxmlformats.org/presentationml/2006/ole">
            <p:oleObj spid="_x0000_s48160" name="Equation" r:id="rId4" imgW="1562040" imgH="698400" progId="Equation.DSMT4">
              <p:embed/>
            </p:oleObj>
          </a:graphicData>
        </a:graphic>
      </p:graphicFrame>
      <p:graphicFrame>
        <p:nvGraphicFramePr>
          <p:cNvPr id="48161" name="Object 6"/>
          <p:cNvGraphicFramePr>
            <a:graphicFrameLocks/>
          </p:cNvGraphicFramePr>
          <p:nvPr/>
        </p:nvGraphicFramePr>
        <p:xfrm>
          <a:off x="4932040" y="2798911"/>
          <a:ext cx="2855912" cy="1363663"/>
        </p:xfrm>
        <a:graphic>
          <a:graphicData uri="http://schemas.openxmlformats.org/presentationml/2006/ole">
            <p:oleObj spid="_x0000_s48161" name="Equation" r:id="rId5" imgW="2120760" imgH="1015920" progId="Equation.DSMT4">
              <p:embed/>
            </p:oleObj>
          </a:graphicData>
        </a:graphic>
      </p:graphicFrame>
      <p:graphicFrame>
        <p:nvGraphicFramePr>
          <p:cNvPr id="48162" name="Object 7"/>
          <p:cNvGraphicFramePr>
            <a:graphicFrameLocks/>
          </p:cNvGraphicFramePr>
          <p:nvPr/>
        </p:nvGraphicFramePr>
        <p:xfrm>
          <a:off x="5463852" y="4181624"/>
          <a:ext cx="1350963" cy="647700"/>
        </p:xfrm>
        <a:graphic>
          <a:graphicData uri="http://schemas.openxmlformats.org/presentationml/2006/ole">
            <p:oleObj spid="_x0000_s48162" name="Equation" r:id="rId6" imgW="1002960" imgH="482400" progId="Equation.DSMT4">
              <p:embed/>
            </p:oleObj>
          </a:graphicData>
        </a:graphic>
      </p:graphicFrame>
      <p:graphicFrame>
        <p:nvGraphicFramePr>
          <p:cNvPr id="48163" name="Object 9"/>
          <p:cNvGraphicFramePr>
            <a:graphicFrameLocks/>
          </p:cNvGraphicFramePr>
          <p:nvPr/>
        </p:nvGraphicFramePr>
        <p:xfrm>
          <a:off x="5297165" y="4913461"/>
          <a:ext cx="2189162" cy="954088"/>
        </p:xfrm>
        <a:graphic>
          <a:graphicData uri="http://schemas.openxmlformats.org/presentationml/2006/ole">
            <p:oleObj spid="_x0000_s48163" name="Equation" r:id="rId7" imgW="1625400" imgH="711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lnSpc>
                <a:spcPct val="90000"/>
              </a:lnSpc>
            </a:pPr>
            <a:r>
              <a:rPr lang="ko-KR" altLang="en-US" sz="2000" dirty="0" smtClean="0"/>
              <a:t>서비스 용량에 대한 계획 및 분석</a:t>
            </a:r>
            <a:endParaRPr lang="en-US" altLang="ko-KR" sz="2000" dirty="0" smtClean="0"/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dirty="0" smtClean="0"/>
              <a:t>고객들이 확률적으로 도착하는 대부분의 서비스에 일반적으로 발생</a:t>
            </a:r>
            <a:endParaRPr lang="en-US" altLang="ko-KR" dirty="0" smtClean="0"/>
          </a:p>
          <a:p>
            <a:pPr lvl="2" eaLnBrk="1" latinLnBrk="0" hangingPunct="1">
              <a:lnSpc>
                <a:spcPct val="90000"/>
              </a:lnSpc>
              <a:buNone/>
            </a:pPr>
            <a:r>
              <a:rPr lang="en-US" altLang="ko-KR" dirty="0" smtClean="0"/>
              <a:t>Ex)</a:t>
            </a:r>
            <a:r>
              <a:rPr lang="ko-KR" altLang="en-US" dirty="0" smtClean="0"/>
              <a:t>은행창구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터미널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Arial"/>
              </a:rPr>
              <a:t>…</a:t>
            </a:r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dirty="0" smtClean="0"/>
              <a:t>업무 프로세스 및 생산 프로세스에서 발생</a:t>
            </a:r>
            <a:endParaRPr lang="en-US" altLang="ko-KR" dirty="0" smtClean="0"/>
          </a:p>
          <a:p>
            <a:pPr lvl="2" eaLnBrk="1" latinLnBrk="0" hangingPunct="1">
              <a:lnSpc>
                <a:spcPct val="90000"/>
              </a:lnSpc>
              <a:buNone/>
            </a:pPr>
            <a:r>
              <a:rPr lang="en-US" altLang="ko-KR" dirty="0" smtClean="0"/>
              <a:t>Ex)</a:t>
            </a:r>
            <a:r>
              <a:rPr lang="ko-KR" altLang="en-US" dirty="0" smtClean="0"/>
              <a:t>수리를 기다리는 </a:t>
            </a:r>
            <a:r>
              <a:rPr lang="ko-KR" altLang="en-US" dirty="0" err="1" smtClean="0"/>
              <a:t>고장난</a:t>
            </a:r>
            <a:r>
              <a:rPr lang="ko-KR" altLang="en-US" dirty="0" smtClean="0"/>
              <a:t> 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부두에 정박중인 배</a:t>
            </a:r>
            <a:r>
              <a:rPr lang="en-US" altLang="ko-KR" dirty="0" smtClean="0"/>
              <a:t>, </a:t>
            </a:r>
            <a:r>
              <a:rPr lang="en-US" altLang="ko-KR" dirty="0" smtClean="0">
                <a:latin typeface="Arial"/>
              </a:rPr>
              <a:t>…</a:t>
            </a:r>
          </a:p>
          <a:p>
            <a:pPr lvl="1" eaLnBrk="1" latinLnBrk="0" hangingPunct="1">
              <a:lnSpc>
                <a:spcPct val="90000"/>
              </a:lnSpc>
            </a:pPr>
            <a:endParaRPr lang="en-US" altLang="ko-KR" sz="1800" dirty="0"/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dirty="0" smtClean="0"/>
              <a:t>대기행렬이론 </a:t>
            </a:r>
            <a:r>
              <a:rPr lang="en-US" altLang="ko-KR" dirty="0" smtClean="0"/>
              <a:t>(Queuing Theory)</a:t>
            </a:r>
            <a:r>
              <a:rPr lang="ko-KR" altLang="en-US" dirty="0" smtClean="0"/>
              <a:t>에 의존</a:t>
            </a:r>
            <a:endParaRPr lang="en-US" altLang="ko-KR" dirty="0" smtClean="0"/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sz="1600" dirty="0" smtClean="0"/>
              <a:t>수학적 이론에 근거하여 대기행렬을 분석하는 것</a:t>
            </a:r>
            <a:endParaRPr lang="en-US" altLang="ko-KR" sz="1600" dirty="0" smtClean="0"/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/>
              <a:t>덴마크 수학자 </a:t>
            </a:r>
            <a:r>
              <a:rPr lang="en-US" altLang="ko-KR" dirty="0" smtClean="0"/>
              <a:t>A.K. </a:t>
            </a:r>
            <a:r>
              <a:rPr lang="en-US" altLang="ko-KR" dirty="0" err="1" smtClean="0"/>
              <a:t>Erlang</a:t>
            </a:r>
            <a:r>
              <a:rPr lang="ko-KR" altLang="en-US" dirty="0" smtClean="0"/>
              <a:t>이 개발</a:t>
            </a:r>
            <a:endParaRPr lang="en-US" altLang="ko-KR" sz="1600" dirty="0" smtClean="0"/>
          </a:p>
          <a:p>
            <a:pPr lvl="2" eaLnBrk="1" latinLnBrk="0" hangingPunct="1">
              <a:lnSpc>
                <a:spcPct val="90000"/>
              </a:lnSpc>
            </a:pPr>
            <a:endParaRPr lang="en-US" altLang="ko-KR" dirty="0" smtClean="0">
              <a:latin typeface="Arial"/>
            </a:endParaRPr>
          </a:p>
          <a:p>
            <a:pPr eaLnBrk="1" latinLnBrk="0" hangingPunct="1">
              <a:lnSpc>
                <a:spcPct val="90000"/>
              </a:lnSpc>
            </a:pPr>
            <a:r>
              <a:rPr lang="ko-KR" altLang="en-US" dirty="0" smtClean="0">
                <a:latin typeface="Arial"/>
              </a:rPr>
              <a:t>왜 대기가 발생하는가</a:t>
            </a:r>
            <a:r>
              <a:rPr lang="en-US" altLang="ko-KR" dirty="0" smtClean="0">
                <a:latin typeface="Arial"/>
              </a:rPr>
              <a:t>?</a:t>
            </a:r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dirty="0" err="1" smtClean="0">
                <a:latin typeface="Arial"/>
              </a:rPr>
              <a:t>저부하의</a:t>
            </a:r>
            <a:r>
              <a:rPr lang="ko-KR" altLang="en-US" dirty="0" smtClean="0">
                <a:latin typeface="Arial"/>
              </a:rPr>
              <a:t> 경우에도 대기행렬이 발생</a:t>
            </a:r>
            <a:endParaRPr lang="en-US" altLang="ko-KR" dirty="0" smtClean="0">
              <a:latin typeface="Arial"/>
            </a:endParaRPr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>
                <a:latin typeface="Arial"/>
              </a:rPr>
              <a:t>시간당 평균 </a:t>
            </a:r>
            <a:r>
              <a:rPr lang="en-US" altLang="ko-KR" dirty="0" smtClean="0">
                <a:latin typeface="Arial"/>
              </a:rPr>
              <a:t>200</a:t>
            </a:r>
            <a:r>
              <a:rPr lang="ko-KR" altLang="en-US" dirty="0" smtClean="0">
                <a:latin typeface="Arial"/>
              </a:rPr>
              <a:t>단위의 서비스 처리 능력 </a:t>
            </a:r>
            <a:r>
              <a:rPr lang="en-US" altLang="ko-KR" dirty="0" smtClean="0">
                <a:latin typeface="Arial"/>
              </a:rPr>
              <a:t>vs. 150</a:t>
            </a:r>
            <a:r>
              <a:rPr lang="ko-KR" altLang="en-US" dirty="0" smtClean="0">
                <a:latin typeface="Arial"/>
              </a:rPr>
              <a:t>명의 고객 도착</a:t>
            </a:r>
            <a:endParaRPr lang="en-US" altLang="ko-KR" dirty="0" smtClean="0">
              <a:latin typeface="Arial"/>
            </a:endParaRPr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u="sng" dirty="0" smtClean="0">
                <a:latin typeface="Arial"/>
              </a:rPr>
              <a:t>평균</a:t>
            </a:r>
            <a:r>
              <a:rPr lang="ko-KR" altLang="en-US" dirty="0" smtClean="0">
                <a:latin typeface="Arial"/>
              </a:rPr>
              <a:t>의 함정</a:t>
            </a:r>
            <a:r>
              <a:rPr lang="en-US" altLang="ko-KR" dirty="0" smtClean="0">
                <a:latin typeface="Arial"/>
              </a:rPr>
              <a:t>:</a:t>
            </a:r>
            <a:r>
              <a:rPr lang="ko-KR" altLang="en-US" dirty="0" smtClean="0">
                <a:latin typeface="Arial"/>
              </a:rPr>
              <a:t>고객은 확률적인 시간 간격으로 도착</a:t>
            </a:r>
            <a:r>
              <a:rPr lang="en-US" altLang="ko-KR" dirty="0" smtClean="0">
                <a:latin typeface="Arial"/>
              </a:rPr>
              <a:t>, </a:t>
            </a:r>
            <a:r>
              <a:rPr lang="ko-KR" altLang="en-US" dirty="0" smtClean="0">
                <a:latin typeface="Arial"/>
              </a:rPr>
              <a:t>주문에 따라 더 많은 시간이 소비되기도 함</a:t>
            </a:r>
            <a:endParaRPr lang="en-US" altLang="ko-KR" dirty="0" smtClean="0">
              <a:latin typeface="Arial"/>
            </a:endParaRPr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Arial"/>
              </a:rPr>
              <a:t>고객 도착 시간과 서비스 처리 시간의 가변성</a:t>
            </a:r>
            <a:r>
              <a:rPr lang="ko-KR" altLang="en-US" dirty="0" smtClean="0">
                <a:latin typeface="Arial"/>
              </a:rPr>
              <a:t>이 핵심</a:t>
            </a:r>
            <a:endParaRPr lang="en-US" altLang="ko-KR" dirty="0" smtClean="0">
              <a:latin typeface="Arial"/>
            </a:endParaRPr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>
                <a:latin typeface="Arial"/>
              </a:rPr>
              <a:t>거시적 관점</a:t>
            </a:r>
            <a:r>
              <a:rPr lang="en-US" altLang="ko-KR" dirty="0" smtClean="0">
                <a:latin typeface="Arial"/>
              </a:rPr>
              <a:t>: </a:t>
            </a:r>
            <a:r>
              <a:rPr lang="ko-KR" altLang="en-US" dirty="0" smtClean="0">
                <a:latin typeface="Arial"/>
              </a:rPr>
              <a:t>서비스 공급 용량에 의한 과부하 가능성</a:t>
            </a:r>
            <a:endParaRPr lang="en-US" altLang="ko-KR" dirty="0" smtClean="0">
              <a:latin typeface="Arial"/>
            </a:endParaRPr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>
                <a:latin typeface="Arial"/>
              </a:rPr>
              <a:t>미시적 관점</a:t>
            </a:r>
            <a:r>
              <a:rPr lang="en-US" altLang="ko-KR" dirty="0" smtClean="0">
                <a:latin typeface="Arial"/>
              </a:rPr>
              <a:t>: </a:t>
            </a:r>
            <a:r>
              <a:rPr lang="ko-KR" altLang="en-US" dirty="0" smtClean="0">
                <a:latin typeface="Arial"/>
              </a:rPr>
              <a:t>고객 도착 시간과 서비스 처리 시간의 가변성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lnSpc>
                <a:spcPct val="90000"/>
              </a:lnSpc>
            </a:pPr>
            <a:r>
              <a:rPr lang="ko-KR" altLang="en-US" dirty="0" smtClean="0"/>
              <a:t>대기 행렬 분석의 목적</a:t>
            </a:r>
            <a:endParaRPr lang="en-US" altLang="ko-KR" dirty="0" smtClean="0"/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dirty="0" smtClean="0"/>
              <a:t>대기상황의 비용</a:t>
            </a:r>
            <a:endParaRPr lang="en-US" altLang="ko-KR" dirty="0" smtClean="0"/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/>
              <a:t>고객 대기 비용</a:t>
            </a:r>
            <a:endParaRPr lang="en-US" altLang="ko-KR" dirty="0" smtClean="0"/>
          </a:p>
          <a:p>
            <a:pPr lvl="3" eaLnBrk="1" latinLnBrk="0" hangingPunct="1">
              <a:lnSpc>
                <a:spcPct val="90000"/>
              </a:lnSpc>
            </a:pPr>
            <a:r>
              <a:rPr lang="ko-KR" altLang="en-US" dirty="0" smtClean="0"/>
              <a:t>대기를 위한 공간 유지를 위한 비용</a:t>
            </a:r>
            <a:endParaRPr lang="en-US" altLang="ko-KR" dirty="0"/>
          </a:p>
          <a:p>
            <a:pPr lvl="3" eaLnBrk="1" latinLnBrk="0" hangingPunct="1">
              <a:lnSpc>
                <a:spcPct val="90000"/>
              </a:lnSpc>
            </a:pPr>
            <a:r>
              <a:rPr lang="ko-KR" altLang="en-US" dirty="0" smtClean="0"/>
              <a:t>고객 이탈</a:t>
            </a:r>
            <a:r>
              <a:rPr lang="en-US" altLang="ko-KR" dirty="0" smtClean="0"/>
              <a:t> (</a:t>
            </a:r>
            <a:r>
              <a:rPr lang="ko-KR" altLang="en-US" dirty="0" smtClean="0"/>
              <a:t>고객이 대기를 거부할 때 발생하는 비용</a:t>
            </a:r>
            <a:r>
              <a:rPr lang="en-US" altLang="ko-KR" dirty="0" smtClean="0"/>
              <a:t>)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/>
              <a:t>서비스 용량 비용</a:t>
            </a:r>
            <a:endParaRPr lang="en-US" altLang="ko-KR" dirty="0" smtClean="0"/>
          </a:p>
          <a:p>
            <a:pPr lvl="3" eaLnBrk="1" latinLnBrk="0" hangingPunct="1">
              <a:lnSpc>
                <a:spcPct val="90000"/>
              </a:lnSpc>
            </a:pPr>
            <a:r>
              <a:rPr lang="ko-KR" altLang="en-US" dirty="0" smtClean="0"/>
              <a:t>종업원의 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고장기계 수리공 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종업원 대기 비용</a:t>
            </a:r>
            <a:endParaRPr lang="en-US" altLang="ko-KR" dirty="0" smtClean="0"/>
          </a:p>
          <a:p>
            <a:pPr lvl="3" eaLnBrk="1" latinLnBrk="0" hangingPunct="1">
              <a:lnSpc>
                <a:spcPct val="90000"/>
              </a:lnSpc>
            </a:pPr>
            <a:r>
              <a:rPr lang="ko-KR" altLang="en-US" dirty="0" smtClean="0"/>
              <a:t>작업기계의 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슈퍼마켓 계산대 수</a:t>
            </a:r>
            <a:r>
              <a:rPr lang="en-US" altLang="ko-KR" dirty="0" smtClean="0"/>
              <a:t>)</a:t>
            </a:r>
          </a:p>
          <a:p>
            <a:pPr lvl="3" eaLnBrk="1" latinLnBrk="0" hangingPunct="1">
              <a:lnSpc>
                <a:spcPct val="90000"/>
              </a:lnSpc>
            </a:pPr>
            <a:r>
              <a:rPr lang="ko-KR" altLang="en-US" dirty="0" smtClean="0"/>
              <a:t>서비스 장치의 유휴</a:t>
            </a:r>
            <a:r>
              <a:rPr lang="en-US" altLang="ko-KR" dirty="0" smtClean="0"/>
              <a:t>(idle)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 eaLnBrk="1" latinLnBrk="0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dirty="0" smtClean="0"/>
              <a:t>대기 비용의 활용</a:t>
            </a:r>
            <a:endParaRPr lang="en-US" altLang="ko-KR" dirty="0" smtClean="0"/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/>
              <a:t>대부분의 비용이 회계상의 자료를 기반으로 만들어질 수 없음</a:t>
            </a:r>
            <a:endParaRPr lang="en-US" altLang="ko-KR" dirty="0" smtClean="0"/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/>
              <a:t>대신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 시간 또는 대기 행렬의 길이를 정책 변수로 지정할 수 있음</a:t>
            </a:r>
            <a:endParaRPr lang="en-US" altLang="ko-KR" dirty="0" smtClean="0"/>
          </a:p>
          <a:p>
            <a:pPr lvl="3" eaLnBrk="1" latinLnBrk="0" hangingPunct="1">
              <a:lnSpc>
                <a:spcPct val="90000"/>
              </a:lnSpc>
            </a:pPr>
            <a:r>
              <a:rPr lang="ko-KR" altLang="en-US" dirty="0" smtClean="0"/>
              <a:t>적당한 대기 수준을 정하고 이에 맞추어 용량을 결정하는 방법</a:t>
            </a:r>
            <a:endParaRPr lang="en-US" altLang="ko-KR" dirty="0"/>
          </a:p>
          <a:p>
            <a:pPr lvl="1" eaLnBrk="1" latinLnBrk="0" hangingPunct="1">
              <a:lnSpc>
                <a:spcPct val="90000"/>
              </a:lnSpc>
            </a:pPr>
            <a:endParaRPr lang="en-US" altLang="ko-KR" dirty="0" smtClean="0"/>
          </a:p>
          <a:p>
            <a:pPr lvl="1" eaLnBrk="1" latinLnBrk="0" hangingPunct="1">
              <a:lnSpc>
                <a:spcPct val="90000"/>
              </a:lnSpc>
            </a:pPr>
            <a:r>
              <a:rPr lang="ko-KR" altLang="en-US" dirty="0" smtClean="0"/>
              <a:t>분석의 목적</a:t>
            </a:r>
            <a:endParaRPr lang="en-US" altLang="ko-KR" dirty="0" smtClean="0"/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dirty="0" smtClean="0"/>
              <a:t>서비스 용량을 제공하기 위한 비용과 서비스를 대기하기 위한 비용을 조절하여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비용을 최소화하는 것 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8-1])</a:t>
            </a:r>
          </a:p>
          <a:p>
            <a:pPr lvl="2" eaLnBrk="1" latinLnBrk="0" hangingPunct="1">
              <a:lnSpc>
                <a:spcPct val="90000"/>
              </a:lnSpc>
            </a:pPr>
            <a:endParaRPr lang="en-US" altLang="ko-KR" sz="1600" dirty="0"/>
          </a:p>
          <a:p>
            <a:pPr lvl="1" eaLnBrk="1" latinLnBrk="0" hangingPunct="1">
              <a:lnSpc>
                <a:spcPct val="90000"/>
              </a:lnSpc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53394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lnSpc>
                <a:spcPct val="90000"/>
              </a:lnSpc>
            </a:pPr>
            <a:r>
              <a:rPr lang="ko-KR" altLang="en-US" sz="2000" dirty="0" smtClean="0"/>
              <a:t>대기행렬의 분석법</a:t>
            </a:r>
            <a:endParaRPr lang="en-US" altLang="ko-KR" sz="2000" dirty="0" smtClean="0"/>
          </a:p>
          <a:p>
            <a:pPr eaLnBrk="1" latinLnBrk="0" hangingPunct="1">
              <a:lnSpc>
                <a:spcPct val="90000"/>
              </a:lnSpc>
            </a:pPr>
            <a:endParaRPr lang="ko-KR" altLang="en-US" sz="2000" dirty="0"/>
          </a:p>
          <a:p>
            <a:pPr marL="457200" lvl="1" indent="0" eaLnBrk="1" latinLnBrk="0" hangingPunct="1">
              <a:lnSpc>
                <a:spcPct val="90000"/>
              </a:lnSpc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물리적 관찰을 통한 결과 분석법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sz="1600" dirty="0"/>
              <a:t>비용이 많이 들지만 가장 보편적으로 이용되는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lvl="2" eaLnBrk="1" latinLnBrk="0" hangingPunct="1">
              <a:lnSpc>
                <a:spcPct val="90000"/>
              </a:lnSpc>
            </a:pPr>
            <a:endParaRPr lang="ko-KR" altLang="en-US" sz="1600" dirty="0"/>
          </a:p>
          <a:p>
            <a:pPr marL="457200" lvl="1" indent="0" eaLnBrk="1" latinLnBrk="0" hangingPunct="1">
              <a:lnSpc>
                <a:spcPct val="90000"/>
              </a:lnSpc>
              <a:buNone/>
            </a:pPr>
            <a:r>
              <a:rPr lang="en-US" altLang="ko-KR" sz="1800" dirty="0"/>
              <a:t>(2) </a:t>
            </a:r>
            <a:r>
              <a:rPr lang="ko-KR" altLang="en-US" sz="1800" b="1" dirty="0"/>
              <a:t>시뮬레이션을 이용한 </a:t>
            </a:r>
            <a:r>
              <a:rPr lang="ko-KR" altLang="en-US" sz="1800" b="1" dirty="0" smtClean="0"/>
              <a:t>분석법</a:t>
            </a:r>
            <a:endParaRPr lang="ko-KR" altLang="en-US" sz="1800" b="1" dirty="0"/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sz="1600" dirty="0"/>
              <a:t>현실적 모형을 만들어서 실험 및 결과 예측에 이용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sz="1600" dirty="0"/>
              <a:t>복잡한 문제의 분석에 자주 이용되는 </a:t>
            </a:r>
            <a:r>
              <a:rPr lang="ko-KR" altLang="en-US" sz="1600" dirty="0" smtClean="0"/>
              <a:t>방법</a:t>
            </a:r>
            <a:endParaRPr lang="en-US" altLang="ko-KR" sz="1600" dirty="0" smtClean="0"/>
          </a:p>
          <a:p>
            <a:pPr lvl="2" eaLnBrk="1" latinLnBrk="0" hangingPunct="1">
              <a:lnSpc>
                <a:spcPct val="90000"/>
              </a:lnSpc>
            </a:pPr>
            <a:endParaRPr lang="ko-KR" altLang="en-US" sz="1600" dirty="0"/>
          </a:p>
          <a:p>
            <a:pPr marL="457200" lvl="1" indent="0" eaLnBrk="1" latinLnBrk="0" hangingPunct="1">
              <a:lnSpc>
                <a:spcPct val="90000"/>
              </a:lnSpc>
              <a:buNone/>
            </a:pPr>
            <a:r>
              <a:rPr lang="en-US" altLang="ko-KR" sz="1800" dirty="0"/>
              <a:t>(3) </a:t>
            </a:r>
            <a:r>
              <a:rPr lang="ko-KR" altLang="en-US" sz="1800" b="1" dirty="0"/>
              <a:t>대기행렬의 수학적 분석법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 </a:t>
            </a:r>
            <a:endParaRPr lang="ko-KR" altLang="en-US" sz="1800" dirty="0"/>
          </a:p>
          <a:p>
            <a:pPr lvl="2" eaLnBrk="1" latinLnBrk="0" hangingPunct="1">
              <a:lnSpc>
                <a:spcPct val="90000"/>
              </a:lnSpc>
            </a:pPr>
            <a:r>
              <a:rPr lang="en-US" altLang="ko-KR" sz="1600" dirty="0"/>
              <a:t>Queuing Theory</a:t>
            </a:r>
          </a:p>
          <a:p>
            <a:pPr lvl="2" eaLnBrk="1" latinLnBrk="0" hangingPunct="1">
              <a:lnSpc>
                <a:spcPct val="90000"/>
              </a:lnSpc>
            </a:pPr>
            <a:r>
              <a:rPr lang="ko-KR" altLang="en-US" sz="1600" dirty="0"/>
              <a:t>확률이론과 수리적 모델을 이용한 분석법</a:t>
            </a:r>
          </a:p>
        </p:txBody>
      </p:sp>
    </p:spTree>
    <p:extLst>
      <p:ext uri="{BB962C8B-B14F-4D97-AF65-F5344CB8AC3E}">
        <p14:creationId xmlns:p14="http://schemas.microsoft.com/office/powerpoint/2010/main" xmlns="" val="42293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시스템의 특성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인구 자원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서비스를 사용하거나 받을 잠재 고객의 수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무한자원</a:t>
            </a:r>
            <a:r>
              <a:rPr lang="en-US" altLang="ko-KR" dirty="0" smtClean="0"/>
              <a:t>(infinite source): </a:t>
            </a:r>
            <a:r>
              <a:rPr lang="ko-KR" altLang="en-US" dirty="0" smtClean="0"/>
              <a:t>고객의 잠재적인 숫자는 시스템의 용량을 크게 초과</a:t>
            </a:r>
            <a:endParaRPr lang="en-US" altLang="ko-KR" dirty="0" smtClean="0"/>
          </a:p>
          <a:p>
            <a:pPr lvl="2" eaLnBrk="1" hangingPunct="1"/>
            <a:r>
              <a:rPr lang="ko-KR" altLang="en-US" dirty="0" smtClean="0"/>
              <a:t>유한자원</a:t>
            </a:r>
            <a:r>
              <a:rPr lang="en-US" altLang="ko-KR" dirty="0" smtClean="0"/>
              <a:t>(finite source): </a:t>
            </a:r>
            <a:r>
              <a:rPr lang="ko-KR" altLang="en-US" dirty="0" smtClean="0"/>
              <a:t>서비스 제공자가 처리할 수 있는 용량이 제한</a:t>
            </a:r>
            <a:endParaRPr lang="en-US" altLang="ko-KR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arenR"/>
            </a:pPr>
            <a:r>
              <a:rPr lang="ko-KR" altLang="en-US" dirty="0" smtClean="0"/>
              <a:t>종사자의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종사자</a:t>
            </a:r>
            <a:r>
              <a:rPr lang="en-US" altLang="ko-KR" dirty="0" smtClean="0"/>
              <a:t>(server)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채널</a:t>
            </a:r>
            <a:r>
              <a:rPr lang="en-US" altLang="ko-KR" dirty="0" smtClean="0"/>
              <a:t>(channel): </a:t>
            </a:r>
            <a:r>
              <a:rPr lang="ko-KR" altLang="en-US" dirty="0" smtClean="0"/>
              <a:t>서비스를 처리하는 인력이나 시설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채널</a:t>
            </a:r>
            <a:r>
              <a:rPr lang="en-US" altLang="ko-KR" dirty="0" smtClean="0"/>
              <a:t>(single): </a:t>
            </a:r>
            <a:r>
              <a:rPr lang="ko-KR" altLang="en-US" dirty="0" smtClean="0"/>
              <a:t>하나의 계산대</a:t>
            </a:r>
            <a:r>
              <a:rPr lang="en-US" altLang="ko-KR" dirty="0" smtClean="0"/>
              <a:t>, drive in bank 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8-2])</a:t>
            </a:r>
          </a:p>
          <a:p>
            <a:pPr lvl="2"/>
            <a:r>
              <a:rPr lang="ko-KR" altLang="en-US" dirty="0" smtClean="0"/>
              <a:t>다수 채널</a:t>
            </a:r>
            <a:r>
              <a:rPr lang="en-US" altLang="ko-KR" dirty="0" smtClean="0"/>
              <a:t>(multi): </a:t>
            </a:r>
            <a:r>
              <a:rPr lang="ko-KR" altLang="en-US" dirty="0" smtClean="0"/>
              <a:t>비행기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철도 티켓 판매소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 서비스 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주유소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국면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phase): </a:t>
            </a:r>
            <a:r>
              <a:rPr lang="ko-KR" altLang="en-US" dirty="0" smtClean="0"/>
              <a:t>서비스 처리에 필요한 작업 순서의 길이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단계</a:t>
            </a:r>
            <a:r>
              <a:rPr lang="en-US" altLang="ko-KR" dirty="0" smtClean="0"/>
              <a:t>(single)</a:t>
            </a:r>
          </a:p>
          <a:p>
            <a:pPr lvl="2"/>
            <a:r>
              <a:rPr lang="ko-KR" altLang="en-US" dirty="0" smtClean="0"/>
              <a:t>다수 단계</a:t>
            </a:r>
            <a:r>
              <a:rPr lang="en-US" altLang="ko-KR" dirty="0" smtClean="0"/>
              <a:t>(single)</a:t>
            </a:r>
          </a:p>
          <a:p>
            <a:pPr lvl="1"/>
            <a:r>
              <a:rPr lang="ko-KR" altLang="en-US" dirty="0" smtClean="0"/>
              <a:t>기본적 대기 시스템 형태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8-3])</a:t>
            </a:r>
          </a:p>
        </p:txBody>
      </p:sp>
    </p:spTree>
    <p:extLst>
      <p:ext uri="{BB962C8B-B14F-4D97-AF65-F5344CB8AC3E}">
        <p14:creationId xmlns:p14="http://schemas.microsoft.com/office/powerpoint/2010/main" xmlns="" val="256600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시스템의 특성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F0000"/>
              </a:buClr>
              <a:buFont typeface="+mj-lt"/>
              <a:buAutoNum type="arabicParenR" startAt="3"/>
            </a:pPr>
            <a:r>
              <a:rPr lang="ko-KR" altLang="en-US" dirty="0" smtClean="0"/>
              <a:t>도착과 서비스의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도착과 서비스의 가변성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ko-KR" altLang="en-US" dirty="0" smtClean="0">
                <a:sym typeface="Wingdings" pitchFamily="2" charset="2"/>
              </a:rPr>
              <a:t>수리적 분포</a:t>
            </a:r>
            <a:r>
              <a:rPr lang="en-US" altLang="ko-KR" dirty="0" smtClean="0">
                <a:sym typeface="Wingdings" pitchFamily="2" charset="2"/>
              </a:rPr>
              <a:t>([</a:t>
            </a:r>
            <a:r>
              <a:rPr lang="ko-KR" altLang="en-US" dirty="0" smtClean="0">
                <a:sym typeface="Wingdings" pitchFamily="2" charset="2"/>
              </a:rPr>
              <a:t>그림 </a:t>
            </a:r>
            <a:r>
              <a:rPr lang="en-US" altLang="ko-KR" dirty="0" smtClean="0">
                <a:sym typeface="Wingdings" pitchFamily="2" charset="2"/>
              </a:rPr>
              <a:t>8-4])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도착률 </a:t>
            </a:r>
            <a:r>
              <a:rPr lang="en-US" altLang="ko-KR" dirty="0" smtClean="0"/>
              <a:t>(arrival rate): </a:t>
            </a:r>
            <a:r>
              <a:rPr lang="ko-KR" altLang="en-US" dirty="0" smtClean="0"/>
              <a:t>일반적으로 포아송 </a:t>
            </a:r>
            <a:r>
              <a:rPr lang="en-US" altLang="ko-KR" dirty="0" smtClean="0"/>
              <a:t>(Poisson)</a:t>
            </a:r>
            <a:r>
              <a:rPr lang="ko-KR" altLang="en-US" dirty="0" smtClean="0"/>
              <a:t> 분포를 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시간당 도착 고객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포아송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도착 간의 평균 시간 </a:t>
            </a:r>
            <a:r>
              <a:rPr lang="en-US" altLang="ko-KR" dirty="0" smtClean="0">
                <a:sym typeface="Wingdings" pitchFamily="2" charset="2"/>
              </a:rPr>
              <a:t>6</a:t>
            </a:r>
            <a:r>
              <a:rPr lang="ko-KR" altLang="en-US" dirty="0" smtClean="0">
                <a:sym typeface="Wingdings" pitchFamily="2" charset="2"/>
              </a:rPr>
              <a:t>분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지수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시간 </a:t>
            </a:r>
            <a:r>
              <a:rPr lang="en-US" altLang="ko-KR" dirty="0" smtClean="0"/>
              <a:t>(service </a:t>
            </a:r>
            <a:r>
              <a:rPr lang="en-US" altLang="ko-KR" dirty="0" smtClean="0"/>
              <a:t>time): </a:t>
            </a:r>
            <a:r>
              <a:rPr lang="ko-KR" altLang="en-US" dirty="0" smtClean="0"/>
              <a:t>일반적으로 지수분포를 가정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서비스장치가 시간당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고객을 처리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포아송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평균 서비스 시간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5</a:t>
            </a:r>
            <a:r>
              <a:rPr lang="ko-KR" altLang="en-US" dirty="0" smtClean="0">
                <a:sym typeface="Wingdings" pitchFamily="2" charset="2"/>
              </a:rPr>
              <a:t>분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지수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ko-KR" altLang="en-US" dirty="0" smtClean="0"/>
              <a:t>데이터 적합성 판단을 위해 카이 제곱검정법 등이 활용될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도착률과 서비스 시간에 대한 가정이 불합리할 경우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보다 적합한 모형의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좋은 현존 모델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시뮬레이션의 재정리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arenR" startAt="3"/>
            </a:pPr>
            <a:r>
              <a:rPr lang="ko-KR" altLang="en-US" dirty="0" smtClean="0"/>
              <a:t>대기의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서비스 제공 방식에 대한 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FCFS, FCLS, Random…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047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분포의 </a:t>
            </a:r>
            <a:r>
              <a:rPr lang="ko-KR" altLang="en-US" dirty="0"/>
              <a:t>가정</a:t>
            </a:r>
          </a:p>
        </p:txBody>
      </p:sp>
      <p:sp>
        <p:nvSpPr>
          <p:cNvPr id="6166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도착 시간</a:t>
            </a:r>
            <a:r>
              <a:rPr lang="en-US" altLang="ko-KR" sz="2000" dirty="0"/>
              <a:t>(</a:t>
            </a:r>
            <a:r>
              <a:rPr lang="ko-KR" altLang="en-US" sz="2000" dirty="0"/>
              <a:t>간격</a:t>
            </a:r>
            <a:r>
              <a:rPr lang="en-US" altLang="ko-KR" sz="2000" dirty="0"/>
              <a:t>)</a:t>
            </a:r>
            <a:r>
              <a:rPr lang="ko-KR" altLang="en-US" sz="2000" dirty="0"/>
              <a:t>의 분포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지수 분포</a:t>
            </a:r>
          </a:p>
          <a:p>
            <a:pPr lvl="1"/>
            <a:r>
              <a:rPr lang="ko-KR" altLang="en-US" sz="1800" dirty="0"/>
              <a:t>다음 고객의 도착은 이전 고객의 도착과 무관하다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다음 고객의 서비스 시간은 이전 고객의 서비스 시간과 무관하다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438400" y="3348608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2438400" y="1596008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943600" y="3196208"/>
            <a:ext cx="13244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도착시간 간격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905000" y="174840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빈도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3886200" y="1900808"/>
            <a:ext cx="0" cy="144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733800" y="1570608"/>
            <a:ext cx="2968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2819400" y="2192908"/>
            <a:ext cx="1066800" cy="1155700"/>
          </a:xfrm>
          <a:custGeom>
            <a:avLst/>
            <a:gdLst>
              <a:gd name="T0" fmla="*/ 0 w 672"/>
              <a:gd name="T1" fmla="*/ 728 h 728"/>
              <a:gd name="T2" fmla="*/ 240 w 672"/>
              <a:gd name="T3" fmla="*/ 584 h 728"/>
              <a:gd name="T4" fmla="*/ 384 w 672"/>
              <a:gd name="T5" fmla="*/ 248 h 728"/>
              <a:gd name="T6" fmla="*/ 480 w 672"/>
              <a:gd name="T7" fmla="*/ 104 h 728"/>
              <a:gd name="T8" fmla="*/ 528 w 672"/>
              <a:gd name="T9" fmla="*/ 56 h 728"/>
              <a:gd name="T10" fmla="*/ 624 w 672"/>
              <a:gd name="T11" fmla="*/ 8 h 728"/>
              <a:gd name="T12" fmla="*/ 672 w 672"/>
              <a:gd name="T13" fmla="*/ 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2" h="728">
                <a:moveTo>
                  <a:pt x="0" y="728"/>
                </a:moveTo>
                <a:cubicBezTo>
                  <a:pt x="88" y="696"/>
                  <a:pt x="176" y="664"/>
                  <a:pt x="240" y="584"/>
                </a:cubicBezTo>
                <a:cubicBezTo>
                  <a:pt x="304" y="504"/>
                  <a:pt x="344" y="328"/>
                  <a:pt x="384" y="248"/>
                </a:cubicBezTo>
                <a:cubicBezTo>
                  <a:pt x="424" y="168"/>
                  <a:pt x="456" y="136"/>
                  <a:pt x="480" y="104"/>
                </a:cubicBezTo>
                <a:cubicBezTo>
                  <a:pt x="504" y="72"/>
                  <a:pt x="504" y="72"/>
                  <a:pt x="528" y="56"/>
                </a:cubicBezTo>
                <a:cubicBezTo>
                  <a:pt x="552" y="40"/>
                  <a:pt x="600" y="16"/>
                  <a:pt x="624" y="8"/>
                </a:cubicBezTo>
                <a:cubicBezTo>
                  <a:pt x="648" y="0"/>
                  <a:pt x="660" y="4"/>
                  <a:pt x="672" y="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6" name="Freeform 12"/>
          <p:cNvSpPr>
            <a:spLocks/>
          </p:cNvSpPr>
          <p:nvPr/>
        </p:nvSpPr>
        <p:spPr bwMode="auto">
          <a:xfrm flipH="1">
            <a:off x="3886200" y="2205608"/>
            <a:ext cx="1066800" cy="1155700"/>
          </a:xfrm>
          <a:custGeom>
            <a:avLst/>
            <a:gdLst>
              <a:gd name="T0" fmla="*/ 0 w 672"/>
              <a:gd name="T1" fmla="*/ 728 h 728"/>
              <a:gd name="T2" fmla="*/ 240 w 672"/>
              <a:gd name="T3" fmla="*/ 584 h 728"/>
              <a:gd name="T4" fmla="*/ 384 w 672"/>
              <a:gd name="T5" fmla="*/ 248 h 728"/>
              <a:gd name="T6" fmla="*/ 480 w 672"/>
              <a:gd name="T7" fmla="*/ 104 h 728"/>
              <a:gd name="T8" fmla="*/ 528 w 672"/>
              <a:gd name="T9" fmla="*/ 56 h 728"/>
              <a:gd name="T10" fmla="*/ 624 w 672"/>
              <a:gd name="T11" fmla="*/ 8 h 728"/>
              <a:gd name="T12" fmla="*/ 672 w 672"/>
              <a:gd name="T13" fmla="*/ 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2" h="728">
                <a:moveTo>
                  <a:pt x="0" y="728"/>
                </a:moveTo>
                <a:cubicBezTo>
                  <a:pt x="88" y="696"/>
                  <a:pt x="176" y="664"/>
                  <a:pt x="240" y="584"/>
                </a:cubicBezTo>
                <a:cubicBezTo>
                  <a:pt x="304" y="504"/>
                  <a:pt x="344" y="328"/>
                  <a:pt x="384" y="248"/>
                </a:cubicBezTo>
                <a:cubicBezTo>
                  <a:pt x="424" y="168"/>
                  <a:pt x="456" y="136"/>
                  <a:pt x="480" y="104"/>
                </a:cubicBezTo>
                <a:cubicBezTo>
                  <a:pt x="504" y="72"/>
                  <a:pt x="504" y="72"/>
                  <a:pt x="528" y="56"/>
                </a:cubicBezTo>
                <a:cubicBezTo>
                  <a:pt x="552" y="40"/>
                  <a:pt x="600" y="16"/>
                  <a:pt x="624" y="8"/>
                </a:cubicBezTo>
                <a:cubicBezTo>
                  <a:pt x="648" y="0"/>
                  <a:pt x="660" y="4"/>
                  <a:pt x="672" y="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513138" y="1977008"/>
            <a:ext cx="3129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6159" name="Freeform 15"/>
          <p:cNvSpPr>
            <a:spLocks/>
          </p:cNvSpPr>
          <p:nvPr/>
        </p:nvSpPr>
        <p:spPr bwMode="auto">
          <a:xfrm>
            <a:off x="2438400" y="1900808"/>
            <a:ext cx="2895600" cy="1371600"/>
          </a:xfrm>
          <a:custGeom>
            <a:avLst/>
            <a:gdLst>
              <a:gd name="T0" fmla="*/ 0 w 1824"/>
              <a:gd name="T1" fmla="*/ 0 h 768"/>
              <a:gd name="T2" fmla="*/ 240 w 1824"/>
              <a:gd name="T3" fmla="*/ 288 h 768"/>
              <a:gd name="T4" fmla="*/ 1056 w 1824"/>
              <a:gd name="T5" fmla="*/ 624 h 768"/>
              <a:gd name="T6" fmla="*/ 1824 w 1824"/>
              <a:gd name="T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cubicBezTo>
                  <a:pt x="32" y="92"/>
                  <a:pt x="64" y="184"/>
                  <a:pt x="240" y="288"/>
                </a:cubicBezTo>
                <a:cubicBezTo>
                  <a:pt x="416" y="392"/>
                  <a:pt x="792" y="544"/>
                  <a:pt x="1056" y="624"/>
                </a:cubicBezTo>
                <a:cubicBezTo>
                  <a:pt x="1320" y="704"/>
                  <a:pt x="1572" y="736"/>
                  <a:pt x="1824" y="768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620963" y="2053208"/>
            <a:ext cx="2840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H="1">
            <a:off x="4800600" y="2815208"/>
            <a:ext cx="304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4876800" y="2281808"/>
            <a:ext cx="1965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무작위 도착 </a:t>
            </a:r>
          </a:p>
          <a:p>
            <a:r>
              <a:rPr lang="en-US" altLang="ko-KR" sz="1400" dirty="0" smtClean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en-US" altLang="ko-KR" sz="1400" dirty="0" smtClean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지수분포</a:t>
            </a:r>
            <a:r>
              <a:rPr lang="en-US" altLang="ko-KR" sz="1400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en-US" altLang="ko-KR" sz="1400" i="1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sz="1400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400" i="1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en-US" altLang="ko-KR" sz="1400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= </a:t>
            </a:r>
            <a:r>
              <a:rPr lang="en-US" altLang="ko-KR" sz="1400" i="1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e</a:t>
            </a:r>
            <a:r>
              <a:rPr lang="en-US" altLang="ko-KR" sz="1400" baseline="30000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ko-KR" sz="1400" i="1" baseline="30000" dirty="0">
                <a:solidFill>
                  <a:srgbClr val="01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t</a:t>
            </a:r>
            <a:endParaRPr lang="en-US" altLang="ko-KR" sz="1400" dirty="0">
              <a:solidFill>
                <a:srgbClr val="01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9595466"/>
              </p:ext>
            </p:extLst>
          </p:nvPr>
        </p:nvGraphicFramePr>
        <p:xfrm>
          <a:off x="755576" y="4915222"/>
          <a:ext cx="4369329" cy="1178074"/>
        </p:xfrm>
        <a:graphic>
          <a:graphicData uri="http://schemas.openxmlformats.org/presentationml/2006/ole">
            <p:oleObj spid="_x0000_s44041" name="Equation" r:id="rId4" imgW="3111500" imgH="838200" progId="Equation.3">
              <p:embed/>
            </p:oleObj>
          </a:graphicData>
        </a:graphic>
      </p:graphicFrame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5436096" y="5138608"/>
            <a:ext cx="353334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400" b="1" dirty="0" smtClean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sz="1400" b="1" dirty="0" smtClean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400" b="1" dirty="0">
              <a:solidFill>
                <a:srgbClr val="01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도착률</a:t>
            </a:r>
            <a:r>
              <a:rPr lang="en-US" altLang="ko-KR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</a:rPr>
              <a:t>단위시간당 도착하는 평균인원수</a:t>
            </a:r>
          </a:p>
          <a:p>
            <a:r>
              <a:rPr lang="ko-KR" altLang="en-US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서비스율</a:t>
            </a:r>
            <a:r>
              <a:rPr lang="en-US" altLang="ko-KR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:     ..      </a:t>
            </a:r>
            <a:r>
              <a:rPr lang="ko-KR" altLang="en-US" sz="1400" b="1" dirty="0">
                <a:solidFill>
                  <a:srgbClr val="01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서비스할 수 있는 능력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분포의 가정</a:t>
            </a:r>
            <a:endParaRPr lang="ko-KR" alt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지수분포의 도착형태</a:t>
            </a:r>
          </a:p>
          <a:p>
            <a:pPr lvl="1"/>
            <a:r>
              <a:rPr lang="en-US" altLang="ko-KR" sz="1800" dirty="0"/>
              <a:t>[0,T] </a:t>
            </a:r>
            <a:r>
              <a:rPr lang="ko-KR" altLang="en-US" sz="1800" dirty="0"/>
              <a:t>동안 고객이 하나도 도착하지 않을 확률</a:t>
            </a:r>
          </a:p>
          <a:p>
            <a:pPr lvl="1">
              <a:buFontTx/>
              <a:buNone/>
            </a:pPr>
            <a:r>
              <a:rPr lang="ko-KR" altLang="en-US" sz="1800" dirty="0"/>
              <a:t>   </a:t>
            </a:r>
            <a:r>
              <a:rPr lang="en-US" altLang="ko-KR" sz="1800" dirty="0"/>
              <a:t>= </a:t>
            </a:r>
            <a:r>
              <a:rPr lang="ko-KR" altLang="en-US" sz="1800" dirty="0"/>
              <a:t>첫 고객이 </a:t>
            </a:r>
            <a:r>
              <a:rPr lang="en-US" altLang="ko-KR" sz="1800" dirty="0"/>
              <a:t>T</a:t>
            </a:r>
            <a:r>
              <a:rPr lang="ko-KR" altLang="en-US" sz="1800" dirty="0"/>
              <a:t>시간 이후에 도착할 확률</a:t>
            </a:r>
          </a:p>
          <a:p>
            <a:pPr lvl="3"/>
            <a:endParaRPr lang="ko-KR" altLang="en-US" sz="1400" dirty="0"/>
          </a:p>
          <a:p>
            <a:pPr lvl="1"/>
            <a:r>
              <a:rPr lang="en-US" altLang="ko-KR" sz="1800" dirty="0"/>
              <a:t>[0,T] </a:t>
            </a:r>
            <a:r>
              <a:rPr lang="ko-KR" altLang="en-US" sz="1800" dirty="0"/>
              <a:t>동안 고객이 도착하지 않은 상태에서 </a:t>
            </a:r>
            <a:r>
              <a:rPr lang="en-US" altLang="ko-KR" sz="1800" dirty="0"/>
              <a:t>[0, T+h] </a:t>
            </a:r>
            <a:r>
              <a:rPr lang="ko-KR" altLang="en-US" sz="1800" dirty="0"/>
              <a:t>동안 고객이 아무도 도착하지 않을 확률</a:t>
            </a:r>
          </a:p>
          <a:p>
            <a:pPr lvl="3"/>
            <a:endParaRPr lang="ko-KR" altLang="en-US" sz="1400" dirty="0"/>
          </a:p>
          <a:p>
            <a:pPr lvl="3"/>
            <a:endParaRPr lang="ko-KR" altLang="en-US" sz="1400" dirty="0"/>
          </a:p>
          <a:p>
            <a:pPr lvl="3"/>
            <a:endParaRPr lang="ko-KR" altLang="en-US" sz="1400" dirty="0"/>
          </a:p>
          <a:p>
            <a:pPr lvl="2">
              <a:buFont typeface="Wingdings" pitchFamily="2" charset="2"/>
              <a:buNone/>
            </a:pPr>
            <a:r>
              <a:rPr lang="en-US" altLang="ko-KR" sz="1600" dirty="0" smtClean="0">
                <a:sym typeface="Wingdings" pitchFamily="2" charset="2"/>
              </a:rPr>
              <a:t>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이는</a:t>
            </a:r>
            <a:r>
              <a:rPr lang="ko-KR" altLang="en-US" sz="1600" dirty="0" smtClean="0">
                <a:sym typeface="Symbol" pitchFamily="18" charset="2"/>
              </a:rPr>
              <a:t> </a:t>
            </a:r>
            <a:r>
              <a:rPr lang="en-US" altLang="ko-KR" sz="1600" dirty="0">
                <a:sym typeface="Symbol" pitchFamily="18" charset="2"/>
              </a:rPr>
              <a:t>T</a:t>
            </a:r>
            <a:r>
              <a:rPr lang="ko-KR" altLang="en-US" sz="1600" dirty="0">
                <a:sym typeface="Symbol" pitchFamily="18" charset="2"/>
              </a:rPr>
              <a:t>라는 시점과 무관하게 시간 간격 </a:t>
            </a:r>
            <a:r>
              <a:rPr lang="en-US" altLang="ko-KR" sz="1600" dirty="0">
                <a:sym typeface="Symbol" pitchFamily="18" charset="2"/>
              </a:rPr>
              <a:t>h</a:t>
            </a:r>
            <a:r>
              <a:rPr lang="ko-KR" altLang="en-US" sz="1600" dirty="0">
                <a:sym typeface="Symbol" pitchFamily="18" charset="2"/>
              </a:rPr>
              <a:t>에만 관계됨을 </a:t>
            </a:r>
            <a:r>
              <a:rPr lang="ko-KR" altLang="en-US" sz="1600" dirty="0" smtClean="0">
                <a:sym typeface="Symbol" pitchFamily="18" charset="2"/>
              </a:rPr>
              <a:t>의미함</a:t>
            </a:r>
            <a:r>
              <a:rPr lang="en-US" altLang="ko-KR" sz="1600" dirty="0" smtClean="0">
                <a:sym typeface="Symbol" pitchFamily="18" charset="2"/>
              </a:rPr>
              <a:t>(memory-less</a:t>
            </a:r>
            <a:r>
              <a:rPr lang="en-US" altLang="ko-KR" sz="1600" dirty="0">
                <a:sym typeface="Symbol" pitchFamily="18" charset="2"/>
              </a:rPr>
              <a:t>)</a:t>
            </a:r>
            <a:r>
              <a:rPr lang="en-US" altLang="ko-KR" dirty="0">
                <a:sym typeface="Symbol" pitchFamily="18" charset="2"/>
              </a:rPr>
              <a:t> </a:t>
            </a:r>
            <a:endParaRPr lang="en-US" altLang="ko-KR" dirty="0"/>
          </a:p>
          <a:p>
            <a:pPr lvl="1"/>
            <a:r>
              <a:rPr lang="ko-KR" altLang="en-US" sz="1800" dirty="0"/>
              <a:t>매우 작은 시간 간격 </a:t>
            </a:r>
            <a:r>
              <a:rPr lang="en-US" altLang="ko-KR" sz="1800" dirty="0"/>
              <a:t>h</a:t>
            </a:r>
            <a:r>
              <a:rPr lang="en-US" altLang="ko-KR" sz="1800" dirty="0">
                <a:sym typeface="Symbol" pitchFamily="18" charset="2"/>
              </a:rPr>
              <a:t> </a:t>
            </a:r>
            <a:r>
              <a:rPr lang="ko-KR" altLang="en-US" sz="1800" dirty="0">
                <a:sym typeface="Symbol" pitchFamily="18" charset="2"/>
              </a:rPr>
              <a:t>동안 도착이 없을 확률</a:t>
            </a:r>
            <a:r>
              <a:rPr lang="ko-KR" altLang="en-US" sz="2400" dirty="0">
                <a:sym typeface="Symbol" pitchFamily="18" charset="2"/>
              </a:rPr>
              <a:t> </a:t>
            </a:r>
            <a:endParaRPr lang="ko-KR" altLang="en-US" sz="2400" dirty="0"/>
          </a:p>
          <a:p>
            <a:pPr lvl="2"/>
            <a:endParaRPr lang="ko-KR" altLang="en-US" sz="1600" dirty="0"/>
          </a:p>
          <a:p>
            <a:pPr lvl="2"/>
            <a:endParaRPr lang="ko-KR" altLang="en-US" sz="1600" dirty="0"/>
          </a:p>
          <a:p>
            <a:pPr lvl="2">
              <a:buFont typeface="Wingdings" pitchFamily="2" charset="2"/>
              <a:buNone/>
            </a:pPr>
            <a:r>
              <a:rPr lang="en-US" altLang="ko-KR" sz="1600" dirty="0" smtClean="0">
                <a:sym typeface="Wingdings" pitchFamily="2" charset="2"/>
              </a:rPr>
              <a:t/>
            </a:r>
            <a:br>
              <a:rPr lang="en-US" altLang="ko-KR" sz="1600" dirty="0" smtClean="0">
                <a:sym typeface="Wingdings" pitchFamily="2" charset="2"/>
              </a:rPr>
            </a:br>
            <a:r>
              <a:rPr lang="en-US" altLang="ko-KR" sz="1600" dirty="0" smtClean="0">
                <a:sym typeface="Wingdings" pitchFamily="2" charset="2"/>
              </a:rPr>
              <a:t>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h</a:t>
            </a:r>
            <a:r>
              <a:rPr lang="en-US" altLang="ko-KR" sz="1600" dirty="0">
                <a:sym typeface="Symbol" pitchFamily="18" charset="2"/>
              </a:rPr>
              <a:t> </a:t>
            </a:r>
            <a:r>
              <a:rPr lang="ko-KR" altLang="en-US" sz="1600" dirty="0">
                <a:sym typeface="Symbol" pitchFamily="18" charset="2"/>
              </a:rPr>
              <a:t>동안 </a:t>
            </a:r>
            <a:r>
              <a:rPr lang="en-US" altLang="ko-KR" sz="1600" dirty="0">
                <a:sym typeface="Symbol" pitchFamily="18" charset="2"/>
              </a:rPr>
              <a:t>1</a:t>
            </a:r>
            <a:r>
              <a:rPr lang="ko-KR" altLang="en-US" sz="1600" dirty="0">
                <a:sym typeface="Symbol" pitchFamily="18" charset="2"/>
              </a:rPr>
              <a:t>명이 도착할 확률</a:t>
            </a:r>
            <a:endParaRPr lang="ko-KR" altLang="en-US" sz="1600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4353764"/>
              </p:ext>
            </p:extLst>
          </p:nvPr>
        </p:nvGraphicFramePr>
        <p:xfrm>
          <a:off x="5122118" y="1748234"/>
          <a:ext cx="2762250" cy="528638"/>
        </p:xfrm>
        <a:graphic>
          <a:graphicData uri="http://schemas.openxmlformats.org/presentationml/2006/ole">
            <p:oleObj spid="_x0000_s7238" name="Equation" r:id="rId4" imgW="1727200" imgH="330200" progId="Equation.3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1951747"/>
              </p:ext>
            </p:extLst>
          </p:nvPr>
        </p:nvGraphicFramePr>
        <p:xfrm>
          <a:off x="1259632" y="3212976"/>
          <a:ext cx="4259701" cy="925519"/>
        </p:xfrm>
        <a:graphic>
          <a:graphicData uri="http://schemas.openxmlformats.org/presentationml/2006/ole">
            <p:oleObj spid="_x0000_s7239" name="Equation" r:id="rId5" imgW="2921000" imgH="635000" progId="Equation.3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3469475"/>
              </p:ext>
            </p:extLst>
          </p:nvPr>
        </p:nvGraphicFramePr>
        <p:xfrm>
          <a:off x="1676400" y="5063728"/>
          <a:ext cx="5340350" cy="671513"/>
        </p:xfrm>
        <a:graphic>
          <a:graphicData uri="http://schemas.openxmlformats.org/presentationml/2006/ole">
            <p:oleObj spid="_x0000_s7240" name="Equation" r:id="rId6" imgW="3340100" imgH="419100" progId="Equation.3">
              <p:embed/>
            </p:oleObj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4191114"/>
              </p:ext>
            </p:extLst>
          </p:nvPr>
        </p:nvGraphicFramePr>
        <p:xfrm>
          <a:off x="6711950" y="4581128"/>
          <a:ext cx="1441450" cy="711200"/>
        </p:xfrm>
        <a:graphic>
          <a:graphicData uri="http://schemas.openxmlformats.org/presentationml/2006/ole">
            <p:oleObj spid="_x0000_s7241" name="Equation" r:id="rId7" imgW="901309" imgH="444307" progId="Equation.3">
              <p:embed/>
            </p:oleObj>
          </a:graphicData>
        </a:graphic>
      </p:graphicFrame>
      <p:sp>
        <p:nvSpPr>
          <p:cNvPr id="7179" name="Freeform 11"/>
          <p:cNvSpPr>
            <a:spLocks/>
          </p:cNvSpPr>
          <p:nvPr/>
        </p:nvSpPr>
        <p:spPr bwMode="auto">
          <a:xfrm>
            <a:off x="5873750" y="4962128"/>
            <a:ext cx="838200" cy="228600"/>
          </a:xfrm>
          <a:custGeom>
            <a:avLst/>
            <a:gdLst>
              <a:gd name="T0" fmla="*/ 528 w 528"/>
              <a:gd name="T1" fmla="*/ 0 h 144"/>
              <a:gd name="T2" fmla="*/ 192 w 528"/>
              <a:gd name="T3" fmla="*/ 0 h 144"/>
              <a:gd name="T4" fmla="*/ 0 w 52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144">
                <a:moveTo>
                  <a:pt x="528" y="0"/>
                </a:moveTo>
                <a:lnTo>
                  <a:pt x="192" y="0"/>
                </a:lnTo>
                <a:lnTo>
                  <a:pt x="0" y="14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8608920"/>
              </p:ext>
            </p:extLst>
          </p:nvPr>
        </p:nvGraphicFramePr>
        <p:xfrm>
          <a:off x="4287838" y="5896000"/>
          <a:ext cx="2112962" cy="366713"/>
        </p:xfrm>
        <a:graphic>
          <a:graphicData uri="http://schemas.openxmlformats.org/presentationml/2006/ole">
            <p:oleObj spid="_x0000_s7242" name="Equation" r:id="rId8" imgW="1320800" imgH="22860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6577862"/>
              </p:ext>
            </p:extLst>
          </p:nvPr>
        </p:nvGraphicFramePr>
        <p:xfrm>
          <a:off x="5940152" y="3429000"/>
          <a:ext cx="2860675" cy="354013"/>
        </p:xfrm>
        <a:graphic>
          <a:graphicData uri="http://schemas.openxmlformats.org/presentationml/2006/ole">
            <p:oleObj spid="_x0000_s7243" name="Equation" r:id="rId9" imgW="18415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분포의 관계</a:t>
            </a:r>
            <a:endParaRPr lang="ko-KR" altLang="en-US" dirty="0"/>
          </a:p>
        </p:txBody>
      </p:sp>
      <p:sp>
        <p:nvSpPr>
          <p:cNvPr id="820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순수 탄생 </a:t>
            </a:r>
            <a:r>
              <a:rPr lang="ko-KR" altLang="en-US" sz="2000" dirty="0" smtClean="0"/>
              <a:t>모형 </a:t>
            </a:r>
            <a:r>
              <a:rPr lang="en-US" altLang="ko-KR" sz="2000" dirty="0" smtClean="0"/>
              <a:t>(</a:t>
            </a:r>
            <a:r>
              <a:rPr lang="gn-PY" altLang="ko-KR" dirty="0" smtClean="0"/>
              <a:t>pure birth process</a:t>
            </a:r>
            <a:r>
              <a:rPr lang="en-US" altLang="ko-KR" dirty="0" smtClean="0"/>
              <a:t>)</a:t>
            </a:r>
            <a:endParaRPr lang="ko-KR" altLang="en-US" sz="2000" dirty="0"/>
          </a:p>
          <a:p>
            <a:pPr lvl="1"/>
            <a:r>
              <a:rPr lang="ko-KR" altLang="en-US" sz="1800" dirty="0"/>
              <a:t>시스템을 떠나는 사람이 없이 도착만 발생하는 모형</a:t>
            </a:r>
          </a:p>
          <a:p>
            <a:pPr lvl="1"/>
            <a:r>
              <a:rPr lang="en-US" altLang="ko-KR" sz="1800" dirty="0"/>
              <a:t>T</a:t>
            </a:r>
            <a:r>
              <a:rPr lang="ko-KR" altLang="en-US" sz="1800" dirty="0"/>
              <a:t>시간 동안 </a:t>
            </a:r>
            <a:r>
              <a:rPr lang="en-US" altLang="ko-KR" sz="1800" dirty="0"/>
              <a:t>n</a:t>
            </a:r>
            <a:r>
              <a:rPr lang="ko-KR" altLang="en-US" sz="1800" dirty="0"/>
              <a:t>명이 도착할 확률 </a:t>
            </a:r>
            <a:r>
              <a:rPr lang="en-US" altLang="ko-KR" sz="1800" i="1" dirty="0">
                <a:latin typeface="Times New Roman" pitchFamily="18" charset="0"/>
              </a:rPr>
              <a:t>P(n,T)</a:t>
            </a:r>
            <a:r>
              <a:rPr lang="en-US" altLang="ko-KR" sz="1800" dirty="0"/>
              <a:t> = ?</a:t>
            </a:r>
          </a:p>
          <a:p>
            <a:pPr lvl="2"/>
            <a:r>
              <a:rPr lang="en-US" altLang="ko-KR" sz="1600" dirty="0">
                <a:latin typeface="Arial"/>
              </a:rPr>
              <a:t>“</a:t>
            </a:r>
            <a:r>
              <a:rPr lang="ko-KR" altLang="en-US" sz="1600" dirty="0"/>
              <a:t>시스템 내에 </a:t>
            </a:r>
            <a:r>
              <a:rPr lang="en-US" altLang="ko-KR" sz="1600" dirty="0"/>
              <a:t>T</a:t>
            </a:r>
            <a:r>
              <a:rPr lang="ko-KR" altLang="en-US" sz="1600" dirty="0"/>
              <a:t>시간이 지나 </a:t>
            </a:r>
            <a:r>
              <a:rPr lang="en-US" altLang="ko-KR" sz="1600" dirty="0"/>
              <a:t>n</a:t>
            </a:r>
            <a:r>
              <a:rPr lang="ko-KR" altLang="en-US" sz="1600" dirty="0"/>
              <a:t>명이 존재할 확률</a:t>
            </a:r>
            <a:r>
              <a:rPr lang="ko-KR" altLang="en-US" sz="1600" dirty="0">
                <a:latin typeface="Arial"/>
              </a:rPr>
              <a:t>”</a:t>
            </a:r>
            <a:endParaRPr lang="ko-KR" altLang="en-US" sz="1600" dirty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3690052"/>
              </p:ext>
            </p:extLst>
          </p:nvPr>
        </p:nvGraphicFramePr>
        <p:xfrm>
          <a:off x="1295400" y="2719437"/>
          <a:ext cx="6761163" cy="323850"/>
        </p:xfrm>
        <a:graphic>
          <a:graphicData uri="http://schemas.openxmlformats.org/presentationml/2006/ole">
            <p:oleObj spid="_x0000_s8250" name="Equation" r:id="rId4" imgW="4229100" imgH="203200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5149072"/>
              </p:ext>
            </p:extLst>
          </p:nvPr>
        </p:nvGraphicFramePr>
        <p:xfrm>
          <a:off x="1258888" y="5493791"/>
          <a:ext cx="2212975" cy="671513"/>
        </p:xfrm>
        <a:graphic>
          <a:graphicData uri="http://schemas.openxmlformats.org/presentationml/2006/ole">
            <p:oleObj spid="_x0000_s8251" name="Equation" r:id="rId5" imgW="1384300" imgH="419100" progId="Equation.3">
              <p:embed/>
            </p:oleObj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1177597"/>
              </p:ext>
            </p:extLst>
          </p:nvPr>
        </p:nvGraphicFramePr>
        <p:xfrm>
          <a:off x="1295400" y="3138537"/>
          <a:ext cx="5583238" cy="1298575"/>
        </p:xfrm>
        <a:graphic>
          <a:graphicData uri="http://schemas.openxmlformats.org/presentationml/2006/ole">
            <p:oleObj spid="_x0000_s8252" name="Equation" r:id="rId6" imgW="3492500" imgH="812800" progId="Equation.3">
              <p:embed/>
            </p:oleObj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5228470"/>
              </p:ext>
            </p:extLst>
          </p:nvPr>
        </p:nvGraphicFramePr>
        <p:xfrm>
          <a:off x="1265238" y="4581128"/>
          <a:ext cx="6292850" cy="776288"/>
        </p:xfrm>
        <a:graphic>
          <a:graphicData uri="http://schemas.openxmlformats.org/presentationml/2006/ole">
            <p:oleObj spid="_x0000_s8253" name="Equation" r:id="rId7" imgW="3937000" imgH="482600" progId="Equation.3">
              <p:embed/>
            </p:oleObj>
          </a:graphicData>
        </a:graphic>
      </p:graphicFrame>
      <p:sp>
        <p:nvSpPr>
          <p:cNvPr id="8200" name="Line 8"/>
          <p:cNvSpPr>
            <a:spLocks noChangeShapeType="1"/>
          </p:cNvSpPr>
          <p:nvPr/>
        </p:nvSpPr>
        <p:spPr bwMode="auto">
          <a:xfrm flipH="1">
            <a:off x="3589287" y="58530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275087" y="5624413"/>
            <a:ext cx="155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10000"/>
                </a:solidFill>
                <a:latin typeface="HY헤드라인M" pitchFamily="18" charset="-127"/>
                <a:ea typeface="HY헤드라인M" pitchFamily="18" charset="-127"/>
              </a:rPr>
              <a:t>Poisson</a:t>
            </a:r>
            <a:r>
              <a:rPr lang="en-US" altLang="ko-KR" sz="2000" dirty="0">
                <a:solidFill>
                  <a:srgbClr val="010000"/>
                </a:solidFill>
                <a:latin typeface="Times New Roman" pitchFamily="18" charset="0"/>
              </a:rPr>
              <a:t> </a:t>
            </a:r>
            <a:r>
              <a:rPr lang="ko-KR" altLang="en-US" dirty="0">
                <a:solidFill>
                  <a:srgbClr val="010000"/>
                </a:solidFill>
                <a:latin typeface="HY헤드라인M" pitchFamily="18" charset="-127"/>
                <a:ea typeface="HY헤드라인M" pitchFamily="18" charset="-127"/>
              </a:rPr>
              <a:t>분포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308674"/>
              </p:ext>
            </p:extLst>
          </p:nvPr>
        </p:nvGraphicFramePr>
        <p:xfrm>
          <a:off x="6115000" y="5700613"/>
          <a:ext cx="2057400" cy="320675"/>
        </p:xfrm>
        <a:graphic>
          <a:graphicData uri="http://schemas.openxmlformats.org/presentationml/2006/ole">
            <p:oleObj spid="_x0000_s8254" name="Equation" r:id="rId8" imgW="1383699" imgH="215806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 Black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1312</Words>
  <Application>Microsoft Office PowerPoint</Application>
  <PresentationFormat>화면 슬라이드 쇼(4:3)</PresentationFormat>
  <Paragraphs>274</Paragraphs>
  <Slides>18</Slides>
  <Notes>18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기본 디자인</vt:lpstr>
      <vt:lpstr>Equation</vt:lpstr>
      <vt:lpstr>수식</vt:lpstr>
      <vt:lpstr>제 8 장 대기모형</vt:lpstr>
      <vt:lpstr>8.1 서론</vt:lpstr>
      <vt:lpstr>8.1 서론</vt:lpstr>
      <vt:lpstr>8.1 서론</vt:lpstr>
      <vt:lpstr>8.2 시스템의 특성</vt:lpstr>
      <vt:lpstr>8.2 시스템의 특성</vt:lpstr>
      <vt:lpstr>참고. 분포의 가정</vt:lpstr>
      <vt:lpstr>참고. 분포의 가정</vt:lpstr>
      <vt:lpstr>참고. 분포의 관계</vt:lpstr>
      <vt:lpstr>8.3 시스템 성능의 척도</vt:lpstr>
      <vt:lpstr>8.4 대기 모형</vt:lpstr>
      <vt:lpstr>8.4 대기 모형</vt:lpstr>
      <vt:lpstr>8.4 대기 모형</vt:lpstr>
      <vt:lpstr>8.4 대기 모형</vt:lpstr>
      <vt:lpstr>8.4 대기 모형</vt:lpstr>
      <vt:lpstr>[예] 무한자원, 단일 채널, 지수서비스시간</vt:lpstr>
      <vt:lpstr>8.4 대기 모형</vt:lpstr>
      <vt:lpstr>8.4 대기 모형</vt:lpstr>
    </vt:vector>
  </TitlesOfParts>
  <Company>서울대학교 산업공학과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대기행렬 모형</dc:title>
  <dc:creator>김지은</dc:creator>
  <cp:lastModifiedBy>Jieun Kim</cp:lastModifiedBy>
  <cp:revision>153</cp:revision>
  <dcterms:created xsi:type="dcterms:W3CDTF">1999-09-29T01:46:39Z</dcterms:created>
  <dcterms:modified xsi:type="dcterms:W3CDTF">2013-06-19T02:38:24Z</dcterms:modified>
</cp:coreProperties>
</file>