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handoutMasterIdLst>
    <p:handoutMasterId r:id="rId21"/>
  </p:handoutMasterIdLst>
  <p:sldIdLst>
    <p:sldId id="381" r:id="rId2"/>
    <p:sldId id="335" r:id="rId3"/>
    <p:sldId id="366" r:id="rId4"/>
    <p:sldId id="367" r:id="rId5"/>
    <p:sldId id="368" r:id="rId6"/>
    <p:sldId id="369" r:id="rId7"/>
    <p:sldId id="380" r:id="rId8"/>
    <p:sldId id="372" r:id="rId9"/>
    <p:sldId id="373" r:id="rId10"/>
    <p:sldId id="374" r:id="rId11"/>
    <p:sldId id="382" r:id="rId12"/>
    <p:sldId id="375" r:id="rId13"/>
    <p:sldId id="383" r:id="rId14"/>
    <p:sldId id="377" r:id="rId15"/>
    <p:sldId id="371" r:id="rId16"/>
    <p:sldId id="376" r:id="rId17"/>
    <p:sldId id="378" r:id="rId18"/>
    <p:sldId id="379" r:id="rId19"/>
  </p:sldIdLst>
  <p:sldSz cx="9144000" cy="6858000" type="screen4x3"/>
  <p:notesSz cx="6724650" cy="98663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A0CA"/>
    <a:srgbClr val="CCFFFF"/>
    <a:srgbClr val="4365AF"/>
    <a:srgbClr val="438ABE"/>
    <a:srgbClr val="0054A8"/>
    <a:srgbClr val="003366"/>
    <a:srgbClr val="0064C8"/>
    <a:srgbClr val="3144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3380" autoAdjust="0"/>
  </p:normalViewPr>
  <p:slideViewPr>
    <p:cSldViewPr showGuides="1">
      <p:cViewPr>
        <p:scale>
          <a:sx n="100" d="100"/>
          <a:sy n="100" d="100"/>
        </p:scale>
        <p:origin x="-91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6" d="100"/>
          <a:sy n="76" d="100"/>
        </p:scale>
        <p:origin x="-2148" y="-108"/>
      </p:cViewPr>
      <p:guideLst>
        <p:guide orient="horz" pos="3107"/>
        <p:guide pos="211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8413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8413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9D67B27-5D92-4494-A65C-F0C07EE917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088418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146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78450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146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9B30627-8A17-4711-9DF6-E59F07994E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1393868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DC8B0F-DD5B-4641-B946-7B39826D82AD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2A560-3685-4D44-B3B4-31F23F32FA9F}" type="slidenum">
              <a:rPr lang="en-US" altLang="ko-KR"/>
              <a:pPr/>
              <a:t>17</a:t>
            </a:fld>
            <a:endParaRPr lang="en-US" altLang="ko-KR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0627-8A17-4711-9DF6-E59F07994EB5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rgbClr val="3144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ChangeArrowheads="1"/>
          </p:cNvSpPr>
          <p:nvPr userDrawn="1"/>
        </p:nvSpPr>
        <p:spPr bwMode="auto">
          <a:xfrm>
            <a:off x="255588" y="1268413"/>
            <a:ext cx="8637587" cy="4751387"/>
          </a:xfrm>
          <a:prstGeom prst="rect">
            <a:avLst/>
          </a:prstGeom>
          <a:solidFill>
            <a:schemeClr val="bg1"/>
          </a:solidFill>
          <a:ln w="6350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3" name="Line 26"/>
          <p:cNvSpPr>
            <a:spLocks noChangeShapeType="1"/>
          </p:cNvSpPr>
          <p:nvPr userDrawn="1"/>
        </p:nvSpPr>
        <p:spPr bwMode="auto">
          <a:xfrm>
            <a:off x="261938" y="2481263"/>
            <a:ext cx="864235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277813" y="3656013"/>
            <a:ext cx="864235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Picture 28" descr="표지그림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024" t="49521" r="49632"/>
          <a:stretch>
            <a:fillRect/>
          </a:stretch>
        </p:blipFill>
        <p:spPr bwMode="auto">
          <a:xfrm>
            <a:off x="300038" y="2492375"/>
            <a:ext cx="12906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9"/>
          <p:cNvSpPr>
            <a:spLocks noChangeShapeType="1"/>
          </p:cNvSpPr>
          <p:nvPr userDrawn="1"/>
        </p:nvSpPr>
        <p:spPr bwMode="auto">
          <a:xfrm rot="5400000">
            <a:off x="-769144" y="3644107"/>
            <a:ext cx="4738687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095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443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70663" y="274638"/>
            <a:ext cx="2106612" cy="589121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274638"/>
            <a:ext cx="6167438" cy="58912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39411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878138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85C5F-5EE3-4D7F-98F5-28D5DCEC00E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dt" sz="quarter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9908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4E887-24DE-4C7F-885A-8425E3579BF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37368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3"/>
          <p:cNvSpPr>
            <a:spLocks noRot="1" noChangeArrowheads="1"/>
          </p:cNvSpPr>
          <p:nvPr userDrawn="1"/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 sz="3200" dirty="0">
                <a:solidFill>
                  <a:srgbClr val="010000"/>
                </a:solidFill>
                <a:ea typeface="HY헤드라인M" pitchFamily="18" charset="-127"/>
              </a:rPr>
              <a:t>산업공학 개론</a:t>
            </a:r>
          </a:p>
        </p:txBody>
      </p:sp>
      <p:sp>
        <p:nvSpPr>
          <p:cNvPr id="29703" name="Rectangle 103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29704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0DBB5EE-7BF3-47E4-A113-1B213BD5306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267163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0656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386384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981075"/>
            <a:ext cx="4137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40250" y="981075"/>
            <a:ext cx="413702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6339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0687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6294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2671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217604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="" xmlns:p14="http://schemas.microsoft.com/office/powerpoint/2010/main" val="421266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981075"/>
            <a:ext cx="84264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1027" name="Rectangle 27"/>
          <p:cNvSpPr>
            <a:spLocks noChangeArrowheads="1"/>
          </p:cNvSpPr>
          <p:nvPr userDrawn="1"/>
        </p:nvSpPr>
        <p:spPr bwMode="auto">
          <a:xfrm>
            <a:off x="77788" y="66675"/>
            <a:ext cx="8997950" cy="6729413"/>
          </a:xfrm>
          <a:prstGeom prst="rect">
            <a:avLst/>
          </a:prstGeom>
          <a:noFill/>
          <a:ln w="88900">
            <a:solidFill>
              <a:srgbClr val="21417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1028" name="Rectangle 40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274638"/>
            <a:ext cx="7129462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Line 41"/>
          <p:cNvSpPr>
            <a:spLocks noChangeShapeType="1"/>
          </p:cNvSpPr>
          <p:nvPr userDrawn="1"/>
        </p:nvSpPr>
        <p:spPr bwMode="auto">
          <a:xfrm>
            <a:off x="107950" y="836613"/>
            <a:ext cx="8928100" cy="0"/>
          </a:xfrm>
          <a:prstGeom prst="line">
            <a:avLst/>
          </a:prstGeom>
          <a:noFill/>
          <a:ln w="25400">
            <a:solidFill>
              <a:srgbClr val="31448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44"/>
          <p:cNvSpPr>
            <a:spLocks noChangeArrowheads="1"/>
          </p:cNvSpPr>
          <p:nvPr userDrawn="1"/>
        </p:nvSpPr>
        <p:spPr bwMode="auto">
          <a:xfrm>
            <a:off x="4202707" y="6308725"/>
            <a:ext cx="7264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 eaLnBrk="0" latinLnBrk="0" hangingPunct="0"/>
            <a:fld id="{812D6C1D-CBE6-4721-A3D6-B76D78CE13E7}" type="slidenum">
              <a:rPr lang="en-US" altLang="ko-KR" sz="1200" smtClean="0">
                <a:latin typeface="Tahoma" pitchFamily="34" charset="0"/>
                <a:cs typeface="Tahoma" pitchFamily="34" charset="0"/>
              </a:rPr>
              <a:pPr algn="r" eaLnBrk="0" latinLnBrk="0" hangingPunct="0"/>
              <a:t>‹#›</a:t>
            </a:fld>
            <a:r>
              <a:rPr lang="en-US" altLang="ko-KR" sz="1200" dirty="0" smtClean="0">
                <a:latin typeface="Tahoma" pitchFamily="34" charset="0"/>
                <a:cs typeface="Tahoma" pitchFamily="34" charset="0"/>
              </a:rPr>
              <a:t>/18</a:t>
            </a:r>
            <a:endParaRPr lang="en-US" altLang="ko-KR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1" name="Line 45"/>
          <p:cNvSpPr>
            <a:spLocks noChangeShapeType="1"/>
          </p:cNvSpPr>
          <p:nvPr userDrawn="1"/>
        </p:nvSpPr>
        <p:spPr bwMode="auto">
          <a:xfrm>
            <a:off x="107950" y="6308725"/>
            <a:ext cx="8928100" cy="0"/>
          </a:xfrm>
          <a:prstGeom prst="line">
            <a:avLst/>
          </a:prstGeom>
          <a:noFill/>
          <a:ln w="25400">
            <a:solidFill>
              <a:srgbClr val="314486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8" r:id="rId12"/>
    <p:sldLayoutId id="2147483739" r:id="rId13"/>
    <p:sldLayoutId id="2147483740" r:id="rId1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Arial Black" pitchFamily="34" charset="0"/>
          <a:ea typeface="HY견고딕" pitchFamily="18" charset="-127"/>
        </a:defRPr>
      </a:lvl9pPr>
    </p:titleStyle>
    <p:bodyStyle>
      <a:lvl1pPr marL="265113" indent="-265113" algn="l" rtl="0" eaLnBrk="0" fontAlgn="base" latinLnBrk="1" hangingPunct="0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Font typeface="Wingdings" pitchFamily="2" charset="2"/>
        <a:buBlip>
          <a:blip r:embed="rId16"/>
        </a:buBlip>
        <a:tabLst>
          <a:tab pos="2332038" algn="l"/>
        </a:tabLst>
        <a:defRPr kumimoji="1" sz="1800" b="1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1pPr>
      <a:lvl2pPr marL="712788" indent="-255588" algn="l" rtl="0" eaLnBrk="0" fontAlgn="base" latinLnBrk="1" hangingPunct="0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Blip>
          <a:blip r:embed="rId17"/>
        </a:buBlip>
        <a:tabLst>
          <a:tab pos="2332038" algn="l"/>
        </a:tabLst>
        <a:defRPr kumimoji="1" sz="16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2pPr>
      <a:lvl3pPr marL="1168400" indent="-254000" algn="l" rtl="0" eaLnBrk="0" fontAlgn="base" latinLnBrk="1" hangingPunct="0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Font typeface="Wingdings" pitchFamily="2" charset="2"/>
        <a:buChar char="ü"/>
        <a:tabLst>
          <a:tab pos="2332038" algn="l"/>
        </a:tabLst>
        <a:defRPr kumimoji="1" sz="14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3pPr>
      <a:lvl4pPr marL="1600200" indent="-228600" algn="l" rtl="0" eaLnBrk="0" fontAlgn="base" latinLnBrk="1" hangingPunct="0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Char char="–"/>
        <a:tabLst>
          <a:tab pos="2332038" algn="l"/>
        </a:tabLst>
        <a:defRPr kumimoji="1" sz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4pPr>
      <a:lvl5pPr marL="2057400" indent="-228600" algn="l" rtl="0" eaLnBrk="0" fontAlgn="base" latinLnBrk="1" hangingPunct="0">
        <a:lnSpc>
          <a:spcPct val="100000"/>
        </a:lnSpc>
        <a:spcBef>
          <a:spcPts val="4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200">
          <a:solidFill>
            <a:schemeClr val="tx1"/>
          </a:solidFill>
          <a:latin typeface="Tahoma" pitchFamily="34" charset="0"/>
          <a:ea typeface="맑은 고딕" pitchFamily="50" charset="-127"/>
          <a:cs typeface="Tahoma" pitchFamily="34" charset="0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Clr>
          <a:srgbClr val="0051A2"/>
        </a:buClr>
        <a:buChar char="»"/>
        <a:tabLst>
          <a:tab pos="2332038" algn="l"/>
        </a:tabLst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표지그림"/>
          <p:cNvPicPr>
            <a:picLocks noChangeAspect="1" noChangeArrowheads="1"/>
          </p:cNvPicPr>
          <p:nvPr/>
        </p:nvPicPr>
        <p:blipFill>
          <a:blip r:embed="rId3" cstate="print"/>
          <a:srcRect r="49326" b="49863"/>
          <a:stretch>
            <a:fillRect/>
          </a:stretch>
        </p:blipFill>
        <p:spPr bwMode="auto">
          <a:xfrm>
            <a:off x="285750" y="4799013"/>
            <a:ext cx="13350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 descr="표지그림"/>
          <p:cNvPicPr>
            <a:picLocks noChangeAspect="1" noChangeArrowheads="1"/>
          </p:cNvPicPr>
          <p:nvPr/>
        </p:nvPicPr>
        <p:blipFill>
          <a:blip r:embed="rId3" cstate="print"/>
          <a:srcRect l="50143" t="49521"/>
          <a:stretch>
            <a:fillRect/>
          </a:stretch>
        </p:blipFill>
        <p:spPr bwMode="auto">
          <a:xfrm>
            <a:off x="1608138" y="1290638"/>
            <a:ext cx="1304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 descr="표지그림"/>
          <p:cNvPicPr>
            <a:picLocks noChangeAspect="1" noChangeArrowheads="1"/>
          </p:cNvPicPr>
          <p:nvPr/>
        </p:nvPicPr>
        <p:blipFill>
          <a:blip r:embed="rId3" cstate="print"/>
          <a:srcRect l="49837" b="49863"/>
          <a:stretch>
            <a:fillRect/>
          </a:stretch>
        </p:blipFill>
        <p:spPr bwMode="auto">
          <a:xfrm>
            <a:off x="1608138" y="3656013"/>
            <a:ext cx="131921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2927350" y="2903538"/>
            <a:ext cx="589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2800" b="0" dirty="0" smtClean="0">
                <a:latin typeface="+mn-ea"/>
                <a:ea typeface="+mn-ea"/>
              </a:rPr>
              <a:t>Part IV. </a:t>
            </a:r>
            <a:r>
              <a:rPr lang="ko-KR" altLang="en-US" sz="2800" b="0" dirty="0" smtClean="0">
                <a:latin typeface="+mn-ea"/>
                <a:ea typeface="+mn-ea"/>
              </a:rPr>
              <a:t>고객 만족과 차별화 전략</a:t>
            </a: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rot="5400000">
            <a:off x="538956" y="3652044"/>
            <a:ext cx="47386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3132138" y="765175"/>
            <a:ext cx="5761037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2400" b="0" i="1">
                <a:solidFill>
                  <a:schemeClr val="bg1"/>
                </a:solidFill>
                <a:latin typeface="Tahoma" pitchFamily="34" charset="0"/>
              </a:rPr>
              <a:t>Introduction to Industrial Engineering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3924300" y="3895725"/>
            <a:ext cx="4392613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장 지속적 개선과 품질 관리</a:t>
            </a:r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장 재고 물류 관리</a:t>
            </a:r>
            <a:endParaRPr lang="en-US" altLang="ko-KR" sz="200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ct val="50000"/>
              </a:spcBef>
            </a:pP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제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12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장 전사적 </a:t>
            </a:r>
            <a:r>
              <a:rPr lang="en-US" altLang="ko-KR" sz="200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2000"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0" name="Rectangle 68"/>
          <p:cNvSpPr>
            <a:spLocks noChangeArrowheads="1"/>
          </p:cNvSpPr>
          <p:nvPr/>
        </p:nvSpPr>
        <p:spPr bwMode="auto">
          <a:xfrm flipH="1">
            <a:off x="274638" y="4479008"/>
            <a:ext cx="5453062" cy="1792212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252" name="Rectangle 60"/>
          <p:cNvSpPr>
            <a:spLocks noChangeArrowheads="1"/>
          </p:cNvSpPr>
          <p:nvPr/>
        </p:nvSpPr>
        <p:spPr bwMode="auto">
          <a:xfrm>
            <a:off x="312738" y="4623023"/>
            <a:ext cx="4572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11.3 </a:t>
            </a:r>
            <a:r>
              <a:rPr lang="ko-KR" altLang="en-US" dirty="0" smtClean="0"/>
              <a:t>재고 모형화</a:t>
            </a:r>
            <a:endParaRPr lang="en-US" altLang="ko-KR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경제적 생산량 </a:t>
            </a:r>
            <a:r>
              <a:rPr lang="en-US" altLang="ko-KR" dirty="0" smtClean="0"/>
              <a:t>(Economic </a:t>
            </a:r>
            <a:r>
              <a:rPr lang="en-US" altLang="ko-KR" dirty="0"/>
              <a:t>Production </a:t>
            </a:r>
            <a:r>
              <a:rPr lang="en-US" altLang="ko-KR" dirty="0" smtClean="0"/>
              <a:t>Quantity: EPQ) </a:t>
            </a:r>
            <a:r>
              <a:rPr lang="ko-KR" altLang="en-US" dirty="0"/>
              <a:t>모형</a:t>
            </a:r>
          </a:p>
          <a:p>
            <a:pPr lvl="1"/>
            <a:r>
              <a:rPr lang="ko-KR" altLang="en-US" dirty="0" smtClean="0"/>
              <a:t>재고 </a:t>
            </a:r>
            <a:r>
              <a:rPr lang="ko-KR" altLang="en-US" dirty="0"/>
              <a:t>보충이 순간적이지 않은</a:t>
            </a:r>
            <a:r>
              <a:rPr lang="en-US" altLang="ko-KR" dirty="0"/>
              <a:t>, </a:t>
            </a:r>
            <a:r>
              <a:rPr lang="ko-KR" altLang="en-US" dirty="0"/>
              <a:t>유한하고 고정된 생산률</a:t>
            </a:r>
            <a:r>
              <a:rPr lang="en-US" altLang="ko-KR" dirty="0"/>
              <a:t>(P)</a:t>
            </a:r>
            <a:r>
              <a:rPr lang="ko-KR" altLang="en-US" dirty="0"/>
              <a:t>을 </a:t>
            </a:r>
            <a:r>
              <a:rPr lang="ko-KR" altLang="en-US" dirty="0" smtClean="0"/>
              <a:t>가정</a:t>
            </a:r>
            <a:endParaRPr lang="en-US" altLang="ko-KR" dirty="0"/>
          </a:p>
          <a:p>
            <a:pPr lvl="1"/>
            <a:r>
              <a:rPr lang="en-US" altLang="ko-KR" dirty="0"/>
              <a:t>P &gt; D : </a:t>
            </a:r>
            <a:r>
              <a:rPr lang="ko-KR" altLang="en-US" dirty="0"/>
              <a:t>공장은 수요를 충분히 만족시킬 수 있는 생산 능력을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연속적인 재고 보충 모형</a:t>
            </a:r>
            <a:endParaRPr lang="en-US" altLang="ko-KR" dirty="0"/>
          </a:p>
        </p:txBody>
      </p:sp>
      <p:graphicFrame>
        <p:nvGraphicFramePr>
          <p:cNvPr id="82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85990281"/>
              </p:ext>
            </p:extLst>
          </p:nvPr>
        </p:nvGraphicFramePr>
        <p:xfrm>
          <a:off x="709613" y="4911725"/>
          <a:ext cx="3014662" cy="530225"/>
        </p:xfrm>
        <a:graphic>
          <a:graphicData uri="http://schemas.openxmlformats.org/presentationml/2006/ole">
            <p:oleObj spid="_x0000_s20515" name="수식" r:id="rId4" imgW="2374560" imgH="419040" progId="Equation.3">
              <p:embed/>
            </p:oleObj>
          </a:graphicData>
        </a:graphic>
      </p:graphicFrame>
      <p:graphicFrame>
        <p:nvGraphicFramePr>
          <p:cNvPr id="8239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885012001"/>
              </p:ext>
            </p:extLst>
          </p:nvPr>
        </p:nvGraphicFramePr>
        <p:xfrm>
          <a:off x="7098605" y="2687712"/>
          <a:ext cx="1782762" cy="444500"/>
        </p:xfrm>
        <a:graphic>
          <a:graphicData uri="http://schemas.openxmlformats.org/presentationml/2006/ole">
            <p:oleObj spid="_x0000_s20516" name="Equation" r:id="rId5" imgW="1714500" imgH="431800" progId="Equation.3">
              <p:embed/>
            </p:oleObj>
          </a:graphicData>
        </a:graphic>
      </p:graphicFrame>
      <p:graphicFrame>
        <p:nvGraphicFramePr>
          <p:cNvPr id="824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611173398"/>
              </p:ext>
            </p:extLst>
          </p:nvPr>
        </p:nvGraphicFramePr>
        <p:xfrm>
          <a:off x="1479550" y="5656263"/>
          <a:ext cx="4037013" cy="534987"/>
        </p:xfrm>
        <a:graphic>
          <a:graphicData uri="http://schemas.openxmlformats.org/presentationml/2006/ole">
            <p:oleObj spid="_x0000_s20517" name="수식" r:id="rId6" imgW="3340080" imgH="444240" progId="Equation.3">
              <p:embed/>
            </p:oleObj>
          </a:graphicData>
        </a:graphic>
      </p:graphicFrame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5736803" y="5229200"/>
            <a:ext cx="24641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P 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 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할 경우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 EOQ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모형과 동일해짐</a:t>
            </a:r>
            <a:r>
              <a:rPr lang="en-US" altLang="ko-KR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. </a:t>
            </a:r>
            <a:endParaRPr lang="en-US" altLang="ko-KR" sz="16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59" name="Text Box 67"/>
          <p:cNvSpPr txBox="1">
            <a:spLocks noChangeArrowheads="1"/>
          </p:cNvSpPr>
          <p:nvPr/>
        </p:nvSpPr>
        <p:spPr bwMode="auto">
          <a:xfrm>
            <a:off x="5615880" y="2787724"/>
            <a:ext cx="3276600" cy="824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평균 재고량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</a:t>
            </a: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 주기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Q/D</a:t>
            </a: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연간 주문 횟수 </a:t>
            </a:r>
            <a:r>
              <a:rPr kumimoji="0"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= D/Q </a:t>
            </a:r>
            <a:r>
              <a:rPr kumimoji="0"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</a:t>
            </a:r>
          </a:p>
        </p:txBody>
      </p:sp>
      <p:sp>
        <p:nvSpPr>
          <p:cNvPr id="8263" name="AutoShape 71"/>
          <p:cNvSpPr>
            <a:spLocks noChangeArrowheads="1"/>
          </p:cNvSpPr>
          <p:nvPr/>
        </p:nvSpPr>
        <p:spPr bwMode="auto">
          <a:xfrm rot="16200000" flipH="1">
            <a:off x="5383699" y="4129470"/>
            <a:ext cx="1063644" cy="670817"/>
          </a:xfrm>
          <a:custGeom>
            <a:avLst/>
            <a:gdLst>
              <a:gd name="G0" fmla="+- 14616 0 0"/>
              <a:gd name="G1" fmla="+- 20053 0 0"/>
              <a:gd name="G2" fmla="+- 5556 0 0"/>
              <a:gd name="G3" fmla="*/ 14616 1 2"/>
              <a:gd name="G4" fmla="+- G3 10800 0"/>
              <a:gd name="G5" fmla="+- 21600 14616 20053"/>
              <a:gd name="G6" fmla="+- 20053 5556 0"/>
              <a:gd name="G7" fmla="*/ G6 1 2"/>
              <a:gd name="G8" fmla="*/ 20053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20053 1 2"/>
              <a:gd name="G15" fmla="+- G5 0 G4"/>
              <a:gd name="G16" fmla="+- G0 0 G4"/>
              <a:gd name="G17" fmla="*/ G2 G15 G16"/>
              <a:gd name="T0" fmla="*/ 18108 w 21600"/>
              <a:gd name="T1" fmla="*/ 0 h 21600"/>
              <a:gd name="T2" fmla="*/ 14616 w 21600"/>
              <a:gd name="T3" fmla="*/ 5556 h 21600"/>
              <a:gd name="T4" fmla="*/ 0 w 21600"/>
              <a:gd name="T5" fmla="*/ 19505 h 21600"/>
              <a:gd name="T6" fmla="*/ 10027 w 21600"/>
              <a:gd name="T7" fmla="*/ 21600 h 21600"/>
              <a:gd name="T8" fmla="*/ 20053 w 21600"/>
              <a:gd name="T9" fmla="*/ 13793 h 21600"/>
              <a:gd name="T10" fmla="*/ 21600 w 21600"/>
              <a:gd name="T11" fmla="*/ 555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108" y="0"/>
                </a:moveTo>
                <a:lnTo>
                  <a:pt x="14616" y="5556"/>
                </a:lnTo>
                <a:lnTo>
                  <a:pt x="16163" y="5556"/>
                </a:lnTo>
                <a:lnTo>
                  <a:pt x="16163" y="17410"/>
                </a:lnTo>
                <a:lnTo>
                  <a:pt x="0" y="17410"/>
                </a:lnTo>
                <a:lnTo>
                  <a:pt x="0" y="21600"/>
                </a:lnTo>
                <a:lnTo>
                  <a:pt x="20053" y="21600"/>
                </a:lnTo>
                <a:lnTo>
                  <a:pt x="20053" y="5556"/>
                </a:lnTo>
                <a:lnTo>
                  <a:pt x="21600" y="5556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79512" y="2276872"/>
            <a:ext cx="5398767" cy="2088232"/>
            <a:chOff x="0" y="2432224"/>
            <a:chExt cx="5398767" cy="2220912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747713" y="4394374"/>
              <a:ext cx="41290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V="1">
              <a:off x="747713" y="2432224"/>
              <a:ext cx="0" cy="1962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199" name="Text Box 7"/>
            <p:cNvSpPr txBox="1">
              <a:spLocks noChangeArrowheads="1"/>
            </p:cNvSpPr>
            <p:nvPr/>
          </p:nvSpPr>
          <p:spPr bwMode="auto">
            <a:xfrm>
              <a:off x="454581" y="3587924"/>
              <a:ext cx="369332" cy="5828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재고량</a:t>
              </a:r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747713" y="3470449"/>
              <a:ext cx="2417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4419600" y="4378499"/>
              <a:ext cx="4889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시간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0" y="3354561"/>
              <a:ext cx="84991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(P-D)Q/P</a:t>
              </a:r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 flipH="1">
              <a:off x="762000" y="3476799"/>
              <a:ext cx="609600" cy="925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1371600" y="3476799"/>
              <a:ext cx="685800" cy="925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1487488" y="3546649"/>
              <a:ext cx="36420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-D</a:t>
              </a:r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969963" y="3538711"/>
              <a:ext cx="45878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P-D</a:t>
              </a:r>
            </a:p>
          </p:txBody>
        </p:sp>
        <p:sp>
          <p:nvSpPr>
            <p:cNvPr id="8230" name="Line 38"/>
            <p:cNvSpPr>
              <a:spLocks noChangeShapeType="1"/>
            </p:cNvSpPr>
            <p:nvPr/>
          </p:nvSpPr>
          <p:spPr bwMode="auto">
            <a:xfrm>
              <a:off x="747713" y="3970511"/>
              <a:ext cx="3062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32" name="Line 40"/>
            <p:cNvSpPr>
              <a:spLocks noChangeShapeType="1"/>
            </p:cNvSpPr>
            <p:nvPr/>
          </p:nvSpPr>
          <p:spPr bwMode="auto">
            <a:xfrm flipH="1">
              <a:off x="2057400" y="3476799"/>
              <a:ext cx="609600" cy="925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33" name="Line 41"/>
            <p:cNvSpPr>
              <a:spLocks noChangeShapeType="1"/>
            </p:cNvSpPr>
            <p:nvPr/>
          </p:nvSpPr>
          <p:spPr bwMode="auto">
            <a:xfrm>
              <a:off x="2667000" y="3476799"/>
              <a:ext cx="685800" cy="925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34" name="Line 42"/>
            <p:cNvSpPr>
              <a:spLocks noChangeShapeType="1"/>
            </p:cNvSpPr>
            <p:nvPr/>
          </p:nvSpPr>
          <p:spPr bwMode="auto">
            <a:xfrm>
              <a:off x="1371600" y="2684636"/>
              <a:ext cx="0" cy="1717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35" name="Text Box 43"/>
            <p:cNvSpPr txBox="1">
              <a:spLocks noChangeArrowheads="1"/>
            </p:cNvSpPr>
            <p:nvPr/>
          </p:nvSpPr>
          <p:spPr bwMode="auto">
            <a:xfrm>
              <a:off x="1171575" y="4365799"/>
              <a:ext cx="46679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Q/P</a:t>
              </a:r>
            </a:p>
          </p:txBody>
        </p:sp>
        <p:sp>
          <p:nvSpPr>
            <p:cNvPr id="8236" name="Text Box 44"/>
            <p:cNvSpPr txBox="1">
              <a:spLocks noChangeArrowheads="1"/>
            </p:cNvSpPr>
            <p:nvPr/>
          </p:nvSpPr>
          <p:spPr bwMode="auto">
            <a:xfrm>
              <a:off x="773113" y="3230736"/>
              <a:ext cx="164500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한번에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Q</a:t>
              </a:r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만큼을 생산</a:t>
              </a:r>
            </a:p>
          </p:txBody>
        </p:sp>
        <p:sp>
          <p:nvSpPr>
            <p:cNvPr id="8240" name="Text Box 48"/>
            <p:cNvSpPr txBox="1">
              <a:spLocks noChangeArrowheads="1"/>
            </p:cNvSpPr>
            <p:nvPr/>
          </p:nvSpPr>
          <p:spPr bwMode="auto">
            <a:xfrm>
              <a:off x="1839913" y="4365799"/>
              <a:ext cx="6319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 Q/D</a:t>
              </a:r>
            </a:p>
          </p:txBody>
        </p:sp>
        <p:sp>
          <p:nvSpPr>
            <p:cNvPr id="8241" name="Text Box 49"/>
            <p:cNvSpPr txBox="1">
              <a:spLocks noChangeArrowheads="1"/>
            </p:cNvSpPr>
            <p:nvPr/>
          </p:nvSpPr>
          <p:spPr bwMode="auto">
            <a:xfrm>
              <a:off x="3659188" y="4094336"/>
              <a:ext cx="1739579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년간 가동 횟수 </a:t>
              </a:r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= D/Q</a:t>
              </a:r>
            </a:p>
          </p:txBody>
        </p:sp>
        <p:sp>
          <p:nvSpPr>
            <p:cNvPr id="8242" name="Text Box 50"/>
            <p:cNvSpPr txBox="1">
              <a:spLocks noChangeArrowheads="1"/>
            </p:cNvSpPr>
            <p:nvPr/>
          </p:nvSpPr>
          <p:spPr bwMode="auto">
            <a:xfrm>
              <a:off x="3663950" y="4378499"/>
              <a:ext cx="374650" cy="2746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….</a:t>
              </a:r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 flipH="1">
              <a:off x="4191000" y="4262611"/>
              <a:ext cx="228600" cy="115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44" name="Text Box 52"/>
            <p:cNvSpPr txBox="1">
              <a:spLocks noChangeArrowheads="1"/>
            </p:cNvSpPr>
            <p:nvPr/>
          </p:nvSpPr>
          <p:spPr bwMode="auto">
            <a:xfrm>
              <a:off x="3276600" y="4094336"/>
              <a:ext cx="374650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….</a:t>
              </a:r>
            </a:p>
          </p:txBody>
        </p:sp>
        <p:sp>
          <p:nvSpPr>
            <p:cNvPr id="8245" name="Text Box 53"/>
            <p:cNvSpPr txBox="1">
              <a:spLocks noChangeArrowheads="1"/>
            </p:cNvSpPr>
            <p:nvPr/>
          </p:nvSpPr>
          <p:spPr bwMode="auto">
            <a:xfrm>
              <a:off x="3124200" y="4365799"/>
              <a:ext cx="63190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2 Q/D</a:t>
              </a:r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V="1">
              <a:off x="741363" y="2678286"/>
              <a:ext cx="615950" cy="17668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56" name="Rectangle 64"/>
            <p:cNvSpPr>
              <a:spLocks noChangeArrowheads="1"/>
            </p:cNvSpPr>
            <p:nvPr/>
          </p:nvSpPr>
          <p:spPr bwMode="auto">
            <a:xfrm>
              <a:off x="438150" y="2548111"/>
              <a:ext cx="30489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Q</a:t>
              </a:r>
            </a:p>
          </p:txBody>
        </p:sp>
        <p:sp>
          <p:nvSpPr>
            <p:cNvPr id="8257" name="Line 65"/>
            <p:cNvSpPr>
              <a:spLocks noChangeShapeType="1"/>
            </p:cNvSpPr>
            <p:nvPr/>
          </p:nvSpPr>
          <p:spPr bwMode="auto">
            <a:xfrm flipH="1" flipV="1">
              <a:off x="733425" y="2665586"/>
              <a:ext cx="642938" cy="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64" name="Line 72"/>
            <p:cNvSpPr>
              <a:spLocks noChangeShapeType="1"/>
            </p:cNvSpPr>
            <p:nvPr/>
          </p:nvSpPr>
          <p:spPr bwMode="auto">
            <a:xfrm flipH="1" flipV="1">
              <a:off x="777875" y="2657649"/>
              <a:ext cx="568325" cy="790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265" name="Text Box 73"/>
            <p:cNvSpPr txBox="1">
              <a:spLocks noChangeArrowheads="1"/>
            </p:cNvSpPr>
            <p:nvPr/>
          </p:nvSpPr>
          <p:spPr bwMode="auto">
            <a:xfrm>
              <a:off x="1090613" y="2689399"/>
              <a:ext cx="27924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P</a:t>
              </a:r>
            </a:p>
          </p:txBody>
        </p:sp>
        <p:sp>
          <p:nvSpPr>
            <p:cNvPr id="8266" name="Text Box 74"/>
            <p:cNvSpPr txBox="1">
              <a:spLocks noChangeArrowheads="1"/>
            </p:cNvSpPr>
            <p:nvPr/>
          </p:nvSpPr>
          <p:spPr bwMode="auto">
            <a:xfrm>
              <a:off x="854075" y="2690986"/>
              <a:ext cx="36420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-D</a:t>
              </a:r>
            </a:p>
          </p:txBody>
        </p:sp>
      </p:grp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467544" y="4581128"/>
            <a:ext cx="40836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ko-KR" altLang="en-US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연간 총비용  </a:t>
            </a:r>
            <a:r>
              <a:rPr kumimoji="0"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=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재고유지비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)+(</a:t>
            </a:r>
            <a:r>
              <a:rPr kumimoji="0" lang="ko-KR" altLang="en-US" sz="14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주문비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kumimoji="0" lang="en-US" altLang="ko-KR" sz="1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8910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재고 모형화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ko-KR" dirty="0" smtClean="0">
                <a:latin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</a:rPr>
              <a:t>예제 </a:t>
            </a:r>
            <a:r>
              <a:rPr lang="en-US" altLang="ko-KR" dirty="0" smtClean="0">
                <a:latin typeface="맑은 고딕" pitchFamily="50" charset="-127"/>
              </a:rPr>
              <a:t>1] </a:t>
            </a:r>
            <a:r>
              <a:rPr lang="ko-KR" altLang="en-US" dirty="0" smtClean="0">
                <a:latin typeface="맑은 고딕" pitchFamily="50" charset="-127"/>
              </a:rPr>
              <a:t>천주교 성당에서 양초를 주기적으로 주문한다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또한 배달은 즉시 이루어진다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연간 수요는 </a:t>
            </a:r>
            <a:r>
              <a:rPr lang="en-US" altLang="ko-KR" dirty="0" smtClean="0">
                <a:latin typeface="맑은 고딕" pitchFamily="50" charset="-127"/>
              </a:rPr>
              <a:t>180 </a:t>
            </a:r>
            <a:r>
              <a:rPr lang="ko-KR" altLang="en-US" dirty="0" smtClean="0">
                <a:latin typeface="맑은 고딕" pitchFamily="50" charset="-127"/>
              </a:rPr>
              <a:t>다스로 추정되며 일정하다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값은 한 다스당 </a:t>
            </a:r>
            <a:r>
              <a:rPr lang="en-US" altLang="ko-KR" dirty="0" smtClean="0">
                <a:latin typeface="맑은 고딕" pitchFamily="50" charset="-127"/>
              </a:rPr>
              <a:t>8,000</a:t>
            </a:r>
            <a:r>
              <a:rPr lang="ko-KR" altLang="en-US" dirty="0" smtClean="0">
                <a:latin typeface="맑은 고딕" pitchFamily="50" charset="-127"/>
              </a:rPr>
              <a:t>원이다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주문을 내는 데 드는 비용은 </a:t>
            </a:r>
            <a:r>
              <a:rPr lang="en-US" altLang="ko-KR" dirty="0" smtClean="0">
                <a:latin typeface="맑은 고딕" pitchFamily="50" charset="-127"/>
              </a:rPr>
              <a:t>9,000</a:t>
            </a:r>
            <a:r>
              <a:rPr lang="ko-KR" altLang="en-US" dirty="0" smtClean="0">
                <a:latin typeface="맑은 고딕" pitchFamily="50" charset="-127"/>
              </a:rPr>
              <a:t>원으로 추정된다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연간 재고유지비용은 </a:t>
            </a:r>
            <a:r>
              <a:rPr lang="ko-KR" altLang="en-US" dirty="0" err="1" smtClean="0">
                <a:latin typeface="맑은 고딕" pitchFamily="50" charset="-127"/>
              </a:rPr>
              <a:t>양초값의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15%</a:t>
            </a:r>
            <a:r>
              <a:rPr lang="ko-KR" altLang="en-US" dirty="0" smtClean="0">
                <a:latin typeface="맑은 고딕" pitchFamily="50" charset="-127"/>
              </a:rPr>
              <a:t>이다 얼마의 양을 언제 주문해야 하는가</a:t>
            </a:r>
            <a:r>
              <a:rPr lang="en-US" altLang="ko-KR" dirty="0" smtClean="0">
                <a:latin typeface="맑은 고딕" pitchFamily="50" charset="-127"/>
              </a:rPr>
              <a:t>?</a:t>
            </a:r>
          </a:p>
          <a:p>
            <a:pPr>
              <a:buNone/>
            </a:pPr>
            <a:endParaRPr lang="en-US" altLang="ko-KR" dirty="0" smtClean="0">
              <a:latin typeface="맑은 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맑은 고딕" pitchFamily="50" charset="-127"/>
            </a:endParaRPr>
          </a:p>
          <a:p>
            <a:pPr>
              <a:buNone/>
            </a:pPr>
            <a:endParaRPr lang="en-US" altLang="ko-KR" dirty="0" smtClean="0">
              <a:latin typeface="맑은 고딕" pitchFamily="50" charset="-127"/>
            </a:endParaRPr>
          </a:p>
          <a:p>
            <a:pPr>
              <a:buNone/>
            </a:pPr>
            <a:r>
              <a:rPr lang="en-US" altLang="ko-KR" dirty="0" smtClean="0">
                <a:latin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</a:rPr>
              <a:t>예제 </a:t>
            </a:r>
            <a:r>
              <a:rPr lang="en-US" altLang="ko-KR" dirty="0" smtClean="0">
                <a:latin typeface="맑은 고딕" pitchFamily="50" charset="-127"/>
              </a:rPr>
              <a:t>2] </a:t>
            </a:r>
            <a:r>
              <a:rPr lang="ko-KR" altLang="en-US" dirty="0" smtClean="0">
                <a:latin typeface="맑은 고딕" pitchFamily="50" charset="-127"/>
              </a:rPr>
              <a:t>어떤</a:t>
            </a:r>
            <a:r>
              <a:rPr lang="en-US" altLang="ko-KR" dirty="0" smtClean="0">
                <a:latin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</a:rPr>
              <a:t>큰 호텔에서는 중앙 </a:t>
            </a:r>
            <a:r>
              <a:rPr lang="ko-KR" altLang="en-US" dirty="0" err="1" smtClean="0">
                <a:latin typeface="맑은 고딕" pitchFamily="50" charset="-127"/>
              </a:rPr>
              <a:t>조리부에서</a:t>
            </a:r>
            <a:r>
              <a:rPr lang="ko-KR" altLang="en-US" dirty="0" smtClean="0">
                <a:latin typeface="맑은 고딕" pitchFamily="50" charset="-127"/>
              </a:rPr>
              <a:t> 연회를 열고 여러 레스토랑에 음식을 공급한다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샐러드의 수요는 실제로 일정하고 연간 </a:t>
            </a:r>
            <a:r>
              <a:rPr lang="en-US" altLang="ko-KR" dirty="0" smtClean="0">
                <a:latin typeface="맑은 고딕" pitchFamily="50" charset="-127"/>
              </a:rPr>
              <a:t>30,000</a:t>
            </a:r>
            <a:r>
              <a:rPr lang="ko-KR" altLang="en-US" dirty="0" smtClean="0">
                <a:latin typeface="맑은 고딕" pitchFamily="50" charset="-127"/>
              </a:rPr>
              <a:t>개라고 </a:t>
            </a:r>
            <a:r>
              <a:rPr lang="ko-KR" altLang="en-US" dirty="0" err="1" smtClean="0">
                <a:latin typeface="맑은 고딕" pitchFamily="50" charset="-127"/>
              </a:rPr>
              <a:t>알려져있다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샐러드는 </a:t>
            </a:r>
            <a:r>
              <a:rPr lang="en-US" altLang="ko-KR" dirty="0" smtClean="0">
                <a:latin typeface="맑은 고딕" pitchFamily="50" charset="-127"/>
              </a:rPr>
              <a:t>1</a:t>
            </a:r>
            <a:r>
              <a:rPr lang="ko-KR" altLang="en-US" dirty="0" smtClean="0">
                <a:latin typeface="맑은 고딕" pitchFamily="50" charset="-127"/>
              </a:rPr>
              <a:t>년에 </a:t>
            </a:r>
            <a:r>
              <a:rPr lang="en-US" altLang="ko-KR" dirty="0" smtClean="0">
                <a:latin typeface="맑은 고딕" pitchFamily="50" charset="-127"/>
              </a:rPr>
              <a:t>45,000</a:t>
            </a:r>
            <a:r>
              <a:rPr lang="ko-KR" altLang="en-US" dirty="0" smtClean="0">
                <a:latin typeface="맑은 고딕" pitchFamily="50" charset="-127"/>
              </a:rPr>
              <a:t>개 생산될 수 있다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샐러드의 가격은 개당 </a:t>
            </a:r>
            <a:r>
              <a:rPr lang="en-US" altLang="ko-KR" dirty="0" smtClean="0">
                <a:latin typeface="맑은 고딕" pitchFamily="50" charset="-127"/>
              </a:rPr>
              <a:t>400</a:t>
            </a:r>
            <a:r>
              <a:rPr lang="ko-KR" altLang="en-US" dirty="0" smtClean="0">
                <a:latin typeface="맑은 고딕" pitchFamily="50" charset="-127"/>
              </a:rPr>
              <a:t>원이며 샐러드 생산을 준비하는 데 </a:t>
            </a:r>
            <a:r>
              <a:rPr lang="en-US" altLang="ko-KR" dirty="0" smtClean="0">
                <a:latin typeface="맑은 고딕" pitchFamily="50" charset="-127"/>
              </a:rPr>
              <a:t>4,000</a:t>
            </a:r>
            <a:r>
              <a:rPr lang="ko-KR" altLang="en-US" dirty="0" smtClean="0">
                <a:latin typeface="맑은 고딕" pitchFamily="50" charset="-127"/>
              </a:rPr>
              <a:t>원이 소요된다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샐러드의 유지비용은 부패가능성 때문에 높으며 가격의 </a:t>
            </a:r>
            <a:r>
              <a:rPr lang="en-US" altLang="ko-KR" dirty="0" smtClean="0">
                <a:latin typeface="맑은 고딕" pitchFamily="50" charset="-127"/>
              </a:rPr>
              <a:t>90%</a:t>
            </a:r>
            <a:r>
              <a:rPr lang="ko-KR" altLang="en-US" dirty="0" smtClean="0">
                <a:latin typeface="맑은 고딕" pitchFamily="50" charset="-127"/>
              </a:rPr>
              <a:t>로 추산된다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재고부족은 허용하지 않을 때 이 호텔의 샐러드 준비를 위한 </a:t>
            </a:r>
            <a:r>
              <a:rPr lang="ko-KR" altLang="en-US" dirty="0" err="1" smtClean="0">
                <a:latin typeface="맑은 고딕" pitchFamily="50" charset="-127"/>
              </a:rPr>
              <a:t>최적값</a:t>
            </a:r>
            <a:r>
              <a:rPr lang="ko-KR" altLang="en-US" dirty="0" smtClean="0">
                <a:latin typeface="맑은 고딕" pitchFamily="50" charset="-127"/>
              </a:rPr>
              <a:t> </a:t>
            </a:r>
            <a:r>
              <a:rPr lang="en-US" altLang="ko-KR" dirty="0" smtClean="0">
                <a:latin typeface="맑은 고딕" pitchFamily="50" charset="-127"/>
              </a:rPr>
              <a:t>Q*</a:t>
            </a:r>
            <a:r>
              <a:rPr lang="ko-KR" altLang="en-US" dirty="0" smtClean="0">
                <a:latin typeface="맑은 고딕" pitchFamily="50" charset="-127"/>
              </a:rPr>
              <a:t>는</a:t>
            </a:r>
            <a:r>
              <a:rPr lang="en-US" altLang="ko-KR" dirty="0" smtClean="0">
                <a:latin typeface="맑은 고딕" pitchFamily="50" charset="-127"/>
              </a:rPr>
              <a:t>?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500063" y="4648200"/>
            <a:ext cx="449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245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재고 모형화</a:t>
            </a:r>
          </a:p>
        </p:txBody>
      </p:sp>
      <p:sp>
        <p:nvSpPr>
          <p:cNvPr id="66599" name="Rectangle 39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인도기간이 있는 확정적 모델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재고량이 </a:t>
            </a:r>
            <a:r>
              <a:rPr lang="en-US" altLang="ko-KR" dirty="0"/>
              <a:t>R* </a:t>
            </a:r>
            <a:r>
              <a:rPr lang="ko-KR" altLang="en-US" dirty="0"/>
              <a:t>지점이 되는 때에 </a:t>
            </a:r>
            <a:r>
              <a:rPr lang="en-US" altLang="ko-KR" dirty="0"/>
              <a:t>Q* </a:t>
            </a:r>
            <a:r>
              <a:rPr lang="ko-KR" altLang="en-US" dirty="0"/>
              <a:t>만큼의 제품을 주문한다</a:t>
            </a:r>
            <a:r>
              <a:rPr lang="en-US" altLang="ko-KR" dirty="0"/>
              <a:t>.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899592" y="1681320"/>
            <a:ext cx="6319787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R* = </a:t>
            </a:r>
            <a:r>
              <a:rPr lang="ko-KR" altLang="en-US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안전재고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+ </a:t>
            </a:r>
            <a:r>
              <a:rPr lang="ko-KR" altLang="en-US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인도기간중의 수요</a:t>
            </a:r>
          </a:p>
          <a:p>
            <a:pPr>
              <a:lnSpc>
                <a:spcPct val="110000"/>
              </a:lnSpc>
            </a:pPr>
            <a:endParaRPr lang="en-US" altLang="ko-KR" sz="1600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ko-KR" altLang="en-US" sz="16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이 </a:t>
            </a:r>
            <a:r>
              <a:rPr lang="ko-KR" altLang="en-US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경우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안전재고는 없으므로</a:t>
            </a:r>
            <a:r>
              <a:rPr lang="en-US" altLang="ko-KR" sz="16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</a:p>
          <a:p>
            <a:pPr>
              <a:lnSpc>
                <a:spcPct val="110000"/>
              </a:lnSpc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* = </a:t>
            </a:r>
            <a:r>
              <a:rPr lang="ko-KR" altLang="en-US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인도기간 * 단위시간당 </a:t>
            </a:r>
            <a:r>
              <a:rPr lang="ko-KR" altLang="en-US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수요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= 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en-US" altLang="ko-KR" sz="1600" baseline="-25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en-US" altLang="ko-KR" sz="1600" baseline="-25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=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en-US" altLang="ko-KR" sz="1600" baseline="-25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 </a:t>
            </a:r>
          </a:p>
          <a:p>
            <a:pPr>
              <a:lnSpc>
                <a:spcPct val="110000"/>
              </a:lnSpc>
            </a:pPr>
            <a:endParaRPr lang="en-US" altLang="ko-KR" sz="16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91680" y="3429000"/>
            <a:ext cx="5670208" cy="2576929"/>
            <a:chOff x="1906930" y="3811588"/>
            <a:chExt cx="5670208" cy="2576929"/>
          </a:xfrm>
        </p:grpSpPr>
        <p:sp>
          <p:nvSpPr>
            <p:cNvPr id="66565" name="Line 5"/>
            <p:cNvSpPr>
              <a:spLocks noChangeShapeType="1"/>
            </p:cNvSpPr>
            <p:nvPr/>
          </p:nvSpPr>
          <p:spPr bwMode="auto">
            <a:xfrm>
              <a:off x="2416175" y="6048375"/>
              <a:ext cx="51609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 flipV="1">
              <a:off x="2416175" y="3963988"/>
              <a:ext cx="0" cy="2084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1978938" y="3811588"/>
              <a:ext cx="430887" cy="1182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보유재고량</a:t>
              </a:r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2416175" y="4311650"/>
              <a:ext cx="4249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2438400" y="5030788"/>
              <a:ext cx="381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 flipV="1">
              <a:off x="2819400" y="4311650"/>
              <a:ext cx="0" cy="173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 flipV="1">
              <a:off x="3529013" y="4311650"/>
              <a:ext cx="0" cy="173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 flipV="1">
              <a:off x="4237038" y="4311650"/>
              <a:ext cx="0" cy="173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73" name="Text Box 13"/>
            <p:cNvSpPr txBox="1">
              <a:spLocks noChangeArrowheads="1"/>
            </p:cNvSpPr>
            <p:nvPr/>
          </p:nvSpPr>
          <p:spPr bwMode="auto">
            <a:xfrm>
              <a:off x="6970713" y="5994400"/>
              <a:ext cx="59503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시간</a:t>
              </a:r>
            </a:p>
          </p:txBody>
        </p:sp>
        <p:sp>
          <p:nvSpPr>
            <p:cNvPr id="66579" name="Line 19"/>
            <p:cNvSpPr>
              <a:spLocks noChangeShapeType="1"/>
            </p:cNvSpPr>
            <p:nvPr/>
          </p:nvSpPr>
          <p:spPr bwMode="auto">
            <a:xfrm>
              <a:off x="2416175" y="5238750"/>
              <a:ext cx="42497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83" name="Line 23"/>
            <p:cNvSpPr>
              <a:spLocks noChangeShapeType="1"/>
            </p:cNvSpPr>
            <p:nvPr/>
          </p:nvSpPr>
          <p:spPr bwMode="auto">
            <a:xfrm>
              <a:off x="2819400" y="4311650"/>
              <a:ext cx="709613" cy="173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84" name="Line 24"/>
            <p:cNvSpPr>
              <a:spLocks noChangeShapeType="1"/>
            </p:cNvSpPr>
            <p:nvPr/>
          </p:nvSpPr>
          <p:spPr bwMode="auto">
            <a:xfrm>
              <a:off x="3529013" y="4311650"/>
              <a:ext cx="708025" cy="173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85" name="Line 25"/>
            <p:cNvSpPr>
              <a:spLocks noChangeShapeType="1"/>
            </p:cNvSpPr>
            <p:nvPr/>
          </p:nvSpPr>
          <p:spPr bwMode="auto">
            <a:xfrm>
              <a:off x="4237038" y="4311650"/>
              <a:ext cx="708025" cy="1736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86" name="Text Box 26"/>
            <p:cNvSpPr txBox="1">
              <a:spLocks noChangeArrowheads="1"/>
            </p:cNvSpPr>
            <p:nvPr/>
          </p:nvSpPr>
          <p:spPr bwMode="auto">
            <a:xfrm>
              <a:off x="5756275" y="5995988"/>
              <a:ext cx="4411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….</a:t>
              </a:r>
            </a:p>
          </p:txBody>
        </p:sp>
        <p:sp>
          <p:nvSpPr>
            <p:cNvPr id="66588" name="Text Box 28"/>
            <p:cNvSpPr txBox="1">
              <a:spLocks noChangeArrowheads="1"/>
            </p:cNvSpPr>
            <p:nvPr/>
          </p:nvSpPr>
          <p:spPr bwMode="auto">
            <a:xfrm>
              <a:off x="5046663" y="5303838"/>
              <a:ext cx="44114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….</a:t>
              </a:r>
            </a:p>
          </p:txBody>
        </p:sp>
        <p:sp>
          <p:nvSpPr>
            <p:cNvPr id="66590" name="Text Box 30"/>
            <p:cNvSpPr txBox="1">
              <a:spLocks noChangeArrowheads="1"/>
            </p:cNvSpPr>
            <p:nvPr/>
          </p:nvSpPr>
          <p:spPr bwMode="auto">
            <a:xfrm>
              <a:off x="3951288" y="4954588"/>
              <a:ext cx="40427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R*</a:t>
              </a:r>
            </a:p>
          </p:txBody>
        </p:sp>
        <p:sp>
          <p:nvSpPr>
            <p:cNvPr id="66591" name="Text Box 31"/>
            <p:cNvSpPr txBox="1">
              <a:spLocks noChangeArrowheads="1"/>
            </p:cNvSpPr>
            <p:nvPr/>
          </p:nvSpPr>
          <p:spPr bwMode="auto">
            <a:xfrm>
              <a:off x="3200400" y="4954588"/>
              <a:ext cx="40427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R*</a:t>
              </a:r>
            </a:p>
          </p:txBody>
        </p:sp>
        <p:sp>
          <p:nvSpPr>
            <p:cNvPr id="66592" name="Text Box 32"/>
            <p:cNvSpPr txBox="1">
              <a:spLocks noChangeArrowheads="1"/>
            </p:cNvSpPr>
            <p:nvPr/>
          </p:nvSpPr>
          <p:spPr bwMode="auto">
            <a:xfrm>
              <a:off x="1906930" y="5467772"/>
              <a:ext cx="50179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D</a:t>
              </a:r>
              <a:r>
                <a:rPr lang="en-US" altLang="ko-KR" sz="1400" baseline="-250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L</a:t>
              </a:r>
            </a:p>
          </p:txBody>
        </p:sp>
        <p:sp>
          <p:nvSpPr>
            <p:cNvPr id="66593" name="Rectangle 33"/>
            <p:cNvSpPr>
              <a:spLocks noChangeArrowheads="1"/>
            </p:cNvSpPr>
            <p:nvPr/>
          </p:nvSpPr>
          <p:spPr bwMode="auto">
            <a:xfrm>
              <a:off x="2555002" y="3955604"/>
              <a:ext cx="4475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Q*</a:t>
              </a:r>
            </a:p>
          </p:txBody>
        </p:sp>
        <p:sp>
          <p:nvSpPr>
            <p:cNvPr id="66596" name="Line 36"/>
            <p:cNvSpPr>
              <a:spLocks noChangeShapeType="1"/>
            </p:cNvSpPr>
            <p:nvPr/>
          </p:nvSpPr>
          <p:spPr bwMode="auto">
            <a:xfrm>
              <a:off x="3903663" y="5251450"/>
              <a:ext cx="0" cy="79851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66597" name="Rectangle 37"/>
            <p:cNvSpPr>
              <a:spLocks noChangeArrowheads="1"/>
            </p:cNvSpPr>
            <p:nvPr/>
          </p:nvSpPr>
          <p:spPr bwMode="auto">
            <a:xfrm>
              <a:off x="3897313" y="6049963"/>
              <a:ext cx="3449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t</a:t>
              </a:r>
              <a:r>
                <a:rPr lang="en-US" altLang="ko-KR" sz="1600" baseline="-250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L</a:t>
              </a:r>
            </a:p>
          </p:txBody>
        </p:sp>
        <p:sp>
          <p:nvSpPr>
            <p:cNvPr id="66598" name="Rectangle 38"/>
            <p:cNvSpPr>
              <a:spLocks noChangeArrowheads="1"/>
            </p:cNvSpPr>
            <p:nvPr/>
          </p:nvSpPr>
          <p:spPr bwMode="auto">
            <a:xfrm>
              <a:off x="3949700" y="5324475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/>
              <a:r>
                <a:rPr lang="en-US" altLang="ko-KR" sz="14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d</a:t>
              </a:r>
              <a:r>
                <a:rPr lang="en-US" altLang="ko-KR" sz="1400" baseline="-250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L</a:t>
              </a:r>
            </a:p>
          </p:txBody>
        </p:sp>
      </p:grpSp>
      <p:cxnSp>
        <p:nvCxnSpPr>
          <p:cNvPr id="30" name="직선 화살표 연결선 29"/>
          <p:cNvCxnSpPr/>
          <p:nvPr/>
        </p:nvCxnSpPr>
        <p:spPr bwMode="auto">
          <a:xfrm>
            <a:off x="2123728" y="4869160"/>
            <a:ext cx="0" cy="7920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="" xmlns:p14="http://schemas.microsoft.com/office/powerpoint/2010/main" val="428132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재고 모형화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ko-KR" dirty="0" smtClean="0">
                <a:latin typeface="맑은 고딕" pitchFamily="50" charset="-127"/>
              </a:rPr>
              <a:t>[</a:t>
            </a:r>
            <a:r>
              <a:rPr lang="ko-KR" altLang="en-US" dirty="0" smtClean="0">
                <a:latin typeface="맑은 고딕" pitchFamily="50" charset="-127"/>
              </a:rPr>
              <a:t>예제 </a:t>
            </a:r>
            <a:r>
              <a:rPr lang="en-US" altLang="ko-KR" dirty="0" smtClean="0">
                <a:latin typeface="맑은 고딕" pitchFamily="50" charset="-127"/>
              </a:rPr>
              <a:t>3] </a:t>
            </a:r>
            <a:r>
              <a:rPr lang="ko-KR" altLang="en-US" dirty="0" smtClean="0">
                <a:latin typeface="맑은 고딕" pitchFamily="50" charset="-127"/>
              </a:rPr>
              <a:t>어떤 햄버거 체인에서 매년 종이컵을 </a:t>
            </a:r>
            <a:r>
              <a:rPr lang="en-US" altLang="ko-KR" dirty="0" smtClean="0">
                <a:latin typeface="맑은 고딕" pitchFamily="50" charset="-127"/>
              </a:rPr>
              <a:t>730</a:t>
            </a:r>
            <a:r>
              <a:rPr lang="ko-KR" altLang="en-US" dirty="0" smtClean="0">
                <a:latin typeface="맑은 고딕" pitchFamily="50" charset="-127"/>
              </a:rPr>
              <a:t>박스 사용하는 지역 대리점이 있다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주문비용은 </a:t>
            </a:r>
            <a:r>
              <a:rPr lang="en-US" altLang="ko-KR" dirty="0" smtClean="0">
                <a:latin typeface="맑은 고딕" pitchFamily="50" charset="-127"/>
              </a:rPr>
              <a:t>15,000</a:t>
            </a:r>
            <a:r>
              <a:rPr lang="ko-KR" altLang="en-US" dirty="0" smtClean="0">
                <a:latin typeface="맑은 고딕" pitchFamily="50" charset="-127"/>
              </a:rPr>
              <a:t>원이고 유지비용은 평균 재고투자의 </a:t>
            </a:r>
            <a:r>
              <a:rPr lang="en-US" altLang="ko-KR" dirty="0" smtClean="0">
                <a:latin typeface="맑은 고딕" pitchFamily="50" charset="-127"/>
              </a:rPr>
              <a:t>30%</a:t>
            </a:r>
            <a:r>
              <a:rPr lang="ko-KR" altLang="en-US" dirty="0" smtClean="0">
                <a:latin typeface="맑은 고딕" pitchFamily="50" charset="-127"/>
              </a:rPr>
              <a:t>이다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또 개당 비용은 </a:t>
            </a:r>
            <a:r>
              <a:rPr lang="en-US" altLang="ko-KR" dirty="0" smtClean="0">
                <a:latin typeface="맑은 고딕" pitchFamily="50" charset="-127"/>
              </a:rPr>
              <a:t>12,000</a:t>
            </a:r>
            <a:r>
              <a:rPr lang="ko-KR" altLang="en-US" dirty="0" smtClean="0">
                <a:latin typeface="맑은 고딕" pitchFamily="50" charset="-127"/>
              </a:rPr>
              <a:t>원이다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인도기간은 </a:t>
            </a:r>
            <a:r>
              <a:rPr lang="en-US" altLang="ko-KR" dirty="0" smtClean="0">
                <a:latin typeface="맑은 고딕" pitchFamily="50" charset="-127"/>
              </a:rPr>
              <a:t>5</a:t>
            </a:r>
            <a:r>
              <a:rPr lang="ko-KR" altLang="en-US" dirty="0" smtClean="0">
                <a:latin typeface="맑은 고딕" pitchFamily="50" charset="-127"/>
              </a:rPr>
              <a:t>일로 알려져 있다</a:t>
            </a:r>
            <a:r>
              <a:rPr lang="en-US" altLang="ko-KR" dirty="0" smtClean="0">
                <a:latin typeface="맑은 고딕" pitchFamily="50" charset="-127"/>
              </a:rPr>
              <a:t>. </a:t>
            </a:r>
            <a:r>
              <a:rPr lang="ko-KR" altLang="en-US" dirty="0" smtClean="0">
                <a:latin typeface="맑은 고딕" pitchFamily="50" charset="-127"/>
              </a:rPr>
              <a:t>최적 재고정책을 세우면</a:t>
            </a:r>
            <a:r>
              <a:rPr lang="en-US" altLang="ko-KR" dirty="0" smtClean="0">
                <a:latin typeface="맑은 고딕" pitchFamily="50" charset="-127"/>
              </a:rPr>
              <a:t>?</a:t>
            </a:r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500063" y="4648200"/>
            <a:ext cx="449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5424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11.4 </a:t>
            </a:r>
            <a:r>
              <a:rPr lang="ko-KR" altLang="en-US" dirty="0"/>
              <a:t>확률적 재고 모형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변하는 수요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인도기간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인도기간 중의 수요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수요량 및 인도기간의 불확실성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분포를 구함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표준편차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인도기간 </a:t>
            </a:r>
            <a:r>
              <a:rPr lang="en-US" altLang="ko-KR" i="1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동안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재고고갈이 발생할 확률에 대한 대처</a:t>
            </a:r>
          </a:p>
          <a:p>
            <a:pPr lvl="1"/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기간동안 안전재고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dirty="0">
                <a:latin typeface="Times New Roman" pitchFamily="18" charset="0"/>
                <a:cs typeface="Times New Roman" pitchFamily="18" charset="0"/>
              </a:rPr>
              <a:t>의 결정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5301952" y="5922640"/>
            <a:ext cx="2438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 flipV="1">
            <a:off x="5301952" y="3789040"/>
            <a:ext cx="0" cy="2133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5300365" y="4093840"/>
            <a:ext cx="1754188" cy="1447800"/>
          </a:xfrm>
          <a:custGeom>
            <a:avLst/>
            <a:gdLst>
              <a:gd name="T0" fmla="*/ 0 w 610"/>
              <a:gd name="T1" fmla="*/ 0 h 643"/>
              <a:gd name="T2" fmla="*/ 106 w 610"/>
              <a:gd name="T3" fmla="*/ 48 h 643"/>
              <a:gd name="T4" fmla="*/ 191 w 610"/>
              <a:gd name="T5" fmla="*/ 149 h 643"/>
              <a:gd name="T6" fmla="*/ 249 w 610"/>
              <a:gd name="T7" fmla="*/ 213 h 643"/>
              <a:gd name="T8" fmla="*/ 271 w 610"/>
              <a:gd name="T9" fmla="*/ 345 h 643"/>
              <a:gd name="T10" fmla="*/ 350 w 610"/>
              <a:gd name="T11" fmla="*/ 414 h 643"/>
              <a:gd name="T12" fmla="*/ 478 w 610"/>
              <a:gd name="T13" fmla="*/ 515 h 643"/>
              <a:gd name="T14" fmla="*/ 531 w 610"/>
              <a:gd name="T15" fmla="*/ 574 h 643"/>
              <a:gd name="T16" fmla="*/ 563 w 610"/>
              <a:gd name="T17" fmla="*/ 595 h 643"/>
              <a:gd name="T18" fmla="*/ 578 w 610"/>
              <a:gd name="T19" fmla="*/ 605 h 643"/>
              <a:gd name="T20" fmla="*/ 610 w 610"/>
              <a:gd name="T21" fmla="*/ 643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0" h="643">
                <a:moveTo>
                  <a:pt x="0" y="0"/>
                </a:moveTo>
                <a:cubicBezTo>
                  <a:pt x="36" y="9"/>
                  <a:pt x="80" y="19"/>
                  <a:pt x="106" y="48"/>
                </a:cubicBezTo>
                <a:cubicBezTo>
                  <a:pt x="135" y="82"/>
                  <a:pt x="159" y="117"/>
                  <a:pt x="191" y="149"/>
                </a:cubicBezTo>
                <a:cubicBezTo>
                  <a:pt x="214" y="172"/>
                  <a:pt x="219" y="197"/>
                  <a:pt x="249" y="213"/>
                </a:cubicBezTo>
                <a:cubicBezTo>
                  <a:pt x="266" y="255"/>
                  <a:pt x="257" y="302"/>
                  <a:pt x="271" y="345"/>
                </a:cubicBezTo>
                <a:cubicBezTo>
                  <a:pt x="282" y="377"/>
                  <a:pt x="328" y="392"/>
                  <a:pt x="350" y="414"/>
                </a:cubicBezTo>
                <a:cubicBezTo>
                  <a:pt x="392" y="456"/>
                  <a:pt x="418" y="496"/>
                  <a:pt x="478" y="515"/>
                </a:cubicBezTo>
                <a:cubicBezTo>
                  <a:pt x="497" y="534"/>
                  <a:pt x="512" y="556"/>
                  <a:pt x="531" y="574"/>
                </a:cubicBezTo>
                <a:cubicBezTo>
                  <a:pt x="540" y="583"/>
                  <a:pt x="552" y="588"/>
                  <a:pt x="563" y="595"/>
                </a:cubicBezTo>
                <a:cubicBezTo>
                  <a:pt x="568" y="598"/>
                  <a:pt x="578" y="605"/>
                  <a:pt x="578" y="605"/>
                </a:cubicBezTo>
                <a:cubicBezTo>
                  <a:pt x="592" y="633"/>
                  <a:pt x="593" y="623"/>
                  <a:pt x="610" y="643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 flipV="1">
            <a:off x="6063952" y="4855840"/>
            <a:ext cx="0" cy="10668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H="1">
            <a:off x="5301952" y="4855840"/>
            <a:ext cx="2219325" cy="0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5089227" y="4703440"/>
            <a:ext cx="25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 flipH="1">
            <a:off x="5301952" y="5541640"/>
            <a:ext cx="2251075" cy="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4938415" y="5389240"/>
            <a:ext cx="4048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r-</a:t>
            </a:r>
            <a:r>
              <a:rPr lang="en-US" altLang="ko-KR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</a:t>
            </a:r>
            <a:endParaRPr lang="en-US" altLang="ko-KR" sz="14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308" name="Freeform 12"/>
          <p:cNvSpPr>
            <a:spLocks/>
          </p:cNvSpPr>
          <p:nvPr/>
        </p:nvSpPr>
        <p:spPr bwMode="auto">
          <a:xfrm>
            <a:off x="7054552" y="3789040"/>
            <a:ext cx="314325" cy="1371600"/>
          </a:xfrm>
          <a:custGeom>
            <a:avLst/>
            <a:gdLst>
              <a:gd name="T0" fmla="*/ 0 w 198"/>
              <a:gd name="T1" fmla="*/ 480 h 480"/>
              <a:gd name="T2" fmla="*/ 0 w 198"/>
              <a:gd name="T3" fmla="*/ 0 h 480"/>
              <a:gd name="T4" fmla="*/ 60 w 198"/>
              <a:gd name="T5" fmla="*/ 45 h 480"/>
              <a:gd name="T6" fmla="*/ 118 w 198"/>
              <a:gd name="T7" fmla="*/ 125 h 480"/>
              <a:gd name="T8" fmla="*/ 155 w 198"/>
              <a:gd name="T9" fmla="*/ 167 h 480"/>
              <a:gd name="T10" fmla="*/ 198 w 198"/>
              <a:gd name="T11" fmla="*/ 18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8" h="480">
                <a:moveTo>
                  <a:pt x="0" y="480"/>
                </a:moveTo>
                <a:lnTo>
                  <a:pt x="0" y="0"/>
                </a:lnTo>
                <a:cubicBezTo>
                  <a:pt x="20" y="17"/>
                  <a:pt x="35" y="37"/>
                  <a:pt x="60" y="45"/>
                </a:cubicBezTo>
                <a:cubicBezTo>
                  <a:pt x="79" y="76"/>
                  <a:pt x="86" y="103"/>
                  <a:pt x="118" y="125"/>
                </a:cubicBezTo>
                <a:cubicBezTo>
                  <a:pt x="134" y="149"/>
                  <a:pt x="133" y="156"/>
                  <a:pt x="155" y="167"/>
                </a:cubicBezTo>
                <a:cubicBezTo>
                  <a:pt x="170" y="175"/>
                  <a:pt x="187" y="176"/>
                  <a:pt x="198" y="189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09" name="AutoShape 13"/>
          <p:cNvSpPr>
            <a:spLocks/>
          </p:cNvSpPr>
          <p:nvPr/>
        </p:nvSpPr>
        <p:spPr bwMode="auto">
          <a:xfrm rot="16200000">
            <a:off x="6521152" y="5485507"/>
            <a:ext cx="74613" cy="990600"/>
          </a:xfrm>
          <a:prstGeom prst="leftBrace">
            <a:avLst>
              <a:gd name="adj1" fmla="val 110638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6444952" y="5931024"/>
            <a:ext cx="2333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55311" name="Text Box 15"/>
          <p:cNvSpPr txBox="1">
            <a:spLocks noChangeArrowheads="1"/>
          </p:cNvSpPr>
          <p:nvPr/>
        </p:nvSpPr>
        <p:spPr bwMode="auto">
          <a:xfrm>
            <a:off x="4701877" y="4124003"/>
            <a:ext cx="6413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재고량</a:t>
            </a: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7206952" y="5922640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ko-KR" altLang="en-US" sz="1200" dirty="0">
                <a:solidFill>
                  <a:srgbClr val="000000"/>
                </a:solidFill>
              </a:rPr>
              <a:t>시간</a:t>
            </a: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7054552" y="4855840"/>
            <a:ext cx="0" cy="1066800"/>
          </a:xfrm>
          <a:prstGeom prst="line">
            <a:avLst/>
          </a:prstGeom>
          <a:noFill/>
          <a:ln w="31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14" name="Freeform 18"/>
          <p:cNvSpPr>
            <a:spLocks/>
          </p:cNvSpPr>
          <p:nvPr/>
        </p:nvSpPr>
        <p:spPr bwMode="auto">
          <a:xfrm>
            <a:off x="6067127" y="4859015"/>
            <a:ext cx="985838" cy="949325"/>
          </a:xfrm>
          <a:custGeom>
            <a:avLst/>
            <a:gdLst>
              <a:gd name="T0" fmla="*/ 0 w 621"/>
              <a:gd name="T1" fmla="*/ 0 h 598"/>
              <a:gd name="T2" fmla="*/ 64 w 621"/>
              <a:gd name="T3" fmla="*/ 111 h 598"/>
              <a:gd name="T4" fmla="*/ 122 w 621"/>
              <a:gd name="T5" fmla="*/ 175 h 598"/>
              <a:gd name="T6" fmla="*/ 223 w 621"/>
              <a:gd name="T7" fmla="*/ 287 h 598"/>
              <a:gd name="T8" fmla="*/ 297 w 621"/>
              <a:gd name="T9" fmla="*/ 382 h 598"/>
              <a:gd name="T10" fmla="*/ 435 w 621"/>
              <a:gd name="T11" fmla="*/ 457 h 598"/>
              <a:gd name="T12" fmla="*/ 483 w 621"/>
              <a:gd name="T13" fmla="*/ 494 h 598"/>
              <a:gd name="T14" fmla="*/ 600 w 621"/>
              <a:gd name="T15" fmla="*/ 579 h 598"/>
              <a:gd name="T16" fmla="*/ 621 w 621"/>
              <a:gd name="T17" fmla="*/ 595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1" h="598">
                <a:moveTo>
                  <a:pt x="0" y="0"/>
                </a:moveTo>
                <a:cubicBezTo>
                  <a:pt x="6" y="53"/>
                  <a:pt x="18" y="82"/>
                  <a:pt x="64" y="111"/>
                </a:cubicBezTo>
                <a:cubicBezTo>
                  <a:pt x="83" y="140"/>
                  <a:pt x="94" y="154"/>
                  <a:pt x="122" y="175"/>
                </a:cubicBezTo>
                <a:cubicBezTo>
                  <a:pt x="146" y="220"/>
                  <a:pt x="187" y="251"/>
                  <a:pt x="223" y="287"/>
                </a:cubicBezTo>
                <a:cubicBezTo>
                  <a:pt x="254" y="318"/>
                  <a:pt x="257" y="359"/>
                  <a:pt x="297" y="382"/>
                </a:cubicBezTo>
                <a:cubicBezTo>
                  <a:pt x="342" y="408"/>
                  <a:pt x="397" y="421"/>
                  <a:pt x="435" y="457"/>
                </a:cubicBezTo>
                <a:cubicBezTo>
                  <a:pt x="450" y="471"/>
                  <a:pt x="471" y="478"/>
                  <a:pt x="483" y="494"/>
                </a:cubicBezTo>
                <a:cubicBezTo>
                  <a:pt x="512" y="533"/>
                  <a:pt x="554" y="565"/>
                  <a:pt x="600" y="579"/>
                </a:cubicBezTo>
                <a:cubicBezTo>
                  <a:pt x="613" y="598"/>
                  <a:pt x="605" y="595"/>
                  <a:pt x="621" y="595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15" name="Freeform 19"/>
          <p:cNvSpPr>
            <a:spLocks/>
          </p:cNvSpPr>
          <p:nvPr/>
        </p:nvSpPr>
        <p:spPr bwMode="auto">
          <a:xfrm>
            <a:off x="6067127" y="4814565"/>
            <a:ext cx="995363" cy="346075"/>
          </a:xfrm>
          <a:custGeom>
            <a:avLst/>
            <a:gdLst>
              <a:gd name="T0" fmla="*/ 0 w 627"/>
              <a:gd name="T1" fmla="*/ 0 h 218"/>
              <a:gd name="T2" fmla="*/ 16 w 627"/>
              <a:gd name="T3" fmla="*/ 37 h 218"/>
              <a:gd name="T4" fmla="*/ 58 w 627"/>
              <a:gd name="T5" fmla="*/ 42 h 218"/>
              <a:gd name="T6" fmla="*/ 197 w 627"/>
              <a:gd name="T7" fmla="*/ 96 h 218"/>
              <a:gd name="T8" fmla="*/ 356 w 627"/>
              <a:gd name="T9" fmla="*/ 149 h 218"/>
              <a:gd name="T10" fmla="*/ 467 w 627"/>
              <a:gd name="T11" fmla="*/ 175 h 218"/>
              <a:gd name="T12" fmla="*/ 526 w 627"/>
              <a:gd name="T13" fmla="*/ 191 h 218"/>
              <a:gd name="T14" fmla="*/ 542 w 627"/>
              <a:gd name="T15" fmla="*/ 202 h 218"/>
              <a:gd name="T16" fmla="*/ 627 w 627"/>
              <a:gd name="T17" fmla="*/ 21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7" h="218">
                <a:moveTo>
                  <a:pt x="0" y="0"/>
                </a:moveTo>
                <a:cubicBezTo>
                  <a:pt x="5" y="12"/>
                  <a:pt x="5" y="29"/>
                  <a:pt x="16" y="37"/>
                </a:cubicBezTo>
                <a:cubicBezTo>
                  <a:pt x="27" y="45"/>
                  <a:pt x="44" y="38"/>
                  <a:pt x="58" y="42"/>
                </a:cubicBezTo>
                <a:cubicBezTo>
                  <a:pt x="109" y="56"/>
                  <a:pt x="144" y="86"/>
                  <a:pt x="197" y="96"/>
                </a:cubicBezTo>
                <a:cubicBezTo>
                  <a:pt x="245" y="128"/>
                  <a:pt x="303" y="129"/>
                  <a:pt x="356" y="149"/>
                </a:cubicBezTo>
                <a:cubicBezTo>
                  <a:pt x="386" y="179"/>
                  <a:pt x="427" y="169"/>
                  <a:pt x="467" y="175"/>
                </a:cubicBezTo>
                <a:cubicBezTo>
                  <a:pt x="503" y="200"/>
                  <a:pt x="458" y="173"/>
                  <a:pt x="526" y="191"/>
                </a:cubicBezTo>
                <a:cubicBezTo>
                  <a:pt x="532" y="193"/>
                  <a:pt x="536" y="199"/>
                  <a:pt x="542" y="202"/>
                </a:cubicBezTo>
                <a:cubicBezTo>
                  <a:pt x="567" y="215"/>
                  <a:pt x="600" y="218"/>
                  <a:pt x="627" y="21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grpSp>
        <p:nvGrpSpPr>
          <p:cNvPr id="55316" name="Group 20"/>
          <p:cNvGrpSpPr>
            <a:grpSpLocks/>
          </p:cNvGrpSpPr>
          <p:nvPr/>
        </p:nvGrpSpPr>
        <p:grpSpPr bwMode="auto">
          <a:xfrm rot="5400000">
            <a:off x="6943427" y="5346378"/>
            <a:ext cx="757238" cy="381000"/>
            <a:chOff x="2644" y="2353"/>
            <a:chExt cx="765" cy="240"/>
          </a:xfrm>
        </p:grpSpPr>
        <p:sp>
          <p:nvSpPr>
            <p:cNvPr id="55317" name="Freeform 21"/>
            <p:cNvSpPr>
              <a:spLocks/>
            </p:cNvSpPr>
            <p:nvPr/>
          </p:nvSpPr>
          <p:spPr bwMode="auto">
            <a:xfrm>
              <a:off x="2644" y="2353"/>
              <a:ext cx="385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192 h 240"/>
                <a:gd name="T4" fmla="*/ 288 w 384"/>
                <a:gd name="T5" fmla="*/ 48 h 240"/>
                <a:gd name="T6" fmla="*/ 384 w 384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72" y="232"/>
                    <a:pt x="144" y="224"/>
                    <a:pt x="192" y="192"/>
                  </a:cubicBezTo>
                  <a:cubicBezTo>
                    <a:pt x="240" y="160"/>
                    <a:pt x="256" y="80"/>
                    <a:pt x="288" y="48"/>
                  </a:cubicBezTo>
                  <a:cubicBezTo>
                    <a:pt x="320" y="16"/>
                    <a:pt x="352" y="8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55318" name="Freeform 22"/>
            <p:cNvSpPr>
              <a:spLocks/>
            </p:cNvSpPr>
            <p:nvPr/>
          </p:nvSpPr>
          <p:spPr bwMode="auto">
            <a:xfrm flipH="1">
              <a:off x="3025" y="2353"/>
              <a:ext cx="384" cy="240"/>
            </a:xfrm>
            <a:custGeom>
              <a:avLst/>
              <a:gdLst>
                <a:gd name="T0" fmla="*/ 0 w 384"/>
                <a:gd name="T1" fmla="*/ 240 h 240"/>
                <a:gd name="T2" fmla="*/ 192 w 384"/>
                <a:gd name="T3" fmla="*/ 192 h 240"/>
                <a:gd name="T4" fmla="*/ 288 w 384"/>
                <a:gd name="T5" fmla="*/ 48 h 240"/>
                <a:gd name="T6" fmla="*/ 384 w 384"/>
                <a:gd name="T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240">
                  <a:moveTo>
                    <a:pt x="0" y="240"/>
                  </a:moveTo>
                  <a:cubicBezTo>
                    <a:pt x="72" y="232"/>
                    <a:pt x="144" y="224"/>
                    <a:pt x="192" y="192"/>
                  </a:cubicBezTo>
                  <a:cubicBezTo>
                    <a:pt x="240" y="160"/>
                    <a:pt x="256" y="80"/>
                    <a:pt x="288" y="48"/>
                  </a:cubicBezTo>
                  <a:cubicBezTo>
                    <a:pt x="320" y="16"/>
                    <a:pt x="352" y="8"/>
                    <a:pt x="384" y="0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ko-KR" altLang="en-US" dirty="0"/>
            </a:p>
          </p:txBody>
        </p:sp>
      </p:grpSp>
      <p:sp>
        <p:nvSpPr>
          <p:cNvPr id="55319" name="AutoShape 23"/>
          <p:cNvSpPr>
            <a:spLocks/>
          </p:cNvSpPr>
          <p:nvPr/>
        </p:nvSpPr>
        <p:spPr bwMode="auto">
          <a:xfrm>
            <a:off x="6825952" y="3789040"/>
            <a:ext cx="152400" cy="1371600"/>
          </a:xfrm>
          <a:prstGeom prst="leftBrace">
            <a:avLst>
              <a:gd name="adj1" fmla="val 75000"/>
              <a:gd name="adj2" fmla="val 50000"/>
            </a:avLst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6557665" y="4322440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ko-KR" sz="1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graphicFrame>
        <p:nvGraphicFramePr>
          <p:cNvPr id="553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862363473"/>
              </p:ext>
            </p:extLst>
          </p:nvPr>
        </p:nvGraphicFramePr>
        <p:xfrm>
          <a:off x="1619250" y="2252663"/>
          <a:ext cx="1778000" cy="998537"/>
        </p:xfrm>
        <a:graphic>
          <a:graphicData uri="http://schemas.openxmlformats.org/presentationml/2006/ole">
            <p:oleObj spid="_x0000_s21530" name="수식" r:id="rId4" imgW="1396800" imgH="787320" progId="Equation.3">
              <p:embed/>
            </p:oleObj>
          </a:graphicData>
        </a:graphic>
      </p:graphicFrame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3635896" y="2420888"/>
            <a:ext cx="3505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en-US" altLang="ko-KR" sz="14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재고고갈에 따른 손실비용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3707904" y="2780928"/>
            <a:ext cx="48006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재고고갈이 일어날 확률을 얼마에 맞출 것인가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? 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4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</a:t>
            </a:r>
            <a:r>
              <a:rPr kumimoji="0"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결정</a:t>
            </a:r>
          </a:p>
        </p:txBody>
      </p:sp>
      <p:graphicFrame>
        <p:nvGraphicFramePr>
          <p:cNvPr id="553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86903146"/>
              </p:ext>
            </p:extLst>
          </p:nvPr>
        </p:nvGraphicFramePr>
        <p:xfrm>
          <a:off x="973138" y="3897313"/>
          <a:ext cx="3552825" cy="1111250"/>
        </p:xfrm>
        <a:graphic>
          <a:graphicData uri="http://schemas.openxmlformats.org/presentationml/2006/ole">
            <p:oleObj spid="_x0000_s21531" name="수식" r:id="rId5" imgW="2298600" imgH="78732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58817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ko-KR" dirty="0"/>
              <a:t>11.5 </a:t>
            </a:r>
            <a:r>
              <a:rPr lang="ko-KR" altLang="en-US" dirty="0"/>
              <a:t>재고 시스템의 비용 절약</a:t>
            </a:r>
          </a:p>
        </p:txBody>
      </p:sp>
      <p:sp>
        <p:nvSpPr>
          <p:cNvPr id="30750" name="Rectangle 30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ABC </a:t>
            </a:r>
            <a:r>
              <a:rPr lang="ko-KR" altLang="en-US" dirty="0" smtClean="0"/>
              <a:t>재고 분류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</a:t>
            </a:r>
            <a:r>
              <a:rPr lang="ko-KR" altLang="en-US" dirty="0"/>
              <a:t>품목 </a:t>
            </a:r>
            <a:r>
              <a:rPr lang="en-US" altLang="ko-KR" dirty="0"/>
              <a:t>: </a:t>
            </a:r>
            <a:r>
              <a:rPr lang="ko-KR" altLang="en-US" dirty="0"/>
              <a:t>고가품 </a:t>
            </a:r>
            <a:r>
              <a:rPr lang="en-US" altLang="ko-KR" dirty="0"/>
              <a:t>(</a:t>
            </a:r>
            <a:r>
              <a:rPr lang="ko-KR" altLang="en-US" dirty="0"/>
              <a:t>매출은 크나</a:t>
            </a:r>
            <a:r>
              <a:rPr lang="en-US" altLang="ko-KR" dirty="0"/>
              <a:t>, </a:t>
            </a:r>
            <a:r>
              <a:rPr lang="ko-KR" altLang="en-US" dirty="0"/>
              <a:t>수량은 적다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B</a:t>
            </a:r>
            <a:r>
              <a:rPr lang="ko-KR" altLang="en-US" dirty="0"/>
              <a:t>품목 </a:t>
            </a:r>
            <a:r>
              <a:rPr lang="en-US" altLang="ko-KR" dirty="0"/>
              <a:t>: </a:t>
            </a:r>
            <a:r>
              <a:rPr lang="ko-KR" altLang="en-US" dirty="0"/>
              <a:t>일반 제품 </a:t>
            </a:r>
            <a:r>
              <a:rPr lang="en-US" altLang="ko-KR" dirty="0" smtClean="0"/>
              <a:t>(</a:t>
            </a:r>
            <a:r>
              <a:rPr lang="ko-KR" altLang="en-US" dirty="0" smtClean="0"/>
              <a:t>매출</a:t>
            </a:r>
            <a:r>
              <a:rPr lang="en-US" altLang="ko-KR" dirty="0"/>
              <a:t>, </a:t>
            </a:r>
            <a:r>
              <a:rPr lang="ko-KR" altLang="en-US" dirty="0"/>
              <a:t>수량 적절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smtClean="0"/>
              <a:t>C</a:t>
            </a:r>
            <a:r>
              <a:rPr lang="ko-KR" altLang="en-US" dirty="0"/>
              <a:t>품목 </a:t>
            </a:r>
            <a:r>
              <a:rPr lang="en-US" altLang="ko-KR" dirty="0"/>
              <a:t>: </a:t>
            </a:r>
            <a:r>
              <a:rPr lang="ko-KR" altLang="en-US" dirty="0"/>
              <a:t>저가품 </a:t>
            </a:r>
            <a:r>
              <a:rPr lang="en-US" altLang="ko-KR" dirty="0"/>
              <a:t>(</a:t>
            </a:r>
            <a:r>
              <a:rPr lang="ko-KR" altLang="en-US" dirty="0"/>
              <a:t>매출은 적으나</a:t>
            </a:r>
            <a:r>
              <a:rPr lang="en-US" altLang="ko-KR" dirty="0"/>
              <a:t>, </a:t>
            </a:r>
            <a:r>
              <a:rPr lang="ko-KR" altLang="en-US" dirty="0"/>
              <a:t>수량은 많다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일반적 규칙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모든 물품에 한 </a:t>
            </a:r>
            <a:r>
              <a:rPr lang="ko-KR" altLang="en-US" dirty="0" err="1" smtClean="0"/>
              <a:t>달분의</a:t>
            </a:r>
            <a:r>
              <a:rPr lang="ko-KR" altLang="en-US" dirty="0" smtClean="0"/>
              <a:t> 양을 유지하라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어떤 물품의 마지막 것을 꺼냈을 때 재주문하라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창고에 맞지 않는 물품을 주문하지 말라</a:t>
            </a:r>
            <a:endParaRPr lang="en-US" altLang="ko-KR" dirty="0" smtClean="0"/>
          </a:p>
          <a:p>
            <a:pPr lvl="1">
              <a:buNone/>
            </a:pPr>
            <a:endParaRPr lang="en-US" altLang="ko-KR" dirty="0"/>
          </a:p>
        </p:txBody>
      </p:sp>
      <p:grpSp>
        <p:nvGrpSpPr>
          <p:cNvPr id="30753" name="Group 33"/>
          <p:cNvGrpSpPr>
            <a:grpSpLocks/>
          </p:cNvGrpSpPr>
          <p:nvPr/>
        </p:nvGrpSpPr>
        <p:grpSpPr bwMode="auto">
          <a:xfrm>
            <a:off x="1778842" y="2276872"/>
            <a:ext cx="5601470" cy="2592288"/>
            <a:chOff x="816" y="2064"/>
            <a:chExt cx="3846" cy="1996"/>
          </a:xfrm>
        </p:grpSpPr>
        <p:grpSp>
          <p:nvGrpSpPr>
            <p:cNvPr id="30723" name="Group 3"/>
            <p:cNvGrpSpPr>
              <a:grpSpLocks/>
            </p:cNvGrpSpPr>
            <p:nvPr/>
          </p:nvGrpSpPr>
          <p:grpSpPr bwMode="auto">
            <a:xfrm>
              <a:off x="1858" y="2257"/>
              <a:ext cx="1824" cy="1609"/>
              <a:chOff x="2024" y="1757"/>
              <a:chExt cx="1865" cy="2007"/>
            </a:xfrm>
          </p:grpSpPr>
          <p:sp>
            <p:nvSpPr>
              <p:cNvPr id="30724" name="Arc 4"/>
              <p:cNvSpPr>
                <a:spLocks/>
              </p:cNvSpPr>
              <p:nvPr/>
            </p:nvSpPr>
            <p:spPr bwMode="auto">
              <a:xfrm>
                <a:off x="2105" y="1757"/>
                <a:ext cx="1784" cy="125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0 w 21600"/>
                  <a:gd name="T1" fmla="*/ 21600 h 21600"/>
                  <a:gd name="T2" fmla="*/ 21588 w 21600"/>
                  <a:gd name="T3" fmla="*/ 0 h 21600"/>
                  <a:gd name="T4" fmla="*/ 2160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21600"/>
                    </a:moveTo>
                    <a:cubicBezTo>
                      <a:pt x="0" y="9675"/>
                      <a:pt x="9663" y="6"/>
                      <a:pt x="21588" y="0"/>
                    </a:cubicBezTo>
                  </a:path>
                  <a:path w="21600" h="21600" stroke="0" extrusionOk="0">
                    <a:moveTo>
                      <a:pt x="0" y="21600"/>
                    </a:moveTo>
                    <a:cubicBezTo>
                      <a:pt x="0" y="9675"/>
                      <a:pt x="9663" y="6"/>
                      <a:pt x="21588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0725" name="Line 5"/>
              <p:cNvSpPr>
                <a:spLocks noChangeShapeType="1"/>
              </p:cNvSpPr>
              <p:nvPr/>
            </p:nvSpPr>
            <p:spPr bwMode="auto">
              <a:xfrm flipH="1">
                <a:off x="2024" y="2992"/>
                <a:ext cx="80" cy="7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ko-KR" altLang="en-US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endParaRPr>
              </a:p>
            </p:txBody>
          </p:sp>
        </p:grpSp>
        <p:sp>
          <p:nvSpPr>
            <p:cNvPr id="30727" name="Line 7"/>
            <p:cNvSpPr>
              <a:spLocks noChangeShapeType="1"/>
            </p:cNvSpPr>
            <p:nvPr/>
          </p:nvSpPr>
          <p:spPr bwMode="auto">
            <a:xfrm>
              <a:off x="1849" y="2064"/>
              <a:ext cx="0" cy="18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864" y="3864"/>
              <a:ext cx="2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29" name="Rectangle 9"/>
            <p:cNvSpPr>
              <a:spLocks noChangeArrowheads="1"/>
            </p:cNvSpPr>
            <p:nvPr/>
          </p:nvSpPr>
          <p:spPr bwMode="auto">
            <a:xfrm>
              <a:off x="3508" y="3868"/>
              <a:ext cx="2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100</a:t>
              </a:r>
            </a:p>
          </p:txBody>
        </p:sp>
        <p:sp>
          <p:nvSpPr>
            <p:cNvPr id="30730" name="Rectangle 10"/>
            <p:cNvSpPr>
              <a:spLocks noChangeArrowheads="1"/>
            </p:cNvSpPr>
            <p:nvPr/>
          </p:nvSpPr>
          <p:spPr bwMode="auto">
            <a:xfrm>
              <a:off x="1543" y="2167"/>
              <a:ext cx="2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100</a:t>
              </a:r>
            </a:p>
          </p:txBody>
        </p:sp>
        <p:sp>
          <p:nvSpPr>
            <p:cNvPr id="30731" name="Rectangle 11"/>
            <p:cNvSpPr>
              <a:spLocks noChangeArrowheads="1"/>
            </p:cNvSpPr>
            <p:nvPr/>
          </p:nvSpPr>
          <p:spPr bwMode="auto">
            <a:xfrm>
              <a:off x="3907" y="3762"/>
              <a:ext cx="7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물품종류</a:t>
              </a:r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(%)</a:t>
              </a:r>
            </a:p>
          </p:txBody>
        </p:sp>
        <p:sp>
          <p:nvSpPr>
            <p:cNvPr id="30732" name="Rectangle 12"/>
            <p:cNvSpPr>
              <a:spLocks noChangeArrowheads="1"/>
            </p:cNvSpPr>
            <p:nvPr/>
          </p:nvSpPr>
          <p:spPr bwMode="auto">
            <a:xfrm>
              <a:off x="816" y="2329"/>
              <a:ext cx="7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ko-KR" altLang="en-US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물품가치</a:t>
              </a:r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(%)</a:t>
              </a:r>
            </a:p>
          </p:txBody>
        </p:sp>
        <p:sp>
          <p:nvSpPr>
            <p:cNvPr id="30734" name="Line 14"/>
            <p:cNvSpPr>
              <a:spLocks noChangeShapeType="1"/>
            </p:cNvSpPr>
            <p:nvPr/>
          </p:nvSpPr>
          <p:spPr bwMode="auto">
            <a:xfrm flipV="1">
              <a:off x="2261" y="2644"/>
              <a:ext cx="0" cy="1237"/>
            </a:xfrm>
            <a:prstGeom prst="line">
              <a:avLst/>
            </a:prstGeom>
            <a:noFill/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35" name="Line 15"/>
            <p:cNvSpPr>
              <a:spLocks noChangeShapeType="1"/>
            </p:cNvSpPr>
            <p:nvPr/>
          </p:nvSpPr>
          <p:spPr bwMode="auto">
            <a:xfrm flipV="1">
              <a:off x="2742" y="2393"/>
              <a:ext cx="0" cy="1478"/>
            </a:xfrm>
            <a:prstGeom prst="line">
              <a:avLst/>
            </a:prstGeom>
            <a:noFill/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36" name="Line 16"/>
            <p:cNvSpPr>
              <a:spLocks noChangeShapeType="1"/>
            </p:cNvSpPr>
            <p:nvPr/>
          </p:nvSpPr>
          <p:spPr bwMode="auto">
            <a:xfrm flipV="1">
              <a:off x="3681" y="2250"/>
              <a:ext cx="0" cy="1621"/>
            </a:xfrm>
            <a:prstGeom prst="line">
              <a:avLst/>
            </a:prstGeom>
            <a:noFill/>
            <a:ln w="12700"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 flipH="1">
              <a:off x="1845" y="2648"/>
              <a:ext cx="454" cy="0"/>
            </a:xfrm>
            <a:prstGeom prst="line">
              <a:avLst/>
            </a:prstGeom>
            <a:noFill/>
            <a:ln w="127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 flipH="1">
              <a:off x="1845" y="2407"/>
              <a:ext cx="877" cy="0"/>
            </a:xfrm>
            <a:prstGeom prst="line">
              <a:avLst/>
            </a:prstGeom>
            <a:noFill/>
            <a:ln w="127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H="1">
              <a:off x="1845" y="2253"/>
              <a:ext cx="1676" cy="0"/>
            </a:xfrm>
            <a:prstGeom prst="line">
              <a:avLst/>
            </a:prstGeom>
            <a:noFill/>
            <a:ln w="12700">
              <a:pattFill prst="nar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30740" name="Rectangle 20"/>
            <p:cNvSpPr>
              <a:spLocks noChangeArrowheads="1"/>
            </p:cNvSpPr>
            <p:nvPr/>
          </p:nvSpPr>
          <p:spPr bwMode="auto">
            <a:xfrm>
              <a:off x="2134" y="3868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15</a:t>
              </a:r>
            </a:p>
          </p:txBody>
        </p:sp>
        <p:sp>
          <p:nvSpPr>
            <p:cNvPr id="30741" name="Rectangle 21"/>
            <p:cNvSpPr>
              <a:spLocks noChangeArrowheads="1"/>
            </p:cNvSpPr>
            <p:nvPr/>
          </p:nvSpPr>
          <p:spPr bwMode="auto">
            <a:xfrm>
              <a:off x="2592" y="3868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50</a:t>
              </a:r>
            </a:p>
          </p:txBody>
        </p:sp>
        <p:sp>
          <p:nvSpPr>
            <p:cNvPr id="30742" name="Rectangle 22"/>
            <p:cNvSpPr>
              <a:spLocks noChangeArrowheads="1"/>
            </p:cNvSpPr>
            <p:nvPr/>
          </p:nvSpPr>
          <p:spPr bwMode="auto">
            <a:xfrm>
              <a:off x="1614" y="2541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85</a:t>
              </a:r>
            </a:p>
          </p:txBody>
        </p:sp>
        <p:sp>
          <p:nvSpPr>
            <p:cNvPr id="30743" name="Rectangle 23"/>
            <p:cNvSpPr>
              <a:spLocks noChangeArrowheads="1"/>
            </p:cNvSpPr>
            <p:nvPr/>
          </p:nvSpPr>
          <p:spPr bwMode="auto">
            <a:xfrm>
              <a:off x="1614" y="2330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97</a:t>
              </a:r>
            </a:p>
          </p:txBody>
        </p:sp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1960" y="3617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2416" y="3617"/>
              <a:ext cx="19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3085" y="3626"/>
              <a:ext cx="19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Vert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/>
              <a:r>
                <a:rPr lang="en-US" altLang="ko-KR" sz="1400" b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04080185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11.5 </a:t>
            </a:r>
            <a:r>
              <a:rPr lang="ko-KR" altLang="en-US" dirty="0" smtClean="0"/>
              <a:t>재고 시스템의 비용 절약</a:t>
            </a:r>
            <a:endParaRPr lang="ko-KR" alt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확률적 수요와 인도 기간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확정적 로트 크기를 사용할 수 없다면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관리의 어려움이 따르게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모형화 기법에 따른 </a:t>
            </a:r>
            <a:r>
              <a:rPr lang="en-US" altLang="ko-KR" dirty="0" smtClean="0"/>
              <a:t>trade-off</a:t>
            </a:r>
            <a:r>
              <a:rPr lang="ko-KR" altLang="en-US" dirty="0" smtClean="0"/>
              <a:t>를 이해하여 상황에 맞게 대응하는 것이 필요함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수요에 있어서의 큰 가변성이 있는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인도 기간의 큰 가변성이 있는 경우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높은 </a:t>
            </a:r>
            <a:r>
              <a:rPr lang="ko-KR" altLang="en-US" dirty="0" smtClean="0"/>
              <a:t>재고 고갈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재고 고갈 비용이 높다면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 재고를 높여야 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안전 </a:t>
            </a:r>
            <a:r>
              <a:rPr lang="ko-KR" altLang="en-US" dirty="0" smtClean="0"/>
              <a:t>재고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인도기간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재고고갈 비용과 관련하여 안전재고의 수준을 평가해야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인도 기간의 변화가 크지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재고고갈 비용이 크지 않다면 안전 재고는 필요없음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안전 재고는 수요와 가격에 따라 결정됨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완충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재고의 기능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완충작용</a:t>
            </a:r>
          </a:p>
          <a:p>
            <a:pPr lvl="1"/>
            <a:r>
              <a:rPr lang="en-US" altLang="ko-KR" dirty="0" smtClean="0"/>
              <a:t>MRP </a:t>
            </a:r>
            <a:r>
              <a:rPr lang="ko-KR" altLang="en-US" dirty="0" smtClean="0"/>
              <a:t>시스템을 이용해 완충의 목적을 가지는 재고 수준을 관리할 필요가 </a:t>
            </a:r>
            <a:r>
              <a:rPr lang="ko-KR" altLang="en-US" dirty="0" smtClean="0"/>
              <a:t>있음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7038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11.5 </a:t>
            </a:r>
            <a:r>
              <a:rPr lang="ko-KR" altLang="en-US" dirty="0"/>
              <a:t>재고 시스템의 비용 </a:t>
            </a:r>
            <a:r>
              <a:rPr lang="ko-KR" altLang="en-US" dirty="0" smtClean="0"/>
              <a:t>절약</a:t>
            </a:r>
            <a:endParaRPr lang="en-US" altLang="ko-KR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자재소요계획법 </a:t>
            </a:r>
            <a:r>
              <a:rPr lang="en-US" altLang="ko-KR" dirty="0" smtClean="0"/>
              <a:t>(MRP; Material Requirement Planning)</a:t>
            </a:r>
          </a:p>
          <a:p>
            <a:pPr lvl="1"/>
            <a:r>
              <a:rPr lang="ko-KR" altLang="en-US" dirty="0" smtClean="0"/>
              <a:t>원자재 수준의 재고관리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종속수요</a:t>
            </a:r>
          </a:p>
          <a:p>
            <a:pPr lvl="1"/>
            <a:r>
              <a:rPr lang="ko-KR" altLang="en-US" dirty="0" smtClean="0"/>
              <a:t>다품종 소량생산 및 다단계 생산</a:t>
            </a:r>
          </a:p>
          <a:p>
            <a:pPr lvl="1"/>
            <a:r>
              <a:rPr lang="ko-KR" altLang="en-US" dirty="0" smtClean="0"/>
              <a:t>불규칙 수요 및 가격 상황</a:t>
            </a:r>
          </a:p>
          <a:p>
            <a:pPr lvl="1"/>
            <a:endParaRPr lang="ko-KR" altLang="en-US" dirty="0" smtClean="0"/>
          </a:p>
          <a:p>
            <a:r>
              <a:rPr lang="en-US" altLang="ko-KR" dirty="0" smtClean="0">
                <a:sym typeface="Symbol" pitchFamily="18" charset="2"/>
              </a:rPr>
              <a:t>JIT </a:t>
            </a:r>
            <a:r>
              <a:rPr lang="en-US" altLang="ko-KR" dirty="0">
                <a:sym typeface="Symbol" pitchFamily="18" charset="2"/>
              </a:rPr>
              <a:t>(Just in Time)</a:t>
            </a:r>
          </a:p>
          <a:p>
            <a:pPr lvl="1"/>
            <a:r>
              <a:rPr lang="ko-KR" altLang="en-US" dirty="0">
                <a:sym typeface="Symbol" pitchFamily="18" charset="2"/>
              </a:rPr>
              <a:t>계획과 동일한 결과를 달성하기 위해 필요한 시기에 필요한 양만큼 필요한 제품을 정확히 생산하는 것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2"/>
            <a:r>
              <a:rPr lang="ko-KR" altLang="en-US" dirty="0">
                <a:sym typeface="Symbol" pitchFamily="18" charset="2"/>
              </a:rPr>
              <a:t>필요 없는 한 단위를 더 생산한 것은 한 단위가 부족한 것과 마찬가지로 비효율적이고</a:t>
            </a:r>
            <a:r>
              <a:rPr lang="en-US" altLang="ko-KR" dirty="0">
                <a:sym typeface="Symbol" pitchFamily="18" charset="2"/>
              </a:rPr>
              <a:t>, </a:t>
            </a:r>
            <a:r>
              <a:rPr lang="ko-KR" altLang="en-US" dirty="0">
                <a:sym typeface="Symbol" pitchFamily="18" charset="2"/>
              </a:rPr>
              <a:t>낭비다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2"/>
            <a:r>
              <a:rPr lang="ko-KR" altLang="en-US" dirty="0">
                <a:sym typeface="Symbol" pitchFamily="18" charset="2"/>
              </a:rPr>
              <a:t>반복적인 제조활동에 </a:t>
            </a:r>
            <a:r>
              <a:rPr lang="en-US" altLang="ko-KR" dirty="0">
                <a:sym typeface="Symbol" pitchFamily="18" charset="2"/>
              </a:rPr>
              <a:t>JIT </a:t>
            </a:r>
            <a:r>
              <a:rPr lang="ko-KR" altLang="en-US" dirty="0">
                <a:sym typeface="Symbol" pitchFamily="18" charset="2"/>
              </a:rPr>
              <a:t>개념의 적용이 가능</a:t>
            </a:r>
          </a:p>
          <a:p>
            <a:pPr lvl="2"/>
            <a:r>
              <a:rPr lang="ko-KR" altLang="en-US" dirty="0">
                <a:sym typeface="Symbol" pitchFamily="18" charset="2"/>
              </a:rPr>
              <a:t>이상적인 로트 크기는 </a:t>
            </a:r>
            <a:r>
              <a:rPr lang="en-US" altLang="ko-KR" dirty="0">
                <a:sym typeface="Symbol" pitchFamily="18" charset="2"/>
              </a:rPr>
              <a:t>1</a:t>
            </a:r>
            <a:r>
              <a:rPr lang="ko-KR" altLang="en-US" dirty="0">
                <a:sym typeface="Symbol" pitchFamily="18" charset="2"/>
              </a:rPr>
              <a:t>단위이다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3"/>
            <a:r>
              <a:rPr lang="ko-KR" altLang="en-US" dirty="0">
                <a:sym typeface="Symbol" pitchFamily="18" charset="2"/>
              </a:rPr>
              <a:t>재고 투자액을 최소화한다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3"/>
            <a:r>
              <a:rPr lang="ko-KR" altLang="en-US" dirty="0">
                <a:sym typeface="Symbol" pitchFamily="18" charset="2"/>
              </a:rPr>
              <a:t>생산 인도기간을 줄인다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3"/>
            <a:r>
              <a:rPr lang="ko-KR" altLang="en-US" dirty="0">
                <a:sym typeface="Symbol" pitchFamily="18" charset="2"/>
              </a:rPr>
              <a:t>수요 변화에 보다 빨리 대응한다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3"/>
            <a:r>
              <a:rPr lang="ko-KR" altLang="en-US" dirty="0">
                <a:sym typeface="Symbol" pitchFamily="18" charset="2"/>
              </a:rPr>
              <a:t>품질에 대한 모든 문제를 발견한다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2"/>
            <a:r>
              <a:rPr lang="ko-KR" altLang="en-US" dirty="0">
                <a:sym typeface="Symbol" pitchFamily="18" charset="2"/>
              </a:rPr>
              <a:t>재고에 대한 부정적인 인식 </a:t>
            </a:r>
            <a:r>
              <a:rPr lang="en-US" altLang="ko-KR" dirty="0">
                <a:sym typeface="Symbol" pitchFamily="18" charset="2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sym typeface="Symbol" pitchFamily="18" charset="2"/>
              </a:rPr>
              <a:t>재고는 자산이 아니라 “모든 악의 근원이다”</a:t>
            </a:r>
            <a:r>
              <a:rPr lang="en-US" altLang="ko-KR" b="1" dirty="0">
                <a:solidFill>
                  <a:srgbClr val="FF0000"/>
                </a:solidFill>
                <a:sym typeface="Symbol" pitchFamily="18" charset="2"/>
              </a:rPr>
              <a:t>.</a:t>
            </a:r>
          </a:p>
          <a:p>
            <a:pPr lvl="2"/>
            <a:r>
              <a:rPr lang="en-US" altLang="ko-KR" dirty="0">
                <a:sym typeface="Symbol" pitchFamily="18" charset="2"/>
              </a:rPr>
              <a:t>(</a:t>
            </a:r>
            <a:r>
              <a:rPr lang="ko-KR" altLang="en-US" dirty="0">
                <a:sym typeface="Symbol" pitchFamily="18" charset="2"/>
              </a:rPr>
              <a:t>높은 상호 신뢰를 바탕으로</a:t>
            </a:r>
            <a:r>
              <a:rPr lang="en-US" altLang="ko-KR" dirty="0">
                <a:sym typeface="Symbol" pitchFamily="18" charset="2"/>
              </a:rPr>
              <a:t>) </a:t>
            </a:r>
            <a:r>
              <a:rPr lang="ko-KR" altLang="en-US" dirty="0">
                <a:sym typeface="Symbol" pitchFamily="18" charset="2"/>
              </a:rPr>
              <a:t>우발 상황을 전혀 고려하지 않는다</a:t>
            </a:r>
            <a:r>
              <a:rPr lang="en-US" altLang="ko-KR" dirty="0">
                <a:sym typeface="Symbol" pitchFamily="18" charset="2"/>
              </a:rPr>
              <a:t>.</a:t>
            </a:r>
          </a:p>
          <a:p>
            <a:pPr lvl="3"/>
            <a:r>
              <a:rPr lang="ko-KR" altLang="en-US" dirty="0">
                <a:sym typeface="Symbol" pitchFamily="18" charset="2"/>
              </a:rPr>
              <a:t>수취할 때 모든 부품의 정확하고</a:t>
            </a:r>
            <a:r>
              <a:rPr lang="en-US" altLang="ko-KR" dirty="0">
                <a:sym typeface="Symbol" pitchFamily="18" charset="2"/>
              </a:rPr>
              <a:t>, </a:t>
            </a:r>
            <a:r>
              <a:rPr lang="ko-KR" altLang="en-US" dirty="0">
                <a:sym typeface="Symbol" pitchFamily="18" charset="2"/>
              </a:rPr>
              <a:t>생산할 필요가 있을 때 모든 기계를 이용할 수 있으며</a:t>
            </a:r>
            <a:r>
              <a:rPr lang="en-US" altLang="ko-KR" dirty="0">
                <a:sym typeface="Symbol" pitchFamily="18" charset="2"/>
              </a:rPr>
              <a:t>, </a:t>
            </a:r>
            <a:r>
              <a:rPr lang="ko-KR" altLang="en-US" dirty="0">
                <a:sym typeface="Symbol" pitchFamily="18" charset="2"/>
              </a:rPr>
              <a:t>납기도 정시에 정확히 이루어 진다</a:t>
            </a:r>
            <a:r>
              <a:rPr lang="en-US" altLang="ko-KR" dirty="0" smtClean="0">
                <a:sym typeface="Symbol" pitchFamily="18" charset="2"/>
              </a:rPr>
              <a:t>.</a:t>
            </a:r>
            <a:endParaRPr lang="en-US" altLang="ko-KR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405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11.5 </a:t>
            </a:r>
            <a:r>
              <a:rPr lang="ko-KR" altLang="en-US" dirty="0"/>
              <a:t>재고 시스템의 비용 절약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원자재와 완제품 재고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생산과정 초기나 말기의 과도한 재고는 높은 재고 유지 비용을 발생시킴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2117012"/>
              </p:ext>
            </p:extLst>
          </p:nvPr>
        </p:nvGraphicFramePr>
        <p:xfrm>
          <a:off x="899592" y="1916832"/>
          <a:ext cx="7632848" cy="388843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893397"/>
                <a:gridCol w="5739451"/>
              </a:tblGrid>
              <a:tr h="436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재고 상황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맑은 고딕" pitchFamily="50" charset="-127"/>
                          <a:ea typeface="맑은 고딕" pitchFamily="50" charset="-127"/>
                        </a:rPr>
                        <a:t>운영 지침</a:t>
                      </a:r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2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재고 물품에 대한 우선권이 없음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ABC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에 의한 분류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높은 가치를 가지는 물품을 먼저 조사하고 후에 낮은 가치를 가진 물품 조사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367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일반 규칙 적용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물품과 부품군을 가격에 기초하여 다룸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2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확률적 수요와 인도 기간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수요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인도기간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특히 인도 기간 중의 수요의 평균과 분산을 추정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이를 이용하여 안전재고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재주문점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주문량을 결정하여 재고의 과잉이나 부족을 피함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2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높은 고갈 비용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높은 재고 고갈 비용을 가지는 물품을 먼저 확인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이에 따라 안전 재고 수준을 결정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2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안전 재고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안전재고를 유지해야 하는 이유를 먼저 명확하게 정의함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재고 수준은 수요와 인도 기간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비용에 근거해야 하며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직관적으로 결정되어서는 않됨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2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완충작용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재공품 재고 수준을 작업의 효율성을 증진하고 비용을 감소시킬 수 있도록 함</a:t>
                      </a:r>
                      <a:endParaRPr lang="en-US" altLang="ko-KR" sz="11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과다한 재고로 효율성이 떨어질 경우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재고를 줄여야 함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5025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원자재와 완제품 재고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실제 재고를 자세히 조사하고</a:t>
                      </a:r>
                      <a:r>
                        <a:rPr lang="en-US" altLang="ko-KR" sz="110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높은 수준의 계획과 관리를 통해 물품의 손실을 줄임</a:t>
                      </a:r>
                      <a:endParaRPr lang="en-US" altLang="ko-KR" sz="110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 typeface="Arial" pitchFamily="34" charset="0"/>
                        <a:buChar char="•"/>
                      </a:pPr>
                      <a:r>
                        <a:rPr lang="ko-KR" altLang="en-US" sz="11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원자재의 구입과 완제품의 판매를 조화시킴</a:t>
                      </a:r>
                      <a:endParaRPr lang="ko-KR" altLang="en-US" sz="11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12562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표지그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9326" b="49863"/>
          <a:stretch>
            <a:fillRect/>
          </a:stretch>
        </p:blipFill>
        <p:spPr bwMode="auto">
          <a:xfrm>
            <a:off x="285750" y="4799013"/>
            <a:ext cx="13350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 descr="표지그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0143" t="49521"/>
          <a:stretch>
            <a:fillRect/>
          </a:stretch>
        </p:blipFill>
        <p:spPr bwMode="auto">
          <a:xfrm>
            <a:off x="1608138" y="1290638"/>
            <a:ext cx="13049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표지그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837" b="49863"/>
          <a:stretch>
            <a:fillRect/>
          </a:stretch>
        </p:blipFill>
        <p:spPr bwMode="auto">
          <a:xfrm>
            <a:off x="1608138" y="3656013"/>
            <a:ext cx="13192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7"/>
          <p:cNvSpPr txBox="1">
            <a:spLocks noChangeArrowheads="1"/>
          </p:cNvSpPr>
          <p:nvPr/>
        </p:nvSpPr>
        <p:spPr bwMode="auto">
          <a:xfrm>
            <a:off x="3143250" y="2565400"/>
            <a:ext cx="54721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ctr" eaLnBrk="1" hangingPunct="1"/>
            <a:r>
              <a:rPr lang="ko-KR" altLang="en-US" sz="3200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3200" dirty="0" smtClean="0">
                <a:latin typeface="맑은 고딕" pitchFamily="50" charset="-127"/>
                <a:ea typeface="맑은 고딕" pitchFamily="50" charset="-127"/>
              </a:rPr>
              <a:t>11</a:t>
            </a:r>
            <a:r>
              <a:rPr lang="ko-KR" altLang="en-US" sz="3200" dirty="0" smtClean="0">
                <a:latin typeface="맑은 고딕" pitchFamily="50" charset="-127"/>
                <a:ea typeface="맑은 고딕" pitchFamily="50" charset="-127"/>
              </a:rPr>
              <a:t>장 재고 물류 관리</a:t>
            </a:r>
            <a:endParaRPr lang="ko-KR" altLang="en-US" sz="3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rot="5400000">
            <a:off x="538956" y="3652044"/>
            <a:ext cx="4738688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3132138" y="765175"/>
            <a:ext cx="5761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sz="2400" b="0" i="1" dirty="0">
                <a:solidFill>
                  <a:schemeClr val="bg1"/>
                </a:solidFill>
                <a:latin typeface="Tahoma" pitchFamily="34" charset="0"/>
              </a:rPr>
              <a:t>Introduction to Industrial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95936" y="3789040"/>
            <a:ext cx="3623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11.1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재고 개념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11.2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재고 비용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11.3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재고 모형화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11.4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확률적 재고 모형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11.5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재고 시스템의 비용 절약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재고 개념</a:t>
            </a:r>
            <a:endParaRPr lang="ko-KR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재고</a:t>
            </a:r>
            <a:r>
              <a:rPr lang="en-US" altLang="ko-KR" dirty="0" smtClean="0"/>
              <a:t>(</a:t>
            </a:r>
            <a:r>
              <a:rPr lang="en-US" altLang="ko-KR" dirty="0"/>
              <a:t>Inventory, Stock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정의</a:t>
            </a:r>
            <a:endParaRPr lang="en-US" altLang="ko-KR" dirty="0"/>
          </a:p>
          <a:p>
            <a:pPr lvl="1"/>
            <a:r>
              <a:rPr lang="ko-KR" altLang="en-US" dirty="0" smtClean="0"/>
              <a:t>재고도 투자의 일종 </a:t>
            </a:r>
            <a:r>
              <a:rPr lang="en-US" altLang="ko-KR" dirty="0" smtClean="0"/>
              <a:t>([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11-1])</a:t>
            </a:r>
            <a:endParaRPr lang="ko-KR" altLang="en-US" dirty="0"/>
          </a:p>
          <a:p>
            <a:pPr lvl="1"/>
            <a:r>
              <a:rPr lang="ko-KR" altLang="en-US" dirty="0" smtClean="0"/>
              <a:t>재화의 </a:t>
            </a:r>
            <a:r>
              <a:rPr lang="ko-KR" altLang="en-US" dirty="0" err="1" smtClean="0"/>
              <a:t>저장품</a:t>
            </a:r>
            <a:r>
              <a:rPr lang="en-US" altLang="ko-KR" dirty="0" smtClean="0"/>
              <a:t>,</a:t>
            </a:r>
            <a:r>
              <a:rPr lang="ko-KR" altLang="en-US" dirty="0" smtClean="0"/>
              <a:t> 생산에 </a:t>
            </a:r>
            <a:r>
              <a:rPr lang="ko-KR" altLang="en-US" dirty="0"/>
              <a:t>필요한 요소들의 저장</a:t>
            </a:r>
          </a:p>
          <a:p>
            <a:pPr lvl="2"/>
            <a:r>
              <a:rPr lang="ko-KR" altLang="en-US" dirty="0"/>
              <a:t>사람</a:t>
            </a:r>
            <a:r>
              <a:rPr lang="en-US" altLang="ko-KR" dirty="0"/>
              <a:t>, </a:t>
            </a:r>
            <a:r>
              <a:rPr lang="ko-KR" altLang="en-US" dirty="0"/>
              <a:t>자본</a:t>
            </a:r>
            <a:r>
              <a:rPr lang="en-US" altLang="ko-KR" dirty="0"/>
              <a:t>, </a:t>
            </a:r>
            <a:r>
              <a:rPr lang="ko-KR" altLang="en-US" dirty="0"/>
              <a:t>에너지 시설</a:t>
            </a:r>
            <a:r>
              <a:rPr lang="en-US" altLang="ko-KR" dirty="0"/>
              <a:t>, </a:t>
            </a:r>
            <a:r>
              <a:rPr lang="ko-KR" altLang="en-US" dirty="0"/>
              <a:t>원자재</a:t>
            </a:r>
            <a:r>
              <a:rPr lang="en-US" altLang="ko-KR" dirty="0"/>
              <a:t>, </a:t>
            </a:r>
            <a:r>
              <a:rPr lang="ko-KR" altLang="en-US" dirty="0"/>
              <a:t>완제품</a:t>
            </a:r>
            <a:r>
              <a:rPr lang="en-US" altLang="ko-KR" dirty="0"/>
              <a:t>, </a:t>
            </a:r>
            <a:r>
              <a:rPr lang="ko-KR" altLang="en-US" dirty="0" err="1" smtClean="0"/>
              <a:t>재공품</a:t>
            </a:r>
            <a:r>
              <a:rPr lang="en-US" altLang="ko-KR" dirty="0" smtClean="0"/>
              <a:t>(</a:t>
            </a:r>
            <a:r>
              <a:rPr lang="en-US" altLang="ko-KR" dirty="0"/>
              <a:t>Work In Process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공급품</a:t>
            </a:r>
            <a:r>
              <a:rPr lang="en-US" altLang="ko-KR" dirty="0" smtClean="0"/>
              <a:t> …</a:t>
            </a:r>
          </a:p>
          <a:p>
            <a:pPr lvl="2"/>
            <a:r>
              <a:rPr lang="ko-KR" altLang="en-US" dirty="0" smtClean="0"/>
              <a:t>제품 지향적 생산조직체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노동집약적 서비스조직체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장비 및 대체품의 재고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재고 관리</a:t>
            </a:r>
            <a:endParaRPr lang="ko-KR" altLang="en-US" dirty="0"/>
          </a:p>
          <a:p>
            <a:pPr lvl="1"/>
            <a:r>
              <a:rPr lang="ko-KR" altLang="en-US" dirty="0" smtClean="0"/>
              <a:t>저장 및 유지되는 품목들을 적정 수준으로 유지하는 기법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기업의 변환과정에서 재고는 언제나 존재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11-1])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재고 보</a:t>
            </a:r>
            <a:r>
              <a:rPr lang="ko-KR" altLang="en-US" dirty="0"/>
              <a:t>유</a:t>
            </a:r>
            <a:r>
              <a:rPr lang="ko-KR" altLang="en-US" dirty="0" smtClean="0"/>
              <a:t>의 </a:t>
            </a:r>
            <a:r>
              <a:rPr lang="ko-KR" altLang="en-US" dirty="0"/>
              <a:t>목적</a:t>
            </a:r>
          </a:p>
          <a:p>
            <a:pPr lvl="1"/>
            <a:r>
              <a:rPr lang="ko-KR" altLang="en-US" dirty="0" smtClean="0"/>
              <a:t>작업의 </a:t>
            </a:r>
            <a:r>
              <a:rPr lang="ko-KR" altLang="en-US" dirty="0"/>
              <a:t>독립성을 유지</a:t>
            </a:r>
          </a:p>
          <a:p>
            <a:pPr lvl="1"/>
            <a:r>
              <a:rPr lang="ko-KR" altLang="en-US" u="sng" dirty="0"/>
              <a:t>불확실성의 </a:t>
            </a:r>
            <a:r>
              <a:rPr lang="ko-KR" altLang="en-US" u="sng" dirty="0" smtClean="0"/>
              <a:t>극복</a:t>
            </a:r>
            <a:r>
              <a:rPr lang="en-US" altLang="ko-KR" u="sng" dirty="0" smtClean="0"/>
              <a:t>: </a:t>
            </a:r>
            <a:r>
              <a:rPr lang="ko-KR" altLang="en-US" u="sng" dirty="0"/>
              <a:t>수요의 변화에 적응</a:t>
            </a:r>
          </a:p>
          <a:p>
            <a:pPr lvl="1"/>
            <a:r>
              <a:rPr lang="ko-KR" altLang="en-US" u="sng" dirty="0"/>
              <a:t>운영의 </a:t>
            </a:r>
            <a:r>
              <a:rPr lang="ko-KR" altLang="en-US" u="sng" dirty="0" smtClean="0"/>
              <a:t>편의</a:t>
            </a:r>
            <a:r>
              <a:rPr lang="en-US" altLang="ko-KR" u="sng" dirty="0" smtClean="0"/>
              <a:t>: </a:t>
            </a:r>
            <a:r>
              <a:rPr lang="ko-KR" altLang="en-US" u="sng" dirty="0"/>
              <a:t>생산 계획 수립에 융통성 부여</a:t>
            </a:r>
            <a:r>
              <a:rPr lang="en-US" altLang="ko-KR" u="sng" dirty="0"/>
              <a:t>, </a:t>
            </a:r>
            <a:r>
              <a:rPr lang="ko-KR" altLang="en-US" u="sng" dirty="0" smtClean="0"/>
              <a:t>상품 주문 인도시간 대처</a:t>
            </a:r>
            <a:endParaRPr lang="ko-KR" altLang="en-US" u="sng" dirty="0"/>
          </a:p>
          <a:p>
            <a:pPr lvl="1"/>
            <a:r>
              <a:rPr lang="ko-KR" altLang="en-US" dirty="0"/>
              <a:t>규모의 </a:t>
            </a:r>
            <a:r>
              <a:rPr lang="ko-KR" altLang="en-US" dirty="0" smtClean="0"/>
              <a:t>경제</a:t>
            </a:r>
            <a:r>
              <a:rPr lang="en-US" altLang="ko-KR" dirty="0" smtClean="0"/>
              <a:t>: </a:t>
            </a:r>
            <a:r>
              <a:rPr lang="ko-KR" altLang="en-US" dirty="0"/>
              <a:t>경제적인 구입주문의 결정에 필요</a:t>
            </a:r>
          </a:p>
        </p:txBody>
      </p:sp>
    </p:spTree>
    <p:extLst>
      <p:ext uri="{BB962C8B-B14F-4D97-AF65-F5344CB8AC3E}">
        <p14:creationId xmlns="" xmlns:p14="http://schemas.microsoft.com/office/powerpoint/2010/main" val="395021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재고 개념</a:t>
            </a:r>
            <a:endParaRPr lang="ko-KR" altLang="en-US" dirty="0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ko-KR" altLang="en-US" dirty="0" smtClean="0"/>
              <a:t>재고 유지의 근본적 </a:t>
            </a:r>
            <a:r>
              <a:rPr lang="ko-KR" altLang="en-US" dirty="0"/>
              <a:t>이유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정확히 필요한 시간대에 정확한 양을 취득하는 것이 불가능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정확히 필요한 시간대에 정확한 양을 취득하는 것이 비경제적임</a:t>
            </a:r>
            <a:endParaRPr lang="en-US" altLang="ko-KR" dirty="0"/>
          </a:p>
          <a:p>
            <a:pPr>
              <a:spcBef>
                <a:spcPts val="400"/>
              </a:spcBef>
            </a:pPr>
            <a:endParaRPr lang="en-US" altLang="ko-KR" dirty="0" smtClean="0"/>
          </a:p>
          <a:p>
            <a:pPr>
              <a:spcBef>
                <a:spcPts val="400"/>
              </a:spcBef>
            </a:pPr>
            <a:r>
              <a:rPr lang="en-US" altLang="ko-KR" dirty="0" smtClean="0"/>
              <a:t>2</a:t>
            </a:r>
            <a:r>
              <a:rPr lang="ko-KR" altLang="en-US" dirty="0"/>
              <a:t>차적 이유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투자에 대한 만족할 만한 수익</a:t>
            </a:r>
            <a:r>
              <a:rPr lang="en-US" altLang="ko-KR" dirty="0"/>
              <a:t>: </a:t>
            </a:r>
            <a:r>
              <a:rPr lang="ko-KR" altLang="en-US" dirty="0"/>
              <a:t>재고 투자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불확실성을 줄이기 위한 완충효과</a:t>
            </a:r>
            <a:r>
              <a:rPr lang="en-US" altLang="ko-KR" dirty="0"/>
              <a:t>: </a:t>
            </a:r>
            <a:r>
              <a:rPr lang="ko-KR" altLang="en-US" dirty="0"/>
              <a:t>재고 고갈에 대한 대책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작업을 분리함</a:t>
            </a:r>
            <a:r>
              <a:rPr lang="en-US" altLang="ko-KR" dirty="0"/>
              <a:t>: </a:t>
            </a:r>
            <a:r>
              <a:rPr lang="ko-KR" altLang="en-US" dirty="0"/>
              <a:t>공정중 재고</a:t>
            </a:r>
            <a:r>
              <a:rPr lang="en-US" altLang="ko-KR" dirty="0"/>
              <a:t>, </a:t>
            </a:r>
            <a:r>
              <a:rPr lang="ko-KR" altLang="en-US" dirty="0"/>
              <a:t>각 작업의 독립성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유연한 생산</a:t>
            </a:r>
            <a:r>
              <a:rPr lang="en-US" altLang="ko-KR" dirty="0"/>
              <a:t>: </a:t>
            </a:r>
            <a:r>
              <a:rPr lang="ko-KR" altLang="en-US" dirty="0"/>
              <a:t>총괄계획에서 재고를 둠으로써 생산율</a:t>
            </a:r>
            <a:r>
              <a:rPr lang="en-US" altLang="ko-KR" dirty="0"/>
              <a:t>, </a:t>
            </a:r>
            <a:r>
              <a:rPr lang="ko-KR" altLang="en-US" dirty="0"/>
              <a:t>노동력 변동시 발생하는 높은 비용 회피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자재 취급 비용의 감소</a:t>
            </a:r>
            <a:r>
              <a:rPr lang="en-US" altLang="ko-KR" dirty="0"/>
              <a:t>: </a:t>
            </a:r>
            <a:r>
              <a:rPr lang="ko-KR" altLang="en-US" dirty="0"/>
              <a:t>작업 사이에 부품 쌓아 둠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부품 패밀리 생산의 허용</a:t>
            </a:r>
            <a:r>
              <a:rPr lang="en-US" altLang="ko-KR" dirty="0"/>
              <a:t>: </a:t>
            </a:r>
            <a:r>
              <a:rPr lang="ko-KR" altLang="en-US" dirty="0"/>
              <a:t>유사 부품 생산에 유용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가격 변화 이용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대량 구입</a:t>
            </a:r>
            <a:r>
              <a:rPr lang="en-US" altLang="ko-KR" dirty="0"/>
              <a:t>: </a:t>
            </a:r>
            <a:r>
              <a:rPr lang="ko-KR" altLang="en-US" dirty="0"/>
              <a:t>규모의 경제</a:t>
            </a:r>
          </a:p>
          <a:p>
            <a:pPr lvl="1">
              <a:spcBef>
                <a:spcPts val="400"/>
              </a:spcBef>
            </a:pPr>
            <a:r>
              <a:rPr lang="ko-KR" altLang="en-US" dirty="0"/>
              <a:t>고객에 대한 전시</a:t>
            </a:r>
          </a:p>
        </p:txBody>
      </p:sp>
    </p:spTree>
    <p:extLst>
      <p:ext uri="{BB962C8B-B14F-4D97-AF65-F5344CB8AC3E}">
        <p14:creationId xmlns="" xmlns:p14="http://schemas.microsoft.com/office/powerpoint/2010/main" val="5264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재고 개념</a:t>
            </a:r>
            <a:endParaRPr lang="ko-KR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재고의 유형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Cycle </a:t>
            </a:r>
            <a:r>
              <a:rPr lang="en-US" altLang="ko-KR" dirty="0"/>
              <a:t>Stock</a:t>
            </a:r>
          </a:p>
          <a:p>
            <a:pPr lvl="2"/>
            <a:r>
              <a:rPr lang="ko-KR" altLang="en-US" dirty="0"/>
              <a:t>규모의 경제</a:t>
            </a:r>
            <a:r>
              <a:rPr lang="en-US" altLang="ko-KR" dirty="0"/>
              <a:t>(Economy of scale : lot </a:t>
            </a:r>
            <a:r>
              <a:rPr lang="en-US" altLang="ko-KR" dirty="0" smtClean="0"/>
              <a:t>size)</a:t>
            </a:r>
            <a:endParaRPr lang="en-US" altLang="ko-KR" dirty="0"/>
          </a:p>
          <a:p>
            <a:pPr lvl="2"/>
            <a:r>
              <a:rPr lang="ko-KR" altLang="en-US" dirty="0"/>
              <a:t>대량 구매 시 가격 할인</a:t>
            </a:r>
            <a:r>
              <a:rPr lang="en-US" altLang="ko-KR" dirty="0"/>
              <a:t>(Quantity Discount)</a:t>
            </a:r>
          </a:p>
          <a:p>
            <a:pPr lvl="1"/>
            <a:r>
              <a:rPr lang="en-US" altLang="ko-KR" dirty="0" smtClean="0"/>
              <a:t>Safety </a:t>
            </a:r>
            <a:r>
              <a:rPr lang="en-US" altLang="ko-KR" dirty="0"/>
              <a:t>Stock</a:t>
            </a:r>
          </a:p>
          <a:p>
            <a:pPr lvl="2"/>
            <a:r>
              <a:rPr lang="ko-KR" altLang="en-US" dirty="0" smtClean="0"/>
              <a:t>불확실성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Anticipation </a:t>
            </a:r>
            <a:r>
              <a:rPr lang="en-US" altLang="ko-KR" dirty="0"/>
              <a:t>Inventory</a:t>
            </a:r>
          </a:p>
          <a:p>
            <a:pPr lvl="2"/>
            <a:r>
              <a:rPr lang="ko-KR" altLang="en-US" dirty="0"/>
              <a:t>대량 수요 발생 </a:t>
            </a:r>
            <a:r>
              <a:rPr lang="ko-KR" altLang="en-US" dirty="0" smtClean="0"/>
              <a:t>기대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Pipeline </a:t>
            </a:r>
            <a:r>
              <a:rPr lang="en-US" altLang="ko-KR" dirty="0"/>
              <a:t>Inventory (WIP)</a:t>
            </a:r>
          </a:p>
          <a:p>
            <a:pPr lvl="2"/>
            <a:r>
              <a:rPr lang="ko-KR" altLang="en-US" dirty="0"/>
              <a:t>가공품</a:t>
            </a:r>
            <a:r>
              <a:rPr lang="en-US" altLang="ko-KR" dirty="0"/>
              <a:t>(Work In Process) </a:t>
            </a:r>
            <a:r>
              <a:rPr lang="ko-KR" altLang="en-US" dirty="0" smtClean="0"/>
              <a:t>재고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조립공장의 경우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Decoupling </a:t>
            </a:r>
            <a:r>
              <a:rPr lang="en-US" altLang="ko-KR" dirty="0"/>
              <a:t>Stock</a:t>
            </a:r>
          </a:p>
          <a:p>
            <a:pPr lvl="2"/>
            <a:r>
              <a:rPr lang="ko-KR" altLang="en-US" dirty="0"/>
              <a:t>완충재고 </a:t>
            </a:r>
            <a:r>
              <a:rPr lang="en-US" altLang="ko-KR" dirty="0"/>
              <a:t>: </a:t>
            </a:r>
            <a:r>
              <a:rPr lang="ko-KR" altLang="en-US" dirty="0"/>
              <a:t>생산 편의를 위한 </a:t>
            </a:r>
            <a:r>
              <a:rPr lang="en-US" altLang="ko-KR" dirty="0"/>
              <a:t>buffer </a:t>
            </a:r>
            <a:r>
              <a:rPr lang="en-US" altLang="ko-KR" dirty="0" smtClean="0"/>
              <a:t>stock</a:t>
            </a:r>
          </a:p>
          <a:p>
            <a:endParaRPr lang="en-US" altLang="ko-KR" dirty="0"/>
          </a:p>
          <a:p>
            <a:r>
              <a:rPr lang="ko-KR" altLang="en-US" dirty="0"/>
              <a:t>재고 정책</a:t>
            </a:r>
            <a:endParaRPr lang="en-US" altLang="ko-KR" dirty="0"/>
          </a:p>
          <a:p>
            <a:pPr lvl="1"/>
            <a:r>
              <a:rPr lang="ko-KR" altLang="en-US" dirty="0"/>
              <a:t>언제 어느 물품을 얼마만큼 주문할 것인가에 대한 의사결정 문제</a:t>
            </a:r>
            <a:endParaRPr lang="en-US" altLang="ko-KR" dirty="0"/>
          </a:p>
          <a:p>
            <a:pPr lvl="1"/>
            <a:r>
              <a:rPr lang="ko-KR" altLang="en-US" dirty="0" err="1" smtClean="0"/>
              <a:t>재주문점</a:t>
            </a:r>
            <a:r>
              <a:rPr lang="en-US" altLang="ko-KR" dirty="0"/>
              <a:t>: </a:t>
            </a:r>
            <a:r>
              <a:rPr lang="ko-KR" altLang="en-US" dirty="0" err="1" smtClean="0"/>
              <a:t>재주문</a:t>
            </a:r>
            <a:r>
              <a:rPr lang="ko-KR" altLang="en-US" dirty="0" smtClean="0"/>
              <a:t> 시점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미리 결정된 재고 수준</a:t>
            </a:r>
            <a:endParaRPr lang="en-US" altLang="ko-KR" dirty="0"/>
          </a:p>
          <a:p>
            <a:pPr lvl="1"/>
            <a:r>
              <a:rPr lang="ko-KR" altLang="en-US" dirty="0"/>
              <a:t>주문량</a:t>
            </a:r>
            <a:r>
              <a:rPr lang="en-US" altLang="ko-KR" dirty="0"/>
              <a:t>: </a:t>
            </a:r>
            <a:r>
              <a:rPr lang="ko-KR" altLang="en-US" dirty="0"/>
              <a:t>재주문되는 </a:t>
            </a:r>
            <a:r>
              <a:rPr lang="ko-KR" altLang="en-US" dirty="0" smtClean="0"/>
              <a:t>양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14627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11.1 </a:t>
            </a:r>
            <a:r>
              <a:rPr lang="ko-KR" altLang="en-US" dirty="0" smtClean="0"/>
              <a:t>재고 개념</a:t>
            </a:r>
            <a:endParaRPr lang="ko-KR" altLang="en-US" dirty="0"/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재고시스템의 결정 변수</a:t>
            </a:r>
          </a:p>
          <a:p>
            <a:pPr lvl="1"/>
            <a:r>
              <a:rPr lang="ko-KR" altLang="en-US" dirty="0"/>
              <a:t>일정주문주기</a:t>
            </a:r>
            <a:r>
              <a:rPr lang="en-US" altLang="ko-KR" dirty="0"/>
              <a:t>(T), </a:t>
            </a:r>
            <a:r>
              <a:rPr lang="ko-KR" altLang="en-US" dirty="0"/>
              <a:t>재주문수준</a:t>
            </a:r>
            <a:r>
              <a:rPr lang="en-US" altLang="ko-KR" dirty="0"/>
              <a:t>(r)</a:t>
            </a:r>
          </a:p>
          <a:p>
            <a:pPr lvl="1"/>
            <a:r>
              <a:rPr lang="ko-KR" altLang="en-US" dirty="0"/>
              <a:t>일정주문량</a:t>
            </a:r>
            <a:r>
              <a:rPr lang="en-US" altLang="ko-KR" dirty="0"/>
              <a:t>(Q), </a:t>
            </a:r>
            <a:r>
              <a:rPr lang="ko-KR" altLang="en-US" dirty="0"/>
              <a:t>보충주문량</a:t>
            </a:r>
            <a:r>
              <a:rPr lang="en-US" altLang="ko-KR" dirty="0"/>
              <a:t>(S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/>
              <a:t>대표적 주문 시스템</a:t>
            </a:r>
          </a:p>
          <a:p>
            <a:pPr lvl="1"/>
            <a:r>
              <a:rPr lang="en-US" altLang="ko-KR" dirty="0"/>
              <a:t>Q/r </a:t>
            </a:r>
            <a:r>
              <a:rPr lang="ko-KR" altLang="en-US" dirty="0"/>
              <a:t>재고시스템</a:t>
            </a:r>
            <a:r>
              <a:rPr lang="en-US" altLang="ko-KR" dirty="0"/>
              <a:t>: </a:t>
            </a:r>
            <a:r>
              <a:rPr lang="ko-KR" altLang="en-US" dirty="0"/>
              <a:t>재주문점</a:t>
            </a:r>
            <a:r>
              <a:rPr lang="en-US" altLang="ko-KR" dirty="0"/>
              <a:t>(r) </a:t>
            </a:r>
            <a:r>
              <a:rPr lang="ko-KR" altLang="en-US" dirty="0"/>
              <a:t>도달시 일정량</a:t>
            </a:r>
            <a:r>
              <a:rPr lang="en-US" altLang="ko-KR" dirty="0"/>
              <a:t>(Q) </a:t>
            </a:r>
            <a:r>
              <a:rPr lang="ko-KR" altLang="en-US" dirty="0" smtClean="0"/>
              <a:t>주문 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11-3])</a:t>
            </a:r>
            <a:endParaRPr lang="ko-KR" altLang="en-US" dirty="0"/>
          </a:p>
          <a:p>
            <a:pPr lvl="1"/>
            <a:r>
              <a:rPr lang="ko-KR" altLang="en-US" dirty="0"/>
              <a:t>정기 주문  재고 시스템</a:t>
            </a:r>
            <a:r>
              <a:rPr lang="en-US" altLang="ko-KR" dirty="0"/>
              <a:t>: </a:t>
            </a:r>
            <a:r>
              <a:rPr lang="ko-KR" altLang="en-US" dirty="0"/>
              <a:t>정해진 시간 간격</a:t>
            </a:r>
            <a:r>
              <a:rPr lang="en-US" altLang="ko-KR" dirty="0"/>
              <a:t>(T)</a:t>
            </a:r>
            <a:r>
              <a:rPr lang="ko-KR" altLang="en-US" dirty="0"/>
              <a:t>에만 재고조사</a:t>
            </a:r>
            <a:r>
              <a:rPr lang="en-US" altLang="ko-KR" dirty="0"/>
              <a:t>, </a:t>
            </a:r>
            <a:r>
              <a:rPr lang="ko-KR" altLang="en-US" dirty="0"/>
              <a:t>정해진 수준을 채울 수 있는 양</a:t>
            </a:r>
            <a:r>
              <a:rPr lang="en-US" altLang="ko-KR" dirty="0"/>
              <a:t>(S)</a:t>
            </a:r>
            <a:r>
              <a:rPr lang="ko-KR" altLang="en-US" dirty="0"/>
              <a:t>만큼 주문하여 </a:t>
            </a:r>
            <a:r>
              <a:rPr lang="ko-KR" altLang="en-US" dirty="0" smtClean="0"/>
              <a:t>보충 </a:t>
            </a:r>
            <a:r>
              <a:rPr lang="en-US" altLang="ko-KR" dirty="0" smtClean="0"/>
              <a:t>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11-4])</a:t>
            </a:r>
            <a:endParaRPr lang="ko-KR" altLang="en-US" dirty="0"/>
          </a:p>
          <a:p>
            <a:r>
              <a:rPr lang="ko-KR" altLang="en-US" dirty="0" smtClean="0"/>
              <a:t>영향을 </a:t>
            </a:r>
            <a:r>
              <a:rPr lang="ko-KR" altLang="en-US" dirty="0"/>
              <a:t>주는 요인들</a:t>
            </a:r>
          </a:p>
          <a:p>
            <a:pPr lvl="1"/>
            <a:r>
              <a:rPr lang="en-US" altLang="ko-KR" dirty="0"/>
              <a:t>Cost Factors </a:t>
            </a:r>
            <a:r>
              <a:rPr lang="en-US" altLang="ko-KR" dirty="0" smtClean="0"/>
              <a:t>:</a:t>
            </a:r>
            <a:r>
              <a:rPr lang="ko-KR" altLang="en-US" dirty="0" smtClean="0"/>
              <a:t>단위당 </a:t>
            </a:r>
            <a:r>
              <a:rPr lang="ko-KR" altLang="en-US" dirty="0"/>
              <a:t>가격</a:t>
            </a:r>
            <a:r>
              <a:rPr lang="en-US" altLang="ko-KR" dirty="0"/>
              <a:t>, </a:t>
            </a:r>
            <a:r>
              <a:rPr lang="ko-KR" altLang="en-US" dirty="0"/>
              <a:t>재고 유지비용</a:t>
            </a:r>
            <a:r>
              <a:rPr lang="en-US" altLang="ko-KR" dirty="0"/>
              <a:t>, </a:t>
            </a:r>
            <a:r>
              <a:rPr lang="ko-KR" altLang="en-US" dirty="0"/>
              <a:t>주문비용 </a:t>
            </a:r>
            <a:r>
              <a:rPr lang="en-US" altLang="ko-KR" dirty="0"/>
              <a:t>or setup cost, </a:t>
            </a:r>
            <a:r>
              <a:rPr lang="ko-KR" altLang="en-US" dirty="0"/>
              <a:t>재고고갈비용</a:t>
            </a:r>
            <a:r>
              <a:rPr lang="en-US" altLang="ko-KR" dirty="0"/>
              <a:t>, expediting cost, spoilage cost, </a:t>
            </a:r>
            <a:r>
              <a:rPr lang="ko-KR" altLang="en-US" dirty="0"/>
              <a:t>재고시스템 운영비</a:t>
            </a:r>
          </a:p>
          <a:p>
            <a:pPr lvl="1"/>
            <a:r>
              <a:rPr lang="en-US" altLang="ko-KR" dirty="0"/>
              <a:t>Demand Patterns : </a:t>
            </a:r>
            <a:r>
              <a:rPr lang="ko-KR" altLang="en-US" dirty="0" smtClean="0"/>
              <a:t>가용성</a:t>
            </a:r>
            <a:r>
              <a:rPr lang="en-US" altLang="ko-KR" dirty="0"/>
              <a:t>, </a:t>
            </a:r>
            <a:r>
              <a:rPr lang="ko-KR" altLang="en-US" dirty="0"/>
              <a:t>계절성</a:t>
            </a:r>
            <a:r>
              <a:rPr lang="en-US" altLang="ko-KR" dirty="0"/>
              <a:t>(seasonality), </a:t>
            </a:r>
            <a:r>
              <a:rPr lang="ko-KR" altLang="en-US" dirty="0"/>
              <a:t>광고의 영향</a:t>
            </a:r>
            <a:r>
              <a:rPr lang="en-US" altLang="ko-KR" dirty="0"/>
              <a:t>(promotions), </a:t>
            </a:r>
            <a:r>
              <a:rPr lang="ko-KR" altLang="en-US" dirty="0"/>
              <a:t>예측가능성</a:t>
            </a:r>
            <a:r>
              <a:rPr lang="en-US" altLang="ko-KR" dirty="0"/>
              <a:t>, </a:t>
            </a:r>
            <a:r>
              <a:rPr lang="ko-KR" altLang="en-US" dirty="0"/>
              <a:t>종속적 수요</a:t>
            </a:r>
            <a:r>
              <a:rPr lang="en-US" altLang="ko-KR" dirty="0"/>
              <a:t>, </a:t>
            </a:r>
            <a:r>
              <a:rPr lang="ko-KR" altLang="en-US" dirty="0"/>
              <a:t>대체품</a:t>
            </a:r>
            <a:r>
              <a:rPr lang="en-US" altLang="ko-KR" dirty="0"/>
              <a:t>, …</a:t>
            </a:r>
          </a:p>
          <a:p>
            <a:pPr lvl="1"/>
            <a:r>
              <a:rPr lang="en-US" altLang="ko-KR" dirty="0"/>
              <a:t>Service Requirements: </a:t>
            </a:r>
            <a:r>
              <a:rPr lang="ko-KR" altLang="en-US" dirty="0" smtClean="0"/>
              <a:t>고객 </a:t>
            </a:r>
            <a:r>
              <a:rPr lang="ko-KR" altLang="en-US" dirty="0"/>
              <a:t>수요 예측치</a:t>
            </a:r>
            <a:r>
              <a:rPr lang="en-US" altLang="ko-KR" dirty="0"/>
              <a:t>, </a:t>
            </a:r>
            <a:r>
              <a:rPr lang="ko-KR" altLang="en-US" dirty="0"/>
              <a:t>경쟁상황</a:t>
            </a:r>
            <a:r>
              <a:rPr lang="en-US" altLang="ko-KR" dirty="0"/>
              <a:t>, </a:t>
            </a:r>
            <a:r>
              <a:rPr lang="ko-KR" altLang="en-US" dirty="0"/>
              <a:t>인도기간</a:t>
            </a:r>
            <a:r>
              <a:rPr lang="en-US" altLang="ko-KR" dirty="0"/>
              <a:t>, </a:t>
            </a:r>
            <a:r>
              <a:rPr lang="ko-KR" altLang="en-US" dirty="0"/>
              <a:t>주문처리</a:t>
            </a:r>
            <a:r>
              <a:rPr lang="en-US" altLang="ko-KR" dirty="0"/>
              <a:t>, </a:t>
            </a:r>
            <a:r>
              <a:rPr lang="ko-KR" altLang="en-US" dirty="0"/>
              <a:t>대량 구매 고객에 대한 서비스</a:t>
            </a:r>
          </a:p>
          <a:p>
            <a:pPr lvl="1"/>
            <a:r>
              <a:rPr lang="en-US" altLang="ko-KR" dirty="0"/>
              <a:t>Ordering Characteristics : </a:t>
            </a:r>
            <a:r>
              <a:rPr lang="ko-KR" altLang="en-US" dirty="0"/>
              <a:t>주문시간</a:t>
            </a:r>
            <a:r>
              <a:rPr lang="en-US" altLang="ko-KR" dirty="0"/>
              <a:t>, </a:t>
            </a:r>
            <a:r>
              <a:rPr lang="ko-KR" altLang="en-US" dirty="0"/>
              <a:t>주문량</a:t>
            </a:r>
            <a:r>
              <a:rPr lang="en-US" altLang="ko-KR" dirty="0"/>
              <a:t>, </a:t>
            </a:r>
            <a:r>
              <a:rPr lang="ko-KR" altLang="en-US" dirty="0"/>
              <a:t>대량 주문에 대한 정보</a:t>
            </a:r>
            <a:r>
              <a:rPr lang="en-US" altLang="ko-KR" dirty="0"/>
              <a:t>, </a:t>
            </a:r>
            <a:r>
              <a:rPr lang="ko-KR" altLang="en-US" dirty="0"/>
              <a:t>주문처리 </a:t>
            </a:r>
          </a:p>
          <a:p>
            <a:pPr lvl="1"/>
            <a:r>
              <a:rPr lang="en-US" altLang="ko-KR" dirty="0"/>
              <a:t>Supply Situations : </a:t>
            </a:r>
            <a:r>
              <a:rPr lang="ko-KR" altLang="en-US" dirty="0"/>
              <a:t>인도기간</a:t>
            </a:r>
            <a:r>
              <a:rPr lang="en-US" altLang="ko-KR" dirty="0"/>
              <a:t>(lead times), </a:t>
            </a:r>
            <a:r>
              <a:rPr lang="ko-KR" altLang="en-US" dirty="0"/>
              <a:t>신뢰도</a:t>
            </a:r>
            <a:r>
              <a:rPr lang="en-US" altLang="ko-KR" dirty="0"/>
              <a:t>, </a:t>
            </a:r>
            <a:r>
              <a:rPr lang="ko-KR" altLang="en-US" dirty="0"/>
              <a:t>유연성</a:t>
            </a:r>
            <a:r>
              <a:rPr lang="en-US" altLang="ko-KR" dirty="0"/>
              <a:t>, </a:t>
            </a:r>
            <a:r>
              <a:rPr lang="ko-KR" altLang="en-US" dirty="0"/>
              <a:t>제품상태</a:t>
            </a:r>
            <a:r>
              <a:rPr lang="en-US" altLang="ko-KR" dirty="0"/>
              <a:t>(perishable), </a:t>
            </a:r>
            <a:r>
              <a:rPr lang="ko-KR" altLang="en-US" dirty="0"/>
              <a:t>최소주문량</a:t>
            </a:r>
            <a:r>
              <a:rPr lang="en-US" altLang="ko-KR" dirty="0"/>
              <a:t>, </a:t>
            </a:r>
            <a:r>
              <a:rPr lang="ko-KR" altLang="en-US" dirty="0"/>
              <a:t>가격할인</a:t>
            </a:r>
            <a:r>
              <a:rPr lang="en-US" altLang="ko-KR" dirty="0"/>
              <a:t>, </a:t>
            </a:r>
            <a:r>
              <a:rPr lang="ko-KR" altLang="en-US" dirty="0"/>
              <a:t>가용성</a:t>
            </a:r>
          </a:p>
          <a:p>
            <a:pPr lvl="1"/>
            <a:r>
              <a:rPr lang="en-US" altLang="ko-KR" dirty="0"/>
              <a:t>Other Issues : ABC pattern, </a:t>
            </a:r>
            <a:r>
              <a:rPr lang="ko-KR" altLang="en-US" dirty="0"/>
              <a:t>재고의 위치</a:t>
            </a:r>
          </a:p>
        </p:txBody>
      </p:sp>
    </p:spTree>
    <p:extLst>
      <p:ext uri="{BB962C8B-B14F-4D97-AF65-F5344CB8AC3E}">
        <p14:creationId xmlns="" xmlns:p14="http://schemas.microsoft.com/office/powerpoint/2010/main" val="16036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11.2 </a:t>
            </a:r>
            <a:r>
              <a:rPr lang="ko-KR" altLang="en-US" dirty="0" smtClean="0"/>
              <a:t>재고 비용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물품 가격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공급자에게 지급하는 총액</a:t>
            </a:r>
            <a:r>
              <a:rPr lang="en-US" altLang="ko-KR" dirty="0" smtClean="0"/>
              <a:t> (</a:t>
            </a:r>
            <a:r>
              <a:rPr lang="ko-KR" altLang="en-US" dirty="0" smtClean="0"/>
              <a:t>주문량에 따라 변화 시 재고와 관련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획득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주문을 내렸을 때 발생하는 비용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전화 비용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구입 회계 인건비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 정리 컴퓨터 사용시간</a:t>
            </a:r>
            <a:endParaRPr lang="en-US" altLang="ko-KR" dirty="0" smtClean="0"/>
          </a:p>
          <a:p>
            <a:r>
              <a:rPr lang="ko-KR" altLang="en-US" dirty="0" smtClean="0"/>
              <a:t>재고 유지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재고를 보유하는 데 발생하는 비용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E.g. </a:t>
            </a:r>
            <a:r>
              <a:rPr lang="ko-KR" altLang="en-US" dirty="0" smtClean="0"/>
              <a:t>창고 대여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재고에 자금을 묶어두는 기회비용</a:t>
            </a:r>
            <a:endParaRPr lang="en-US" altLang="ko-KR" dirty="0" smtClean="0"/>
          </a:p>
          <a:p>
            <a:r>
              <a:rPr lang="ko-KR" altLang="en-US" dirty="0" smtClean="0"/>
              <a:t>재고 고갈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판매 손실 비용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재고 부족으로 인해 판매를 못했을 경우 발생하는 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추후 납품 비용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신뢰성에 대한 문제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재주문을 위한 문제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비용의 절충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비용의 계산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재고와 관련된 모든 비용의 합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총연간관련비용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물품비용</a:t>
            </a:r>
            <a:r>
              <a:rPr lang="en-US" altLang="ko-KR" dirty="0" smtClean="0"/>
              <a:t> + </a:t>
            </a:r>
            <a:r>
              <a:rPr lang="ko-KR" altLang="en-US" dirty="0" smtClean="0"/>
              <a:t>획득비용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재고유지비용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고갈비용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총 비용을 최소화할 수 있는 전략이 필요함</a:t>
            </a:r>
            <a:r>
              <a:rPr lang="en-US" altLang="ko-KR" dirty="0" smtClean="0"/>
              <a:t> ([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11-5])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19088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11.3 </a:t>
            </a:r>
            <a:r>
              <a:rPr lang="ko-KR" altLang="en-US" dirty="0" smtClean="0"/>
              <a:t>재고 모형화</a:t>
            </a:r>
            <a:endParaRPr lang="en-US" altLang="ko-KR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수리적 재고 모형 </a:t>
            </a:r>
            <a:r>
              <a:rPr lang="en-US" altLang="ko-KR" dirty="0"/>
              <a:t>: </a:t>
            </a:r>
            <a:r>
              <a:rPr lang="ko-KR" altLang="en-US" dirty="0"/>
              <a:t>확정적 모형</a:t>
            </a:r>
            <a:r>
              <a:rPr lang="en-US" altLang="ko-KR" dirty="0"/>
              <a:t>, </a:t>
            </a:r>
            <a:r>
              <a:rPr lang="ko-KR" altLang="en-US" dirty="0"/>
              <a:t>확률적 모형</a:t>
            </a:r>
          </a:p>
          <a:p>
            <a:r>
              <a:rPr lang="ko-KR" altLang="en-US" dirty="0" smtClean="0"/>
              <a:t>경제적 주문량 </a:t>
            </a:r>
            <a:r>
              <a:rPr lang="en-US" altLang="ko-KR" dirty="0" smtClean="0"/>
              <a:t>(Economic </a:t>
            </a:r>
            <a:r>
              <a:rPr lang="en-US" altLang="ko-KR" dirty="0"/>
              <a:t>Order </a:t>
            </a:r>
            <a:r>
              <a:rPr lang="en-US" altLang="ko-KR" dirty="0" smtClean="0"/>
              <a:t>Quantity:EOQ</a:t>
            </a:r>
            <a:r>
              <a:rPr lang="en-US" altLang="ko-KR" dirty="0"/>
              <a:t>)</a:t>
            </a:r>
            <a:r>
              <a:rPr lang="ko-KR" altLang="en-US" dirty="0"/>
              <a:t>모형</a:t>
            </a:r>
          </a:p>
          <a:p>
            <a:pPr lvl="1"/>
            <a:r>
              <a:rPr lang="ko-KR" altLang="en-US" dirty="0" smtClean="0"/>
              <a:t>대표적인 </a:t>
            </a:r>
            <a:r>
              <a:rPr lang="ko-KR" altLang="en-US" dirty="0"/>
              <a:t>확정적 모형</a:t>
            </a:r>
          </a:p>
          <a:p>
            <a:pPr lvl="1"/>
            <a:r>
              <a:rPr lang="ko-KR" altLang="en-US" dirty="0"/>
              <a:t>주문비용</a:t>
            </a:r>
            <a:r>
              <a:rPr lang="en-US" altLang="ko-KR" dirty="0"/>
              <a:t>(Setup Cost)</a:t>
            </a:r>
            <a:r>
              <a:rPr lang="ko-KR" altLang="en-US" dirty="0"/>
              <a:t>과 재고유지비용</a:t>
            </a:r>
            <a:r>
              <a:rPr lang="en-US" altLang="ko-KR" dirty="0"/>
              <a:t>(Holding Cost)</a:t>
            </a:r>
            <a:r>
              <a:rPr lang="ko-KR" altLang="en-US" dirty="0"/>
              <a:t>의 균형</a:t>
            </a:r>
          </a:p>
        </p:txBody>
      </p:sp>
      <p:sp>
        <p:nvSpPr>
          <p:cNvPr id="4128" name="Text Box 32"/>
          <p:cNvSpPr txBox="1">
            <a:spLocks noChangeArrowheads="1"/>
          </p:cNvSpPr>
          <p:nvPr/>
        </p:nvSpPr>
        <p:spPr bwMode="auto">
          <a:xfrm>
            <a:off x="178476" y="4236000"/>
            <a:ext cx="369332" cy="582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재고량</a:t>
            </a:r>
          </a:p>
        </p:txBody>
      </p:sp>
      <p:sp>
        <p:nvSpPr>
          <p:cNvPr id="4129" name="Text Box 33"/>
          <p:cNvSpPr txBox="1">
            <a:spLocks noChangeArrowheads="1"/>
          </p:cNvSpPr>
          <p:nvPr/>
        </p:nvSpPr>
        <p:spPr bwMode="auto">
          <a:xfrm>
            <a:off x="3222699" y="5273551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시간</a:t>
            </a:r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395362" y="3917826"/>
            <a:ext cx="3048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</a:p>
        </p:txBody>
      </p:sp>
      <p:sp>
        <p:nvSpPr>
          <p:cNvPr id="4131" name="Text Box 35"/>
          <p:cNvSpPr txBox="1">
            <a:spLocks noChangeArrowheads="1"/>
          </p:cNvSpPr>
          <p:nvPr/>
        </p:nvSpPr>
        <p:spPr bwMode="auto">
          <a:xfrm>
            <a:off x="500137" y="5324351"/>
            <a:ext cx="10406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주문 </a:t>
            </a:r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&amp; </a:t>
            </a:r>
            <a:r>
              <a:rPr lang="ko-KR" altLang="en-US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운송</a:t>
            </a:r>
          </a:p>
        </p:txBody>
      </p:sp>
      <p:sp>
        <p:nvSpPr>
          <p:cNvPr id="4132" name="Line 36"/>
          <p:cNvSpPr>
            <a:spLocks noChangeShapeType="1"/>
          </p:cNvSpPr>
          <p:nvPr/>
        </p:nvSpPr>
        <p:spPr bwMode="auto">
          <a:xfrm>
            <a:off x="623962" y="5213226"/>
            <a:ext cx="315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33" name="Line 37"/>
          <p:cNvSpPr>
            <a:spLocks noChangeShapeType="1"/>
          </p:cNvSpPr>
          <p:nvPr/>
        </p:nvSpPr>
        <p:spPr bwMode="auto">
          <a:xfrm flipV="1">
            <a:off x="623962" y="3841626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34" name="Line 38"/>
          <p:cNvSpPr>
            <a:spLocks noChangeShapeType="1"/>
          </p:cNvSpPr>
          <p:nvPr/>
        </p:nvSpPr>
        <p:spPr bwMode="auto">
          <a:xfrm>
            <a:off x="623962" y="4070226"/>
            <a:ext cx="900112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35" name="Line 39"/>
          <p:cNvSpPr>
            <a:spLocks noChangeShapeType="1"/>
          </p:cNvSpPr>
          <p:nvPr/>
        </p:nvSpPr>
        <p:spPr bwMode="auto">
          <a:xfrm flipV="1">
            <a:off x="1524074" y="4070226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36" name="Line 40"/>
          <p:cNvSpPr>
            <a:spLocks noChangeShapeType="1"/>
          </p:cNvSpPr>
          <p:nvPr/>
        </p:nvSpPr>
        <p:spPr bwMode="auto">
          <a:xfrm flipV="1">
            <a:off x="2424187" y="4070226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1524074" y="4070226"/>
            <a:ext cx="900113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2424187" y="4070226"/>
            <a:ext cx="9017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39" name="Text Box 43"/>
          <p:cNvSpPr txBox="1">
            <a:spLocks noChangeArrowheads="1"/>
          </p:cNvSpPr>
          <p:nvPr/>
        </p:nvSpPr>
        <p:spPr bwMode="auto">
          <a:xfrm>
            <a:off x="1747912" y="5327526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판매</a:t>
            </a:r>
          </a:p>
        </p:txBody>
      </p:sp>
      <p:sp>
        <p:nvSpPr>
          <p:cNvPr id="4140" name="AutoShape 44"/>
          <p:cNvSpPr>
            <a:spLocks/>
          </p:cNvSpPr>
          <p:nvPr/>
        </p:nvSpPr>
        <p:spPr bwMode="auto">
          <a:xfrm rot="16200000">
            <a:off x="1964606" y="4837782"/>
            <a:ext cx="46037" cy="879475"/>
          </a:xfrm>
          <a:prstGeom prst="leftBrace">
            <a:avLst>
              <a:gd name="adj1" fmla="val 1591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 eaLnBrk="0" latinLnBrk="0" hangingPunct="0"/>
            <a:endParaRPr kumimoji="0" lang="ko-KR" altLang="ko-KR" sz="2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41" name="Freeform 45"/>
          <p:cNvSpPr>
            <a:spLocks/>
          </p:cNvSpPr>
          <p:nvPr/>
        </p:nvSpPr>
        <p:spPr bwMode="auto">
          <a:xfrm>
            <a:off x="1443112" y="5254501"/>
            <a:ext cx="69850" cy="179387"/>
          </a:xfrm>
          <a:custGeom>
            <a:avLst/>
            <a:gdLst>
              <a:gd name="T0" fmla="*/ 104 w 104"/>
              <a:gd name="T1" fmla="*/ 0 h 209"/>
              <a:gd name="T2" fmla="*/ 104 w 104"/>
              <a:gd name="T3" fmla="*/ 209 h 209"/>
              <a:gd name="T4" fmla="*/ 0 w 104"/>
              <a:gd name="T5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209">
                <a:moveTo>
                  <a:pt x="104" y="0"/>
                </a:moveTo>
                <a:lnTo>
                  <a:pt x="104" y="209"/>
                </a:lnTo>
                <a:cubicBezTo>
                  <a:pt x="69" y="209"/>
                  <a:pt x="35" y="209"/>
                  <a:pt x="0" y="20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sm" len="sm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42" name="Text Box 46"/>
          <p:cNvSpPr txBox="1">
            <a:spLocks noChangeArrowheads="1"/>
          </p:cNvSpPr>
          <p:nvPr/>
        </p:nvSpPr>
        <p:spPr bwMode="auto">
          <a:xfrm>
            <a:off x="1800299" y="4946526"/>
            <a:ext cx="2872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</a:p>
        </p:txBody>
      </p:sp>
      <p:sp>
        <p:nvSpPr>
          <p:cNvPr id="4143" name="Rectangle 47"/>
          <p:cNvSpPr>
            <a:spLocks noChangeArrowheads="1"/>
          </p:cNvSpPr>
          <p:nvPr/>
        </p:nvSpPr>
        <p:spPr bwMode="auto">
          <a:xfrm>
            <a:off x="3419872" y="2564903"/>
            <a:ext cx="5616624" cy="3528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indent="-180975" latinLnBrk="0">
              <a:spcBef>
                <a:spcPts val="400"/>
              </a:spcBef>
              <a:buClr>
                <a:srgbClr val="0051A2"/>
              </a:buClr>
              <a:buFont typeface="Wingdings" pitchFamily="2" charset="2"/>
              <a:buChar char="ü"/>
              <a:tabLst>
                <a:tab pos="2332038" algn="l"/>
              </a:tabLst>
            </a:pPr>
            <a:r>
              <a:rPr lang="ko-KR" altLang="en-US" sz="1400" dirty="0" smtClean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생산시스템에 </a:t>
            </a:r>
            <a:r>
              <a:rPr lang="ko-KR" altLang="en-US" sz="1400" dirty="0">
                <a:solidFill>
                  <a:srgbClr val="FF0000"/>
                </a:solidFill>
                <a:latin typeface="Tahoma" pitchFamily="34" charset="0"/>
                <a:ea typeface="맑은 고딕" pitchFamily="50" charset="-127"/>
                <a:cs typeface="Tahoma" pitchFamily="34" charset="0"/>
              </a:rPr>
              <a:t>대한 가정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1.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순간적인 주문</a:t>
            </a: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(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생산</a:t>
            </a: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)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   </a:t>
            </a:r>
            <a: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: </a:t>
            </a: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전 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로트를 주문해서 창고를 채우는데 용량</a:t>
            </a:r>
            <a: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시간 제약 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없음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2.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즉시 배달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   : </a:t>
            </a: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생산과 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주문은 시간지연</a:t>
            </a:r>
            <a:r>
              <a:rPr lang="en-US" altLang="ko-KR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(time lag) 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없이 즉시 만족된다</a:t>
            </a:r>
            <a:r>
              <a:rPr lang="en-US" altLang="ko-KR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3.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확정적 수요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4.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시간에 따라 균등하게 배분된 수요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5.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한 번의 생산에는 한 번의 준비비가 필요</a:t>
            </a: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   : </a:t>
            </a: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준비비는 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로트의 크기나 공장의 상태와 무관하게 일정하다</a:t>
            </a:r>
            <a:r>
              <a:rPr lang="en-US" altLang="ko-KR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.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6.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단일 제품</a:t>
            </a: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, 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혹은 구분 가능한 </a:t>
            </a:r>
            <a:r>
              <a:rPr lang="ko-KR" altLang="en-US" sz="14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제품군</a:t>
            </a:r>
            <a:r>
              <a:rPr lang="en-US" altLang="ko-KR" sz="14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4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</a:br>
            <a:r>
              <a:rPr lang="en-US" altLang="ko-KR" sz="14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   (</a:t>
            </a:r>
            <a:r>
              <a:rPr lang="ko-KR" altLang="en-US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생산은 동일하게 분석 가능</a:t>
            </a:r>
            <a:r>
              <a:rPr lang="en-US" altLang="ko-KR" sz="14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)</a:t>
            </a:r>
          </a:p>
          <a:p>
            <a:pPr lvl="1" latinLnBrk="0">
              <a:spcBef>
                <a:spcPts val="400"/>
              </a:spcBef>
              <a:buClr>
                <a:srgbClr val="0051A2"/>
              </a:buClr>
              <a:tabLst>
                <a:tab pos="2332038" algn="l"/>
              </a:tabLst>
            </a:pPr>
            <a: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   : </a:t>
            </a: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단 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하나의 생산뿐이거나 생산들을 확실히 구별지을 수 있는 </a:t>
            </a: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조건이</a:t>
            </a:r>
            <a: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/>
            </a:r>
            <a:b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</a:br>
            <a:r>
              <a:rPr lang="en-US" altLang="ko-KR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    </a:t>
            </a:r>
            <a:r>
              <a:rPr lang="ko-KR" altLang="en-US" sz="1200" dirty="0" smtClean="0">
                <a:latin typeface="Tahoma" pitchFamily="34" charset="0"/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1200" dirty="0">
                <a:latin typeface="Tahoma" pitchFamily="34" charset="0"/>
                <a:ea typeface="맑은 고딕" pitchFamily="50" charset="-127"/>
                <a:cs typeface="Tahoma" pitchFamily="34" charset="0"/>
              </a:rPr>
              <a:t>존재함</a:t>
            </a:r>
          </a:p>
        </p:txBody>
      </p:sp>
    </p:spTree>
    <p:extLst>
      <p:ext uri="{BB962C8B-B14F-4D97-AF65-F5344CB8AC3E}">
        <p14:creationId xmlns="" xmlns:p14="http://schemas.microsoft.com/office/powerpoint/2010/main" val="2268701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0" name="Rectangle 58"/>
          <p:cNvSpPr>
            <a:spLocks noChangeArrowheads="1"/>
          </p:cNvSpPr>
          <p:nvPr/>
        </p:nvSpPr>
        <p:spPr bwMode="auto">
          <a:xfrm flipH="1">
            <a:off x="533003" y="3393305"/>
            <a:ext cx="4334272" cy="2699991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11.3 </a:t>
            </a:r>
            <a:r>
              <a:rPr lang="ko-KR" altLang="en-US" dirty="0"/>
              <a:t>재고 모형화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EOQ </a:t>
            </a:r>
            <a:r>
              <a:rPr lang="ko-KR" altLang="en-US" dirty="0"/>
              <a:t>모형의 유도</a:t>
            </a:r>
          </a:p>
        </p:txBody>
      </p:sp>
      <p:grpSp>
        <p:nvGrpSpPr>
          <p:cNvPr id="54301" name="Group 29"/>
          <p:cNvGrpSpPr>
            <a:grpSpLocks/>
          </p:cNvGrpSpPr>
          <p:nvPr/>
        </p:nvGrpSpPr>
        <p:grpSpPr bwMode="auto">
          <a:xfrm>
            <a:off x="104329" y="1485205"/>
            <a:ext cx="4364038" cy="1657349"/>
            <a:chOff x="382" y="1866"/>
            <a:chExt cx="2749" cy="1044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663" y="2730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 flipV="1">
              <a:off x="663" y="1866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382" y="2000"/>
              <a:ext cx="23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재고량</a:t>
              </a:r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663" y="201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663" y="2010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V="1">
              <a:off x="999" y="201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 flipV="1">
              <a:off x="1335" y="201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V="1">
              <a:off x="1671" y="201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823" y="2730"/>
              <a:ext cx="30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시간</a:t>
              </a:r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790" y="2736"/>
              <a:ext cx="3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1 Q/D</a:t>
              </a:r>
            </a:p>
          </p:txBody>
        </p:sp>
        <p:sp>
          <p:nvSpPr>
            <p:cNvPr id="54286" name="Text Box 14"/>
            <p:cNvSpPr txBox="1">
              <a:spLocks noChangeArrowheads="1"/>
            </p:cNvSpPr>
            <p:nvPr/>
          </p:nvSpPr>
          <p:spPr bwMode="auto">
            <a:xfrm>
              <a:off x="1143" y="2736"/>
              <a:ext cx="3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2 Q/D</a:t>
              </a:r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1479" y="2736"/>
              <a:ext cx="3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3 Q/D</a:t>
              </a:r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1863" y="2736"/>
              <a:ext cx="36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4 Q/D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519" y="1914"/>
              <a:ext cx="19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Q</a:t>
              </a:r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663" y="2394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1863" y="2250"/>
              <a:ext cx="953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평균재고수준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= Q/2</a:t>
              </a:r>
            </a:p>
          </p:txBody>
        </p:sp>
        <p:sp>
          <p:nvSpPr>
            <p:cNvPr id="54292" name="Text Box 20"/>
            <p:cNvSpPr txBox="1">
              <a:spLocks noChangeArrowheads="1"/>
            </p:cNvSpPr>
            <p:nvPr/>
          </p:nvSpPr>
          <p:spPr bwMode="auto">
            <a:xfrm>
              <a:off x="664" y="1866"/>
              <a:ext cx="587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주문량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= Q</a:t>
              </a:r>
            </a:p>
          </p:txBody>
        </p:sp>
        <p:sp>
          <p:nvSpPr>
            <p:cNvPr id="54293" name="Text Box 21"/>
            <p:cNvSpPr txBox="1">
              <a:spLocks noChangeArrowheads="1"/>
            </p:cNvSpPr>
            <p:nvPr/>
          </p:nvSpPr>
          <p:spPr bwMode="auto">
            <a:xfrm>
              <a:off x="2295" y="2496"/>
              <a:ext cx="80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주문 횟수 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= D/Q</a:t>
              </a:r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999" y="2010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95" name="Line 23"/>
            <p:cNvSpPr>
              <a:spLocks noChangeShapeType="1"/>
            </p:cNvSpPr>
            <p:nvPr/>
          </p:nvSpPr>
          <p:spPr bwMode="auto">
            <a:xfrm>
              <a:off x="1335" y="2010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>
              <a:off x="1671" y="2010"/>
              <a:ext cx="336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97" name="Text Box 25"/>
            <p:cNvSpPr txBox="1">
              <a:spLocks noChangeArrowheads="1"/>
            </p:cNvSpPr>
            <p:nvPr/>
          </p:nvSpPr>
          <p:spPr bwMode="auto">
            <a:xfrm>
              <a:off x="2247" y="2730"/>
              <a:ext cx="2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….</a:t>
              </a:r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 flipH="1">
              <a:off x="2679" y="2640"/>
              <a:ext cx="96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2055" y="2442"/>
              <a:ext cx="23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….</a:t>
              </a:r>
            </a:p>
          </p:txBody>
        </p:sp>
        <p:sp>
          <p:nvSpPr>
            <p:cNvPr id="54300" name="Text Box 28"/>
            <p:cNvSpPr txBox="1">
              <a:spLocks noChangeArrowheads="1"/>
            </p:cNvSpPr>
            <p:nvPr/>
          </p:nvSpPr>
          <p:spPr bwMode="auto">
            <a:xfrm>
              <a:off x="2616" y="2730"/>
              <a:ext cx="16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?</a:t>
              </a:r>
            </a:p>
          </p:txBody>
        </p:sp>
      </p:grp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500063" y="4648200"/>
            <a:ext cx="449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graphicFrame>
        <p:nvGraphicFramePr>
          <p:cNvPr id="543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495554161"/>
              </p:ext>
            </p:extLst>
          </p:nvPr>
        </p:nvGraphicFramePr>
        <p:xfrm>
          <a:off x="1668463" y="4005263"/>
          <a:ext cx="1846262" cy="719137"/>
        </p:xfrm>
        <a:graphic>
          <a:graphicData uri="http://schemas.openxmlformats.org/presentationml/2006/ole">
            <p:oleObj spid="_x0000_s19492" name="수식" r:id="rId4" imgW="1130040" imgH="406080" progId="Equation.3">
              <p:embed/>
            </p:oleObj>
          </a:graphicData>
        </a:graphic>
      </p:graphicFrame>
      <p:graphicFrame>
        <p:nvGraphicFramePr>
          <p:cNvPr id="543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17651141"/>
              </p:ext>
            </p:extLst>
          </p:nvPr>
        </p:nvGraphicFramePr>
        <p:xfrm>
          <a:off x="899592" y="4869160"/>
          <a:ext cx="3736631" cy="720080"/>
        </p:xfrm>
        <a:graphic>
          <a:graphicData uri="http://schemas.openxmlformats.org/presentationml/2006/ole">
            <p:oleObj spid="_x0000_s19493" name="수식" r:id="rId5" imgW="2197080" imgH="431640" progId="Equation.3">
              <p:embed/>
            </p:oleObj>
          </a:graphicData>
        </a:graphic>
      </p:graphicFrame>
      <p:grpSp>
        <p:nvGrpSpPr>
          <p:cNvPr id="54333" name="Group 61"/>
          <p:cNvGrpSpPr>
            <a:grpSpLocks/>
          </p:cNvGrpSpPr>
          <p:nvPr/>
        </p:nvGrpSpPr>
        <p:grpSpPr bwMode="auto">
          <a:xfrm>
            <a:off x="5414963" y="4450556"/>
            <a:ext cx="3463925" cy="1809749"/>
            <a:chOff x="3214" y="1776"/>
            <a:chExt cx="2182" cy="1140"/>
          </a:xfrm>
        </p:grpSpPr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>
              <a:off x="3456" y="27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V="1">
              <a:off x="345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308" name="Text Box 36"/>
            <p:cNvSpPr txBox="1">
              <a:spLocks noChangeArrowheads="1"/>
            </p:cNvSpPr>
            <p:nvPr/>
          </p:nvSpPr>
          <p:spPr bwMode="auto">
            <a:xfrm>
              <a:off x="4752" y="2736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주문량</a:t>
              </a:r>
            </a:p>
          </p:txBody>
        </p:sp>
        <p:sp>
          <p:nvSpPr>
            <p:cNvPr id="54309" name="Text Box 37"/>
            <p:cNvSpPr txBox="1">
              <a:spLocks noChangeArrowheads="1"/>
            </p:cNvSpPr>
            <p:nvPr/>
          </p:nvSpPr>
          <p:spPr bwMode="auto">
            <a:xfrm>
              <a:off x="3214" y="1776"/>
              <a:ext cx="23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비용</a:t>
              </a:r>
            </a:p>
          </p:txBody>
        </p:sp>
        <p:sp>
          <p:nvSpPr>
            <p:cNvPr id="54310" name="Line 38"/>
            <p:cNvSpPr>
              <a:spLocks noChangeShapeType="1"/>
            </p:cNvSpPr>
            <p:nvPr/>
          </p:nvSpPr>
          <p:spPr bwMode="auto">
            <a:xfrm flipV="1">
              <a:off x="3456" y="2112"/>
              <a:ext cx="158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311" name="Line 39"/>
            <p:cNvSpPr>
              <a:spLocks noChangeShapeType="1"/>
            </p:cNvSpPr>
            <p:nvPr/>
          </p:nvSpPr>
          <p:spPr bwMode="auto">
            <a:xfrm>
              <a:off x="4128" y="22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312" name="Freeform 40"/>
            <p:cNvSpPr>
              <a:spLocks/>
            </p:cNvSpPr>
            <p:nvPr/>
          </p:nvSpPr>
          <p:spPr bwMode="auto">
            <a:xfrm>
              <a:off x="3504" y="1968"/>
              <a:ext cx="1536" cy="720"/>
            </a:xfrm>
            <a:custGeom>
              <a:avLst/>
              <a:gdLst>
                <a:gd name="T0" fmla="*/ 0 w 1536"/>
                <a:gd name="T1" fmla="*/ 0 h 720"/>
                <a:gd name="T2" fmla="*/ 528 w 1536"/>
                <a:gd name="T3" fmla="*/ 432 h 720"/>
                <a:gd name="T4" fmla="*/ 1536 w 1536"/>
                <a:gd name="T5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720">
                  <a:moveTo>
                    <a:pt x="0" y="0"/>
                  </a:moveTo>
                  <a:cubicBezTo>
                    <a:pt x="136" y="156"/>
                    <a:pt x="272" y="312"/>
                    <a:pt x="528" y="432"/>
                  </a:cubicBezTo>
                  <a:cubicBezTo>
                    <a:pt x="784" y="552"/>
                    <a:pt x="1160" y="636"/>
                    <a:pt x="1536" y="7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313" name="Freeform 41"/>
            <p:cNvSpPr>
              <a:spLocks/>
            </p:cNvSpPr>
            <p:nvPr/>
          </p:nvSpPr>
          <p:spPr bwMode="auto">
            <a:xfrm>
              <a:off x="3504" y="1920"/>
              <a:ext cx="1488" cy="312"/>
            </a:xfrm>
            <a:custGeom>
              <a:avLst/>
              <a:gdLst>
                <a:gd name="T0" fmla="*/ 0 w 1488"/>
                <a:gd name="T1" fmla="*/ 0 h 312"/>
                <a:gd name="T2" fmla="*/ 576 w 1488"/>
                <a:gd name="T3" fmla="*/ 288 h 312"/>
                <a:gd name="T4" fmla="*/ 1488 w 1488"/>
                <a:gd name="T5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312">
                  <a:moveTo>
                    <a:pt x="0" y="0"/>
                  </a:moveTo>
                  <a:cubicBezTo>
                    <a:pt x="164" y="132"/>
                    <a:pt x="328" y="264"/>
                    <a:pt x="576" y="288"/>
                  </a:cubicBezTo>
                  <a:cubicBezTo>
                    <a:pt x="824" y="312"/>
                    <a:pt x="1156" y="228"/>
                    <a:pt x="1488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  <p:sp>
          <p:nvSpPr>
            <p:cNvPr id="54314" name="Text Box 42"/>
            <p:cNvSpPr txBox="1">
              <a:spLocks noChangeArrowheads="1"/>
            </p:cNvSpPr>
            <p:nvPr/>
          </p:nvSpPr>
          <p:spPr bwMode="auto">
            <a:xfrm>
              <a:off x="4032" y="2742"/>
              <a:ext cx="236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sz="1200" i="1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Q</a:t>
              </a:r>
              <a:r>
                <a:rPr lang="en-US" altLang="ko-KR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*</a:t>
              </a:r>
            </a:p>
          </p:txBody>
        </p:sp>
        <p:sp>
          <p:nvSpPr>
            <p:cNvPr id="54318" name="Text Box 46"/>
            <p:cNvSpPr txBox="1">
              <a:spLocks noChangeArrowheads="1"/>
            </p:cNvSpPr>
            <p:nvPr/>
          </p:nvSpPr>
          <p:spPr bwMode="auto">
            <a:xfrm>
              <a:off x="3936" y="201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="" xmlns:a14="http://schemas.microsoft.com/office/drawing/2010/main" w="0">
                  <a:solidFill>
                    <a:srgbClr val="00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latinLnBrk="0" hangingPunct="0">
                <a:spcBef>
                  <a:spcPct val="50000"/>
                </a:spcBef>
              </a:pPr>
              <a:r>
                <a:rPr kumimoji="0" lang="en-US" altLang="ko-KR" sz="14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Y(Q)</a:t>
              </a:r>
            </a:p>
          </p:txBody>
        </p:sp>
        <p:sp>
          <p:nvSpPr>
            <p:cNvPr id="54322" name="Text Box 50"/>
            <p:cNvSpPr txBox="1">
              <a:spLocks noChangeArrowheads="1"/>
            </p:cNvSpPr>
            <p:nvPr/>
          </p:nvSpPr>
          <p:spPr bwMode="auto">
            <a:xfrm>
              <a:off x="4800" y="2160"/>
              <a:ext cx="5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재고유지비</a:t>
              </a:r>
            </a:p>
          </p:txBody>
        </p:sp>
        <p:sp>
          <p:nvSpPr>
            <p:cNvPr id="54323" name="Text Box 51"/>
            <p:cNvSpPr txBox="1">
              <a:spLocks noChangeArrowheads="1"/>
            </p:cNvSpPr>
            <p:nvPr/>
          </p:nvSpPr>
          <p:spPr bwMode="auto">
            <a:xfrm>
              <a:off x="3408" y="2160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ko-KR" altLang="en-US" sz="12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주문비</a:t>
              </a:r>
            </a:p>
          </p:txBody>
        </p:sp>
      </p:grpSp>
      <p:sp>
        <p:nvSpPr>
          <p:cNvPr id="54324" name="Rectangle 52"/>
          <p:cNvSpPr>
            <a:spLocks noChangeArrowheads="1"/>
          </p:cNvSpPr>
          <p:nvPr/>
        </p:nvSpPr>
        <p:spPr bwMode="auto">
          <a:xfrm>
            <a:off x="4572000" y="1515908"/>
            <a:ext cx="4320480" cy="1273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>
            <a:spAutoFit/>
          </a:bodyPr>
          <a:lstStyle/>
          <a:p>
            <a:pPr marL="180975" lvl="1" indent="-180975" latinLnBrk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12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</a:t>
            </a:r>
            <a:r>
              <a:rPr lang="en-US" altLang="ko-KR" sz="12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: </a:t>
            </a:r>
            <a:r>
              <a:rPr lang="ko-KR" altLang="en-US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연간 </a:t>
            </a:r>
            <a:r>
              <a:rPr lang="ko-KR" altLang="en-US" sz="12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수요 </a:t>
            </a:r>
            <a:r>
              <a:rPr lang="ko-KR" altLang="en-US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단위</a:t>
            </a:r>
            <a:endParaRPr lang="en-US" altLang="ko-KR" sz="12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80975" lvl="1" indent="-180975" latinLnBrk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S: </a:t>
            </a:r>
            <a:r>
              <a:rPr lang="ko-KR" altLang="en-US" sz="12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주문비</a:t>
            </a:r>
            <a:r>
              <a:rPr lang="en-US" altLang="ko-KR" sz="12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주문당 가동준비비용과 획득 비용</a:t>
            </a:r>
            <a:r>
              <a:rPr lang="en-US" altLang="ko-KR" sz="12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80975" lvl="1" indent="-180975" latinLnBrk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 </a:t>
            </a:r>
            <a:r>
              <a:rPr lang="en-US" altLang="ko-KR" sz="12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유지비</a:t>
            </a:r>
            <a:r>
              <a:rPr lang="en-US" altLang="ko-KR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단위당 유지 비용</a:t>
            </a:r>
            <a:r>
              <a:rPr lang="en-US" altLang="ko-KR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ko-KR" altLang="en-US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백분율</a:t>
            </a:r>
            <a:r>
              <a:rPr lang="en-US" altLang="ko-KR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180975" lvl="1" indent="-180975" latinLnBrk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12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C: </a:t>
            </a:r>
            <a:r>
              <a:rPr lang="ko-KR" altLang="en-US" sz="12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구입비</a:t>
            </a:r>
            <a:r>
              <a:rPr lang="en-US" altLang="ko-KR" sz="12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물품별 단위당 구입 비용</a:t>
            </a:r>
            <a:r>
              <a:rPr lang="en-US" altLang="ko-KR" sz="12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2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180975" lvl="1" indent="-180975" latinLnBrk="0">
              <a:lnSpc>
                <a:spcPct val="90000"/>
              </a:lnSpc>
              <a:spcBef>
                <a:spcPct val="50000"/>
              </a:spcBef>
              <a:buFontTx/>
              <a:buChar char="–"/>
            </a:pPr>
            <a:r>
              <a:rPr lang="en-US" altLang="ko-KR" sz="12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Q</a:t>
            </a:r>
            <a:r>
              <a:rPr lang="en-US" altLang="ko-KR" sz="12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: </a:t>
            </a:r>
            <a:r>
              <a:rPr lang="ko-KR" altLang="en-US" sz="12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로트 크기</a:t>
            </a:r>
          </a:p>
        </p:txBody>
      </p:sp>
      <p:sp>
        <p:nvSpPr>
          <p:cNvPr id="54326" name="Text Box 54"/>
          <p:cNvSpPr txBox="1">
            <a:spLocks noChangeArrowheads="1"/>
          </p:cNvSpPr>
          <p:nvPr/>
        </p:nvSpPr>
        <p:spPr bwMode="auto">
          <a:xfrm>
            <a:off x="560388" y="3454872"/>
            <a:ext cx="40836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r>
              <a:rPr kumimoji="0" lang="ko-KR" altLang="en-US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연간 총비용  </a:t>
            </a:r>
            <a:r>
              <a:rPr kumimoji="0"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= (</a:t>
            </a:r>
            <a:r>
              <a:rPr kumimoji="0" lang="ko-KR" altLang="en-US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재고유지비</a:t>
            </a:r>
            <a:r>
              <a:rPr kumimoji="0" lang="en-US" altLang="ko-KR" sz="14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)+(</a:t>
            </a:r>
            <a:r>
              <a:rPr kumimoji="0" lang="ko-KR" altLang="en-US" sz="14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주문비</a:t>
            </a:r>
            <a:r>
              <a:rPr kumimoji="0" lang="en-US" altLang="ko-KR" sz="14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kumimoji="0" lang="en-US" altLang="ko-KR" sz="14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328" name="AutoShape 56"/>
          <p:cNvSpPr>
            <a:spLocks noChangeArrowheads="1"/>
          </p:cNvSpPr>
          <p:nvPr/>
        </p:nvSpPr>
        <p:spPr bwMode="auto">
          <a:xfrm>
            <a:off x="4745038" y="4630316"/>
            <a:ext cx="636587" cy="242888"/>
          </a:xfrm>
          <a:prstGeom prst="leftArrow">
            <a:avLst>
              <a:gd name="adj1" fmla="val 50000"/>
              <a:gd name="adj2" fmla="val 6552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329" name="Rectangle 57"/>
          <p:cNvSpPr>
            <a:spLocks noChangeArrowheads="1"/>
          </p:cNvSpPr>
          <p:nvPr/>
        </p:nvSpPr>
        <p:spPr bwMode="auto">
          <a:xfrm flipH="1">
            <a:off x="5472112" y="3454872"/>
            <a:ext cx="3090863" cy="919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평균 재고량 </a:t>
            </a:r>
            <a:r>
              <a: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= Q/2</a:t>
            </a: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주문 주기 </a:t>
            </a:r>
            <a:r>
              <a: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= Q/D</a:t>
            </a:r>
          </a:p>
          <a:p>
            <a:pPr eaLnBrk="0" latinLnBrk="0" hangingPunct="0"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연간 주문 횟수 </a:t>
            </a:r>
            <a:r>
              <a:rPr kumimoji="0" lang="en-US" altLang="ko-KR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= D/Q </a:t>
            </a:r>
            <a:r>
              <a:rPr kumimoji="0" lang="ko-KR" altLang="en-US" sz="14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회</a:t>
            </a:r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331" name="Text Box 59"/>
          <p:cNvSpPr txBox="1">
            <a:spLocks noChangeArrowheads="1"/>
          </p:cNvSpPr>
          <p:nvPr/>
        </p:nvSpPr>
        <p:spPr bwMode="auto">
          <a:xfrm>
            <a:off x="610742" y="1824931"/>
            <a:ext cx="3465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-D</a:t>
            </a:r>
          </a:p>
        </p:txBody>
      </p:sp>
    </p:spTree>
    <p:extLst>
      <p:ext uri="{BB962C8B-B14F-4D97-AF65-F5344CB8AC3E}">
        <p14:creationId xmlns="" xmlns:p14="http://schemas.microsoft.com/office/powerpoint/2010/main" val="3542459394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 Black"/>
        <a:ea typeface="HY견고딕"/>
        <a:cs typeface=""/>
      </a:majorFont>
      <a:minorFont>
        <a:latin typeface="Tahoma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가는각진제목체" pitchFamily="18" charset="-127"/>
            <a:ea typeface="가는각진제목체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11642</TotalTime>
  <Words>1766</Words>
  <Application>Microsoft Office PowerPoint</Application>
  <PresentationFormat>화면 슬라이드 쇼(4:3)</PresentationFormat>
  <Paragraphs>324</Paragraphs>
  <Slides>18</Slides>
  <Notes>18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1_기본 디자인</vt:lpstr>
      <vt:lpstr>수식</vt:lpstr>
      <vt:lpstr>Equation</vt:lpstr>
      <vt:lpstr>슬라이드 1</vt:lpstr>
      <vt:lpstr>슬라이드 2</vt:lpstr>
      <vt:lpstr>11.1 재고 개념</vt:lpstr>
      <vt:lpstr>11.1 재고 개념</vt:lpstr>
      <vt:lpstr>11.1 재고 개념</vt:lpstr>
      <vt:lpstr>11.1 재고 개념</vt:lpstr>
      <vt:lpstr>11.2 재고 비용</vt:lpstr>
      <vt:lpstr>11.3 재고 모형화</vt:lpstr>
      <vt:lpstr>11.3 재고 모형화</vt:lpstr>
      <vt:lpstr>11.3 재고 모형화</vt:lpstr>
      <vt:lpstr>11.3 재고 모형화</vt:lpstr>
      <vt:lpstr>11.3 재고 모형화</vt:lpstr>
      <vt:lpstr>11.3 재고 모형화</vt:lpstr>
      <vt:lpstr>11.4 확률적 재고 모형</vt:lpstr>
      <vt:lpstr>11.5 재고 시스템의 비용 절약</vt:lpstr>
      <vt:lpstr>11.5 재고 시스템의 비용 절약</vt:lpstr>
      <vt:lpstr>11.5 재고 시스템의 비용 절약</vt:lpstr>
      <vt:lpstr>11.5 재고 시스템의 비용 절약</vt:lpstr>
    </vt:vector>
  </TitlesOfParts>
  <Company>서울대학교 산업공학과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김지은</dc:creator>
  <cp:lastModifiedBy>Jieun Kim</cp:lastModifiedBy>
  <cp:revision>666</cp:revision>
  <dcterms:created xsi:type="dcterms:W3CDTF">2005-05-24T09:42:27Z</dcterms:created>
  <dcterms:modified xsi:type="dcterms:W3CDTF">2013-11-26T04:46:04Z</dcterms:modified>
</cp:coreProperties>
</file>