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Default Extension="wdp" ContentType="image/vnd.ms-photo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708" r:id="rId1"/>
  </p:sldMasterIdLst>
  <p:notesMasterIdLst>
    <p:notesMasterId r:id="rId29"/>
  </p:notesMasterIdLst>
  <p:handoutMasterIdLst>
    <p:handoutMasterId r:id="rId30"/>
  </p:handoutMasterIdLst>
  <p:sldIdLst>
    <p:sldId id="335" r:id="rId2"/>
    <p:sldId id="387" r:id="rId3"/>
    <p:sldId id="388" r:id="rId4"/>
    <p:sldId id="384" r:id="rId5"/>
    <p:sldId id="389" r:id="rId6"/>
    <p:sldId id="380" r:id="rId7"/>
    <p:sldId id="390" r:id="rId8"/>
    <p:sldId id="391" r:id="rId9"/>
    <p:sldId id="393" r:id="rId10"/>
    <p:sldId id="403" r:id="rId11"/>
    <p:sldId id="404" r:id="rId12"/>
    <p:sldId id="405" r:id="rId13"/>
    <p:sldId id="395" r:id="rId14"/>
    <p:sldId id="411" r:id="rId15"/>
    <p:sldId id="396" r:id="rId16"/>
    <p:sldId id="406" r:id="rId17"/>
    <p:sldId id="412" r:id="rId18"/>
    <p:sldId id="397" r:id="rId19"/>
    <p:sldId id="398" r:id="rId20"/>
    <p:sldId id="407" r:id="rId21"/>
    <p:sldId id="399" r:id="rId22"/>
    <p:sldId id="400" r:id="rId23"/>
    <p:sldId id="408" r:id="rId24"/>
    <p:sldId id="409" r:id="rId25"/>
    <p:sldId id="401" r:id="rId26"/>
    <p:sldId id="402" r:id="rId27"/>
    <p:sldId id="410" r:id="rId28"/>
  </p:sldIdLst>
  <p:sldSz cx="9144000" cy="6858000" type="screen4x3"/>
  <p:notesSz cx="6724650" cy="986631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가는각진제목체" pitchFamily="18" charset="-127"/>
        <a:ea typeface="가는각진제목체" pitchFamily="18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가는각진제목체" pitchFamily="18" charset="-127"/>
        <a:ea typeface="가는각진제목체" pitchFamily="18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가는각진제목체" pitchFamily="18" charset="-127"/>
        <a:ea typeface="가는각진제목체" pitchFamily="18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가는각진제목체" pitchFamily="18" charset="-127"/>
        <a:ea typeface="가는각진제목체" pitchFamily="18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가는각진제목체" pitchFamily="18" charset="-127"/>
        <a:ea typeface="가는각진제목체" pitchFamily="18" charset="-127"/>
        <a:cs typeface="+mn-cs"/>
      </a:defRPr>
    </a:lvl5pPr>
    <a:lvl6pPr marL="2286000" algn="l" defTabSz="914400" rtl="0" eaLnBrk="1" latinLnBrk="1" hangingPunct="1">
      <a:defRPr kumimoji="1" b="1" kern="1200">
        <a:solidFill>
          <a:schemeClr val="tx1"/>
        </a:solidFill>
        <a:latin typeface="가는각진제목체" pitchFamily="18" charset="-127"/>
        <a:ea typeface="가는각진제목체" pitchFamily="18" charset="-127"/>
        <a:cs typeface="+mn-cs"/>
      </a:defRPr>
    </a:lvl6pPr>
    <a:lvl7pPr marL="2743200" algn="l" defTabSz="914400" rtl="0" eaLnBrk="1" latinLnBrk="1" hangingPunct="1">
      <a:defRPr kumimoji="1" b="1" kern="1200">
        <a:solidFill>
          <a:schemeClr val="tx1"/>
        </a:solidFill>
        <a:latin typeface="가는각진제목체" pitchFamily="18" charset="-127"/>
        <a:ea typeface="가는각진제목체" pitchFamily="18" charset="-127"/>
        <a:cs typeface="+mn-cs"/>
      </a:defRPr>
    </a:lvl7pPr>
    <a:lvl8pPr marL="3200400" algn="l" defTabSz="914400" rtl="0" eaLnBrk="1" latinLnBrk="1" hangingPunct="1">
      <a:defRPr kumimoji="1" b="1" kern="1200">
        <a:solidFill>
          <a:schemeClr val="tx1"/>
        </a:solidFill>
        <a:latin typeface="가는각진제목체" pitchFamily="18" charset="-127"/>
        <a:ea typeface="가는각진제목체" pitchFamily="18" charset="-127"/>
        <a:cs typeface="+mn-cs"/>
      </a:defRPr>
    </a:lvl8pPr>
    <a:lvl9pPr marL="3657600" algn="l" defTabSz="914400" rtl="0" eaLnBrk="1" latinLnBrk="1" hangingPunct="1">
      <a:defRPr kumimoji="1" b="1" kern="1200">
        <a:solidFill>
          <a:schemeClr val="tx1"/>
        </a:solidFill>
        <a:latin typeface="가는각진제목체" pitchFamily="18" charset="-127"/>
        <a:ea typeface="가는각진제목체" pitchFamily="18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A0CA"/>
    <a:srgbClr val="CCFFFF"/>
    <a:srgbClr val="4365AF"/>
    <a:srgbClr val="438ABE"/>
    <a:srgbClr val="0054A8"/>
    <a:srgbClr val="003366"/>
    <a:srgbClr val="0064C8"/>
    <a:srgbClr val="31448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67" autoAdjust="0"/>
    <p:restoredTop sz="93380" autoAdjust="0"/>
  </p:normalViewPr>
  <p:slideViewPr>
    <p:cSldViewPr showGuides="1">
      <p:cViewPr varScale="1">
        <p:scale>
          <a:sx n="108" d="100"/>
          <a:sy n="108" d="100"/>
        </p:scale>
        <p:origin x="-159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76" d="100"/>
          <a:sy n="76" d="100"/>
        </p:scale>
        <p:origin x="-2148" y="-108"/>
      </p:cViewPr>
      <p:guideLst>
        <p:guide orient="horz" pos="3107"/>
        <p:guide pos="2118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465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08413" y="0"/>
            <a:ext cx="291465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839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1013"/>
            <a:ext cx="291465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839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08413" y="9371013"/>
            <a:ext cx="291465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79D67B27-5D92-4494-A65C-F0C07EE917B5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xmlns="" val="30884184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465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2344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08413" y="0"/>
            <a:ext cx="291465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5350" y="739775"/>
            <a:ext cx="4933950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345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3100" y="4686300"/>
            <a:ext cx="5378450" cy="444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2345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1013"/>
            <a:ext cx="291465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2345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08413" y="9371013"/>
            <a:ext cx="291465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09B30627-8A17-4711-9DF6-E59F07994EB5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xmlns="" val="41393868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B30627-8A17-4711-9DF6-E59F07994EB5}" type="slidenum">
              <a:rPr lang="en-US" altLang="ko-KR" smtClean="0"/>
              <a:pPr>
                <a:defRPr/>
              </a:pPr>
              <a:t>0</a:t>
            </a:fld>
            <a:endParaRPr lang="en-US" altLang="ko-KR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B30627-8A17-4711-9DF6-E59F07994EB5}" type="slidenum">
              <a:rPr lang="en-US" altLang="ko-KR" smtClean="0"/>
              <a:pPr>
                <a:defRPr/>
              </a:pPr>
              <a:t>9</a:t>
            </a:fld>
            <a:endParaRPr lang="en-US" altLang="ko-KR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B30627-8A17-4711-9DF6-E59F07994EB5}" type="slidenum">
              <a:rPr lang="en-US" altLang="ko-KR" smtClean="0"/>
              <a:pPr>
                <a:defRPr/>
              </a:pPr>
              <a:t>10</a:t>
            </a:fld>
            <a:endParaRPr lang="en-US" altLang="ko-KR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B30627-8A17-4711-9DF6-E59F07994EB5}" type="slidenum">
              <a:rPr lang="en-US" altLang="ko-KR" smtClean="0"/>
              <a:pPr>
                <a:defRPr/>
              </a:pPr>
              <a:t>11</a:t>
            </a:fld>
            <a:endParaRPr lang="en-US" altLang="ko-KR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B30627-8A17-4711-9DF6-E59F07994EB5}" type="slidenum">
              <a:rPr lang="en-US" altLang="ko-KR" smtClean="0"/>
              <a:pPr>
                <a:defRPr/>
              </a:pPr>
              <a:t>12</a:t>
            </a:fld>
            <a:endParaRPr lang="en-US" altLang="ko-KR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B30627-8A17-4711-9DF6-E59F07994EB5}" type="slidenum">
              <a:rPr lang="en-US" altLang="ko-KR" smtClean="0"/>
              <a:pPr>
                <a:defRPr/>
              </a:pPr>
              <a:t>13</a:t>
            </a:fld>
            <a:endParaRPr lang="en-US" altLang="ko-KR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B30627-8A17-4711-9DF6-E59F07994EB5}" type="slidenum">
              <a:rPr lang="en-US" altLang="ko-KR" smtClean="0"/>
              <a:pPr>
                <a:defRPr/>
              </a:pPr>
              <a:t>14</a:t>
            </a:fld>
            <a:endParaRPr lang="en-US" altLang="ko-KR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B30627-8A17-4711-9DF6-E59F07994EB5}" type="slidenum">
              <a:rPr lang="en-US" altLang="ko-KR" smtClean="0"/>
              <a:pPr>
                <a:defRPr/>
              </a:pPr>
              <a:t>15</a:t>
            </a:fld>
            <a:endParaRPr lang="en-US" altLang="ko-KR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B30627-8A17-4711-9DF6-E59F07994EB5}" type="slidenum">
              <a:rPr lang="en-US" altLang="ko-KR" smtClean="0"/>
              <a:pPr>
                <a:defRPr/>
              </a:pPr>
              <a:t>16</a:t>
            </a:fld>
            <a:endParaRPr lang="en-US" altLang="ko-KR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B30627-8A17-4711-9DF6-E59F07994EB5}" type="slidenum">
              <a:rPr lang="en-US" altLang="ko-KR" smtClean="0"/>
              <a:pPr>
                <a:defRPr/>
              </a:pPr>
              <a:t>17</a:t>
            </a:fld>
            <a:endParaRPr lang="en-US" altLang="ko-KR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B30627-8A17-4711-9DF6-E59F07994EB5}" type="slidenum">
              <a:rPr lang="en-US" altLang="ko-KR" smtClean="0"/>
              <a:pPr>
                <a:defRPr/>
              </a:pPr>
              <a:t>18</a:t>
            </a:fld>
            <a:endParaRPr lang="en-US" altLang="ko-KR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B30627-8A17-4711-9DF6-E59F07994EB5}" type="slidenum">
              <a:rPr lang="en-US" altLang="ko-KR" smtClean="0"/>
              <a:pPr>
                <a:defRPr/>
              </a:pPr>
              <a:t>1</a:t>
            </a:fld>
            <a:endParaRPr lang="en-US" altLang="ko-KR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B30627-8A17-4711-9DF6-E59F07994EB5}" type="slidenum">
              <a:rPr lang="en-US" altLang="ko-KR" smtClean="0"/>
              <a:pPr>
                <a:defRPr/>
              </a:pPr>
              <a:t>19</a:t>
            </a:fld>
            <a:endParaRPr lang="en-US" altLang="ko-KR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B30627-8A17-4711-9DF6-E59F07994EB5}" type="slidenum">
              <a:rPr lang="en-US" altLang="ko-KR" smtClean="0"/>
              <a:pPr>
                <a:defRPr/>
              </a:pPr>
              <a:t>20</a:t>
            </a:fld>
            <a:endParaRPr lang="en-US" altLang="ko-KR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B30627-8A17-4711-9DF6-E59F07994EB5}" type="slidenum">
              <a:rPr lang="en-US" altLang="ko-KR" smtClean="0"/>
              <a:pPr>
                <a:defRPr/>
              </a:pPr>
              <a:t>21</a:t>
            </a:fld>
            <a:endParaRPr lang="en-US" altLang="ko-KR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B30627-8A17-4711-9DF6-E59F07994EB5}" type="slidenum">
              <a:rPr lang="en-US" altLang="ko-KR" smtClean="0"/>
              <a:pPr>
                <a:defRPr/>
              </a:pPr>
              <a:t>22</a:t>
            </a:fld>
            <a:endParaRPr lang="en-US" altLang="ko-KR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B30627-8A17-4711-9DF6-E59F07994EB5}" type="slidenum">
              <a:rPr lang="en-US" altLang="ko-KR" smtClean="0"/>
              <a:pPr>
                <a:defRPr/>
              </a:pPr>
              <a:t>23</a:t>
            </a:fld>
            <a:endParaRPr lang="en-US" altLang="ko-KR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B30627-8A17-4711-9DF6-E59F07994EB5}" type="slidenum">
              <a:rPr lang="en-US" altLang="ko-KR" smtClean="0"/>
              <a:pPr>
                <a:defRPr/>
              </a:pPr>
              <a:t>24</a:t>
            </a:fld>
            <a:endParaRPr lang="en-US" altLang="ko-KR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B30627-8A17-4711-9DF6-E59F07994EB5}" type="slidenum">
              <a:rPr lang="en-US" altLang="ko-KR" smtClean="0"/>
              <a:pPr>
                <a:defRPr/>
              </a:pPr>
              <a:t>25</a:t>
            </a:fld>
            <a:endParaRPr lang="en-US" altLang="ko-KR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B30627-8A17-4711-9DF6-E59F07994EB5}" type="slidenum">
              <a:rPr lang="en-US" altLang="ko-KR" smtClean="0"/>
              <a:pPr>
                <a:defRPr/>
              </a:pPr>
              <a:t>26</a:t>
            </a:fld>
            <a:endParaRPr lang="en-US" altLang="ko-KR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B30627-8A17-4711-9DF6-E59F07994EB5}" type="slidenum">
              <a:rPr lang="en-US" altLang="ko-KR" smtClean="0"/>
              <a:pPr>
                <a:defRPr/>
              </a:pPr>
              <a:t>2</a:t>
            </a:fld>
            <a:endParaRPr lang="en-US" altLang="ko-KR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B30627-8A17-4711-9DF6-E59F07994EB5}" type="slidenum">
              <a:rPr lang="en-US" altLang="ko-KR" smtClean="0"/>
              <a:pPr>
                <a:defRPr/>
              </a:pPr>
              <a:t>4</a:t>
            </a:fld>
            <a:endParaRPr lang="en-US" altLang="ko-KR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B30627-8A17-4711-9DF6-E59F07994EB5}" type="slidenum">
              <a:rPr lang="en-US" altLang="ko-KR" smtClean="0"/>
              <a:pPr>
                <a:defRPr/>
              </a:pPr>
              <a:t>6</a:t>
            </a:fld>
            <a:endParaRPr lang="en-US" altLang="ko-KR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B30627-8A17-4711-9DF6-E59F07994EB5}" type="slidenum">
              <a:rPr lang="en-US" altLang="ko-KR" smtClean="0"/>
              <a:pPr>
                <a:defRPr/>
              </a:pPr>
              <a:t>7</a:t>
            </a:fld>
            <a:endParaRPr lang="en-US" altLang="ko-KR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B30627-8A17-4711-9DF6-E59F07994EB5}" type="slidenum">
              <a:rPr lang="en-US" altLang="ko-KR" smtClean="0"/>
              <a:pPr>
                <a:defRPr/>
              </a:pPr>
              <a:t>8</a:t>
            </a:fld>
            <a:endParaRPr lang="en-US" altLang="ko-KR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rgbClr val="31448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ChangeArrowheads="1"/>
          </p:cNvSpPr>
          <p:nvPr userDrawn="1"/>
        </p:nvSpPr>
        <p:spPr bwMode="auto">
          <a:xfrm>
            <a:off x="255588" y="1268413"/>
            <a:ext cx="8637587" cy="4751387"/>
          </a:xfrm>
          <a:prstGeom prst="rect">
            <a:avLst/>
          </a:prstGeom>
          <a:solidFill>
            <a:schemeClr val="bg1"/>
          </a:solidFill>
          <a:ln w="6350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3" name="Line 26"/>
          <p:cNvSpPr>
            <a:spLocks noChangeShapeType="1"/>
          </p:cNvSpPr>
          <p:nvPr userDrawn="1"/>
        </p:nvSpPr>
        <p:spPr bwMode="auto">
          <a:xfrm>
            <a:off x="261938" y="2481263"/>
            <a:ext cx="8642350" cy="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Line 27"/>
          <p:cNvSpPr>
            <a:spLocks noChangeShapeType="1"/>
          </p:cNvSpPr>
          <p:nvPr userDrawn="1"/>
        </p:nvSpPr>
        <p:spPr bwMode="auto">
          <a:xfrm>
            <a:off x="277813" y="3656013"/>
            <a:ext cx="864235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ko-KR" altLang="en-US" dirty="0"/>
          </a:p>
        </p:txBody>
      </p:sp>
      <p:pic>
        <p:nvPicPr>
          <p:cNvPr id="5" name="Picture 28" descr="표지그림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024" t="49521" r="49632"/>
          <a:stretch>
            <a:fillRect/>
          </a:stretch>
        </p:blipFill>
        <p:spPr bwMode="auto">
          <a:xfrm>
            <a:off x="300038" y="2492375"/>
            <a:ext cx="1290637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29"/>
          <p:cNvSpPr>
            <a:spLocks noChangeShapeType="1"/>
          </p:cNvSpPr>
          <p:nvPr userDrawn="1"/>
        </p:nvSpPr>
        <p:spPr bwMode="auto">
          <a:xfrm rot="5400000">
            <a:off x="-769144" y="3644107"/>
            <a:ext cx="4738687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09560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144309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70663" y="274638"/>
            <a:ext cx="2106612" cy="5891212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50825" y="274638"/>
            <a:ext cx="6167438" cy="589121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3941166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026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878138"/>
            <a:ext cx="7772400" cy="14319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ko-KR" altLang="en-US" noProof="0" smtClean="0"/>
              <a:t>마스터 제목 스타일 편집</a:t>
            </a:r>
          </a:p>
        </p:txBody>
      </p:sp>
      <p:sp>
        <p:nvSpPr>
          <p:cNvPr id="3" name="Rectangle 1028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985C5F-5EE3-4D7F-98F5-28D5DCEC00EF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dt" sz="quarter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xmlns="" val="9908096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2100"/>
            <a:ext cx="8229600" cy="1384300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05000"/>
            <a:ext cx="4038600" cy="4114800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4038600" cy="4114800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64E887-24DE-4C7F-885A-8425E3579BFE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xmlns="" val="3736891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33"/>
          <p:cNvSpPr>
            <a:spLocks noRot="1" noChangeArrowheads="1"/>
          </p:cNvSpPr>
          <p:nvPr userDrawn="1"/>
        </p:nvSpPr>
        <p:spPr bwMode="auto">
          <a:xfrm>
            <a:off x="685800" y="12954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ko-KR" altLang="en-US" sz="3200" dirty="0">
                <a:solidFill>
                  <a:srgbClr val="010000"/>
                </a:solidFill>
                <a:ea typeface="HY헤드라인M" pitchFamily="18" charset="-127"/>
              </a:rPr>
              <a:t>산업공학 개론</a:t>
            </a:r>
          </a:p>
        </p:txBody>
      </p:sp>
      <p:sp>
        <p:nvSpPr>
          <p:cNvPr id="29703" name="Rectangle 1031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ko-KR" altLang="en-US" noProof="0" smtClean="0"/>
              <a:t>마스터 제목 스타일 편집</a:t>
            </a:r>
          </a:p>
        </p:txBody>
      </p:sp>
      <p:sp>
        <p:nvSpPr>
          <p:cNvPr id="29704" name="Rectangle 103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ko-KR" altLang="en-US" noProof="0" smtClean="0"/>
              <a:t>마스터 부제목 스타일 편집</a:t>
            </a: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6" name="Rectangle 1029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7" name="Rectangle 103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D0DBB5EE-7BF3-47E4-A113-1B213BD5306D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xmlns="" val="2671635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606563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xmlns="" val="3863848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250825" y="981075"/>
            <a:ext cx="4137025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40250" y="981075"/>
            <a:ext cx="4137025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963398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706877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662944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267178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xmlns="" val="2176040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xmlns="" val="4212668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981075"/>
            <a:ext cx="842645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1027" name="Rectangle 27"/>
          <p:cNvSpPr>
            <a:spLocks noChangeArrowheads="1"/>
          </p:cNvSpPr>
          <p:nvPr userDrawn="1"/>
        </p:nvSpPr>
        <p:spPr bwMode="auto">
          <a:xfrm>
            <a:off x="77788" y="66675"/>
            <a:ext cx="8997950" cy="6729413"/>
          </a:xfrm>
          <a:prstGeom prst="rect">
            <a:avLst/>
          </a:prstGeom>
          <a:noFill/>
          <a:ln w="88900">
            <a:solidFill>
              <a:srgbClr val="21417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1028" name="Rectangle 40"/>
          <p:cNvSpPr>
            <a:spLocks noGrp="1" noChangeArrowheads="1"/>
          </p:cNvSpPr>
          <p:nvPr>
            <p:ph type="title"/>
          </p:nvPr>
        </p:nvSpPr>
        <p:spPr bwMode="auto">
          <a:xfrm>
            <a:off x="322263" y="274638"/>
            <a:ext cx="7129462" cy="49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9" name="Line 41"/>
          <p:cNvSpPr>
            <a:spLocks noChangeShapeType="1"/>
          </p:cNvSpPr>
          <p:nvPr userDrawn="1"/>
        </p:nvSpPr>
        <p:spPr bwMode="auto">
          <a:xfrm>
            <a:off x="107950" y="836613"/>
            <a:ext cx="8928100" cy="0"/>
          </a:xfrm>
          <a:prstGeom prst="line">
            <a:avLst/>
          </a:prstGeom>
          <a:noFill/>
          <a:ln w="25400">
            <a:solidFill>
              <a:srgbClr val="31448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030" name="Rectangle 44"/>
          <p:cNvSpPr>
            <a:spLocks noChangeArrowheads="1"/>
          </p:cNvSpPr>
          <p:nvPr userDrawn="1"/>
        </p:nvSpPr>
        <p:spPr bwMode="auto">
          <a:xfrm>
            <a:off x="4202707" y="6308725"/>
            <a:ext cx="72648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 eaLnBrk="0" latinLnBrk="0" hangingPunct="0"/>
            <a:fld id="{812D6C1D-CBE6-4721-A3D6-B76D78CE13E7}" type="slidenum">
              <a:rPr lang="en-US" altLang="ko-KR" sz="1200" smtClean="0">
                <a:latin typeface="Tahoma" pitchFamily="34" charset="0"/>
                <a:cs typeface="Tahoma" pitchFamily="34" charset="0"/>
              </a:rPr>
              <a:pPr algn="r" eaLnBrk="0" latinLnBrk="0" hangingPunct="0"/>
              <a:t>‹#›</a:t>
            </a:fld>
            <a:r>
              <a:rPr lang="en-US" altLang="ko-KR" sz="1200" dirty="0" smtClean="0">
                <a:latin typeface="Tahoma" pitchFamily="34" charset="0"/>
                <a:cs typeface="Tahoma" pitchFamily="34" charset="0"/>
              </a:rPr>
              <a:t>/26</a:t>
            </a:r>
            <a:endParaRPr lang="en-US" altLang="ko-KR" sz="12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031" name="Line 45"/>
          <p:cNvSpPr>
            <a:spLocks noChangeShapeType="1"/>
          </p:cNvSpPr>
          <p:nvPr userDrawn="1"/>
        </p:nvSpPr>
        <p:spPr bwMode="auto">
          <a:xfrm>
            <a:off x="107950" y="6308725"/>
            <a:ext cx="8928100" cy="0"/>
          </a:xfrm>
          <a:prstGeom prst="line">
            <a:avLst/>
          </a:prstGeom>
          <a:noFill/>
          <a:ln w="25400">
            <a:solidFill>
              <a:srgbClr val="31448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8" r:id="rId12"/>
    <p:sldLayoutId id="2147483739" r:id="rId13"/>
    <p:sldLayoutId id="2147483740" r:id="rId14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chemeClr val="tx1"/>
          </a:solidFill>
          <a:latin typeface="Tahoma" pitchFamily="34" charset="0"/>
          <a:ea typeface="맑은 고딕" pitchFamily="50" charset="-127"/>
          <a:cs typeface="Tahoma" pitchFamily="34" charset="0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chemeClr val="tx1"/>
          </a:solidFill>
          <a:latin typeface="Tahoma" pitchFamily="34" charset="0"/>
          <a:ea typeface="맑은 고딕" pitchFamily="50" charset="-127"/>
          <a:cs typeface="Tahoma" pitchFamily="34" charset="0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chemeClr val="tx1"/>
          </a:solidFill>
          <a:latin typeface="Tahoma" pitchFamily="34" charset="0"/>
          <a:ea typeface="맑은 고딕" pitchFamily="50" charset="-127"/>
          <a:cs typeface="Tahoma" pitchFamily="34" charset="0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chemeClr val="tx1"/>
          </a:solidFill>
          <a:latin typeface="Tahoma" pitchFamily="34" charset="0"/>
          <a:ea typeface="맑은 고딕" pitchFamily="50" charset="-127"/>
          <a:cs typeface="Tahoma" pitchFamily="34" charset="0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chemeClr val="tx1"/>
          </a:solidFill>
          <a:latin typeface="Tahoma" pitchFamily="34" charset="0"/>
          <a:ea typeface="맑은 고딕" pitchFamily="50" charset="-127"/>
          <a:cs typeface="Tahoma" pitchFamily="34" charset="0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 Black" pitchFamily="34" charset="0"/>
          <a:ea typeface="HY견고딕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 Black" pitchFamily="34" charset="0"/>
          <a:ea typeface="HY견고딕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 Black" pitchFamily="34" charset="0"/>
          <a:ea typeface="HY견고딕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 Black" pitchFamily="34" charset="0"/>
          <a:ea typeface="HY견고딕" pitchFamily="18" charset="-127"/>
        </a:defRPr>
      </a:lvl9pPr>
    </p:titleStyle>
    <p:bodyStyle>
      <a:lvl1pPr marL="265113" indent="-265113" algn="l" rtl="0" eaLnBrk="1" fontAlgn="base" latinLnBrk="0" hangingPunct="1">
        <a:lnSpc>
          <a:spcPct val="100000"/>
        </a:lnSpc>
        <a:spcBef>
          <a:spcPts val="400"/>
        </a:spcBef>
        <a:spcAft>
          <a:spcPct val="0"/>
        </a:spcAft>
        <a:buClr>
          <a:srgbClr val="0051A2"/>
        </a:buClr>
        <a:buFont typeface="Wingdings" pitchFamily="2" charset="2"/>
        <a:buBlip>
          <a:blip r:embed="rId16"/>
        </a:buBlip>
        <a:tabLst>
          <a:tab pos="2332038" algn="l"/>
        </a:tabLst>
        <a:defRPr kumimoji="1" sz="1800" b="1">
          <a:solidFill>
            <a:schemeClr val="tx1"/>
          </a:solidFill>
          <a:latin typeface="Tahoma" pitchFamily="34" charset="0"/>
          <a:ea typeface="맑은 고딕" pitchFamily="50" charset="-127"/>
          <a:cs typeface="Tahoma" pitchFamily="34" charset="0"/>
        </a:defRPr>
      </a:lvl1pPr>
      <a:lvl2pPr marL="712788" indent="-255588" algn="l" rtl="0" eaLnBrk="1" fontAlgn="base" latinLnBrk="0" hangingPunct="1">
        <a:lnSpc>
          <a:spcPct val="100000"/>
        </a:lnSpc>
        <a:spcBef>
          <a:spcPts val="400"/>
        </a:spcBef>
        <a:spcAft>
          <a:spcPct val="0"/>
        </a:spcAft>
        <a:buClr>
          <a:srgbClr val="0051A2"/>
        </a:buClr>
        <a:buBlip>
          <a:blip r:embed="rId17"/>
        </a:buBlip>
        <a:tabLst>
          <a:tab pos="2332038" algn="l"/>
        </a:tabLst>
        <a:defRPr kumimoji="1" sz="1600">
          <a:solidFill>
            <a:schemeClr val="tx1"/>
          </a:solidFill>
          <a:latin typeface="Tahoma" pitchFamily="34" charset="0"/>
          <a:ea typeface="맑은 고딕" pitchFamily="50" charset="-127"/>
          <a:cs typeface="Tahoma" pitchFamily="34" charset="0"/>
        </a:defRPr>
      </a:lvl2pPr>
      <a:lvl3pPr marL="1168400" indent="-254000" algn="l" rtl="0" eaLnBrk="1" fontAlgn="base" latinLnBrk="0" hangingPunct="1">
        <a:lnSpc>
          <a:spcPct val="100000"/>
        </a:lnSpc>
        <a:spcBef>
          <a:spcPts val="400"/>
        </a:spcBef>
        <a:spcAft>
          <a:spcPct val="0"/>
        </a:spcAft>
        <a:buClr>
          <a:srgbClr val="0051A2"/>
        </a:buClr>
        <a:buFont typeface="Wingdings" pitchFamily="2" charset="2"/>
        <a:buChar char="ü"/>
        <a:tabLst>
          <a:tab pos="2332038" algn="l"/>
        </a:tabLst>
        <a:defRPr kumimoji="1" sz="1400">
          <a:solidFill>
            <a:schemeClr val="tx1"/>
          </a:solidFill>
          <a:latin typeface="Tahoma" pitchFamily="34" charset="0"/>
          <a:ea typeface="맑은 고딕" pitchFamily="50" charset="-127"/>
          <a:cs typeface="Tahoma" pitchFamily="34" charset="0"/>
        </a:defRPr>
      </a:lvl3pPr>
      <a:lvl4pPr marL="1600200" indent="-228600" algn="l" rtl="0" eaLnBrk="1" fontAlgn="base" latinLnBrk="0" hangingPunct="1">
        <a:lnSpc>
          <a:spcPct val="100000"/>
        </a:lnSpc>
        <a:spcBef>
          <a:spcPts val="400"/>
        </a:spcBef>
        <a:spcAft>
          <a:spcPct val="0"/>
        </a:spcAft>
        <a:buClr>
          <a:srgbClr val="0051A2"/>
        </a:buClr>
        <a:buChar char="–"/>
        <a:tabLst>
          <a:tab pos="2332038" algn="l"/>
        </a:tabLst>
        <a:defRPr kumimoji="1" sz="1200">
          <a:solidFill>
            <a:schemeClr val="tx1"/>
          </a:solidFill>
          <a:latin typeface="Tahoma" pitchFamily="34" charset="0"/>
          <a:ea typeface="맑은 고딕" pitchFamily="50" charset="-127"/>
          <a:cs typeface="Tahoma" pitchFamily="34" charset="0"/>
        </a:defRPr>
      </a:lvl4pPr>
      <a:lvl5pPr marL="2057400" indent="-228600" algn="l" rtl="0" eaLnBrk="1" fontAlgn="base" latinLnBrk="0" hangingPunct="1">
        <a:lnSpc>
          <a:spcPct val="100000"/>
        </a:lnSpc>
        <a:spcBef>
          <a:spcPts val="400"/>
        </a:spcBef>
        <a:spcAft>
          <a:spcPct val="0"/>
        </a:spcAft>
        <a:buClr>
          <a:srgbClr val="0051A2"/>
        </a:buClr>
        <a:buChar char="»"/>
        <a:tabLst>
          <a:tab pos="2332038" algn="l"/>
        </a:tabLst>
        <a:defRPr kumimoji="1" sz="1200">
          <a:solidFill>
            <a:schemeClr val="tx1"/>
          </a:solidFill>
          <a:latin typeface="Tahoma" pitchFamily="34" charset="0"/>
          <a:ea typeface="맑은 고딕" pitchFamily="50" charset="-127"/>
          <a:cs typeface="Tahoma" pitchFamily="34" charset="0"/>
        </a:defRPr>
      </a:lvl5pPr>
      <a:lvl6pPr marL="2514600" indent="-228600" algn="l" rtl="0" fontAlgn="base" latinLnBrk="1">
        <a:lnSpc>
          <a:spcPct val="120000"/>
        </a:lnSpc>
        <a:spcBef>
          <a:spcPct val="20000"/>
        </a:spcBef>
        <a:spcAft>
          <a:spcPct val="0"/>
        </a:spcAft>
        <a:buClr>
          <a:srgbClr val="0051A2"/>
        </a:buClr>
        <a:buChar char="»"/>
        <a:tabLst>
          <a:tab pos="2332038" algn="l"/>
        </a:tabLst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lnSpc>
          <a:spcPct val="120000"/>
        </a:lnSpc>
        <a:spcBef>
          <a:spcPct val="20000"/>
        </a:spcBef>
        <a:spcAft>
          <a:spcPct val="0"/>
        </a:spcAft>
        <a:buClr>
          <a:srgbClr val="0051A2"/>
        </a:buClr>
        <a:buChar char="»"/>
        <a:tabLst>
          <a:tab pos="2332038" algn="l"/>
        </a:tabLst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lnSpc>
          <a:spcPct val="120000"/>
        </a:lnSpc>
        <a:spcBef>
          <a:spcPct val="20000"/>
        </a:spcBef>
        <a:spcAft>
          <a:spcPct val="0"/>
        </a:spcAft>
        <a:buClr>
          <a:srgbClr val="0051A2"/>
        </a:buClr>
        <a:buChar char="»"/>
        <a:tabLst>
          <a:tab pos="2332038" algn="l"/>
        </a:tabLst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lnSpc>
          <a:spcPct val="120000"/>
        </a:lnSpc>
        <a:spcBef>
          <a:spcPct val="20000"/>
        </a:spcBef>
        <a:spcAft>
          <a:spcPct val="0"/>
        </a:spcAft>
        <a:buClr>
          <a:srgbClr val="0051A2"/>
        </a:buClr>
        <a:buChar char="»"/>
        <a:tabLst>
          <a:tab pos="2332038" algn="l"/>
        </a:tabLst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표지그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49326" b="49863"/>
          <a:stretch>
            <a:fillRect/>
          </a:stretch>
        </p:blipFill>
        <p:spPr bwMode="auto">
          <a:xfrm>
            <a:off x="285750" y="4799013"/>
            <a:ext cx="1335088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 descr="표지그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0143" t="49521"/>
          <a:stretch>
            <a:fillRect/>
          </a:stretch>
        </p:blipFill>
        <p:spPr bwMode="auto">
          <a:xfrm>
            <a:off x="1608138" y="1290638"/>
            <a:ext cx="1304925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 descr="표지그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9837" b="49863"/>
          <a:stretch>
            <a:fillRect/>
          </a:stretch>
        </p:blipFill>
        <p:spPr bwMode="auto">
          <a:xfrm>
            <a:off x="1608138" y="3656013"/>
            <a:ext cx="1319212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9" name="Text Box 7"/>
          <p:cNvSpPr txBox="1">
            <a:spLocks noChangeArrowheads="1"/>
          </p:cNvSpPr>
          <p:nvPr/>
        </p:nvSpPr>
        <p:spPr bwMode="auto">
          <a:xfrm>
            <a:off x="3143250" y="2565400"/>
            <a:ext cx="547211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9pPr>
          </a:lstStyle>
          <a:p>
            <a:pPr algn="ctr" eaLnBrk="1" hangingPunct="1"/>
            <a:r>
              <a:rPr lang="ko-KR" altLang="en-US" sz="3200" b="0" dirty="0">
                <a:latin typeface="Tahoma" pitchFamily="34" charset="0"/>
                <a:ea typeface="HY견고딕" pitchFamily="18" charset="-127"/>
              </a:rPr>
              <a:t>제</a:t>
            </a:r>
            <a:r>
              <a:rPr lang="en-US" altLang="ko-KR" sz="3200" b="0" dirty="0" smtClean="0">
                <a:latin typeface="Tahoma" pitchFamily="34" charset="0"/>
                <a:ea typeface="HY견고딕" pitchFamily="18" charset="-127"/>
              </a:rPr>
              <a:t>12</a:t>
            </a:r>
            <a:r>
              <a:rPr lang="ko-KR" altLang="en-US" sz="3200" b="0" dirty="0" smtClean="0">
                <a:latin typeface="Tahoma" pitchFamily="34" charset="0"/>
                <a:ea typeface="HY견고딕" pitchFamily="18" charset="-127"/>
              </a:rPr>
              <a:t>장 전사적 </a:t>
            </a:r>
            <a:r>
              <a:rPr lang="en-US" altLang="ko-KR" sz="3200" b="0" dirty="0" smtClean="0">
                <a:latin typeface="Tahoma" pitchFamily="34" charset="0"/>
                <a:ea typeface="HY견고딕" pitchFamily="18" charset="-127"/>
              </a:rPr>
              <a:t>IT </a:t>
            </a:r>
            <a:r>
              <a:rPr lang="ko-KR" altLang="en-US" sz="3200" b="0" dirty="0" smtClean="0">
                <a:latin typeface="Tahoma" pitchFamily="34" charset="0"/>
                <a:ea typeface="HY견고딕" pitchFamily="18" charset="-127"/>
              </a:rPr>
              <a:t>관리</a:t>
            </a:r>
            <a:endParaRPr lang="ko-KR" altLang="en-US" sz="3200" b="0" dirty="0">
              <a:latin typeface="Tahoma" pitchFamily="34" charset="0"/>
              <a:ea typeface="HY견고딕" pitchFamily="18" charset="-127"/>
            </a:endParaRPr>
          </a:p>
        </p:txBody>
      </p:sp>
      <p:sp>
        <p:nvSpPr>
          <p:cNvPr id="6150" name="Line 8"/>
          <p:cNvSpPr>
            <a:spLocks noChangeShapeType="1"/>
          </p:cNvSpPr>
          <p:nvPr/>
        </p:nvSpPr>
        <p:spPr bwMode="auto">
          <a:xfrm rot="5400000">
            <a:off x="538956" y="3652044"/>
            <a:ext cx="4738688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6151" name="Text Box 9"/>
          <p:cNvSpPr txBox="1">
            <a:spLocks noChangeArrowheads="1"/>
          </p:cNvSpPr>
          <p:nvPr/>
        </p:nvSpPr>
        <p:spPr bwMode="auto">
          <a:xfrm>
            <a:off x="3132138" y="765175"/>
            <a:ext cx="57610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ko-KR" sz="2400" b="0" i="1" dirty="0">
                <a:solidFill>
                  <a:schemeClr val="bg1"/>
                </a:solidFill>
                <a:latin typeface="Tahoma" pitchFamily="34" charset="0"/>
              </a:rPr>
              <a:t>Introduction to Industrial Engineering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923928" y="3861048"/>
            <a:ext cx="316144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12.1 SI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기술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12.2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전사적 자원 관리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(ERP)</a:t>
            </a:r>
          </a:p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12.3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공급망 관리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(SCM)</a:t>
            </a:r>
          </a:p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12.4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고객 관계 관리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(CRM)</a:t>
            </a:r>
          </a:p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12.5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제품 정보 관리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(PDM)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12.2 </a:t>
            </a:r>
            <a:r>
              <a:rPr lang="ko-KR" altLang="en-US" dirty="0"/>
              <a:t>전사적 자원관리</a:t>
            </a:r>
            <a:r>
              <a:rPr lang="en-US" altLang="ko-KR" dirty="0"/>
              <a:t>(ERP)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 smtClean="0"/>
              <a:t>ERP</a:t>
            </a:r>
            <a:r>
              <a:rPr lang="ko-KR" altLang="en-US" dirty="0" smtClean="0"/>
              <a:t>의 변화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소비자의 요구가 다양해지고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대량생산에서 다품종 소량생산 체제로의 변화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제품의 수명주기 단축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제품의 가격뿐만 아니라 </a:t>
            </a:r>
            <a:r>
              <a:rPr lang="ko-KR" altLang="en-US" u="sng" dirty="0" smtClean="0"/>
              <a:t>빠른 시장 출시</a:t>
            </a:r>
            <a:r>
              <a:rPr lang="ko-KR" altLang="en-US" dirty="0" smtClean="0"/>
              <a:t>도 경쟁 요소</a:t>
            </a:r>
            <a:endParaRPr lang="en-US" altLang="ko-KR" dirty="0" smtClean="0"/>
          </a:p>
          <a:p>
            <a:pPr lvl="2"/>
            <a:r>
              <a:rPr lang="ko-KR" altLang="en-US" b="1" dirty="0" smtClean="0"/>
              <a:t>최상의 비즈니스 프로세스</a:t>
            </a:r>
            <a:r>
              <a:rPr lang="ko-KR" altLang="en-US" dirty="0" smtClean="0"/>
              <a:t>를 내장한 통합 시스템의 구축 및 기업 혁신을 도모 </a:t>
            </a:r>
            <a:r>
              <a:rPr lang="en-US" altLang="ko-KR" dirty="0" smtClean="0"/>
              <a:t>(ERP</a:t>
            </a:r>
            <a:r>
              <a:rPr lang="ko-KR" altLang="en-US" dirty="0" smtClean="0"/>
              <a:t>가 주도적인 역할</a:t>
            </a:r>
            <a:r>
              <a:rPr lang="en-US" altLang="ko-KR" dirty="0" smtClean="0"/>
              <a:t>)</a:t>
            </a:r>
          </a:p>
          <a:p>
            <a:pPr lvl="2"/>
            <a:endParaRPr lang="en-US" altLang="ko-KR" dirty="0" smtClean="0"/>
          </a:p>
          <a:p>
            <a:pPr lvl="1"/>
            <a:r>
              <a:rPr lang="en-US" altLang="ko-KR" dirty="0" smtClean="0"/>
              <a:t>ERP</a:t>
            </a:r>
            <a:r>
              <a:rPr lang="ko-KR" altLang="en-US" dirty="0" smtClean="0"/>
              <a:t>의 구성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최상의 업무 프로세스를 포함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최신 정보 기술을 도구로 활용하여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기업의 전체 통합을 쉽게 구현할 수 있도록 패키지화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1"/>
            <a:r>
              <a:rPr lang="en-US" altLang="ko-KR" dirty="0" smtClean="0"/>
              <a:t>ERP </a:t>
            </a:r>
            <a:r>
              <a:rPr lang="ko-KR" altLang="en-US" dirty="0" smtClean="0"/>
              <a:t>도입 후 정보의 흐름</a:t>
            </a:r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 bwMode="auto">
          <a:xfrm>
            <a:off x="1775301" y="4077072"/>
            <a:ext cx="1296144" cy="43204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영업관리시스템</a:t>
            </a:r>
            <a:endParaRPr lang="ko-KR" altLang="en-US" sz="12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사각형 4"/>
          <p:cNvSpPr/>
          <p:nvPr/>
        </p:nvSpPr>
        <p:spPr bwMode="auto">
          <a:xfrm>
            <a:off x="3575501" y="4077072"/>
            <a:ext cx="1296144" cy="43204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생산관리시스템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1205" y="4154597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주문</a:t>
            </a:r>
            <a:endParaRPr lang="ko-KR" altLang="en-US" sz="12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8" name="직선 화살표 연결선 7"/>
          <p:cNvCxnSpPr>
            <a:stCxn id="6" idx="3"/>
            <a:endCxn id="4" idx="1"/>
          </p:cNvCxnSpPr>
          <p:nvPr/>
        </p:nvCxnSpPr>
        <p:spPr bwMode="auto">
          <a:xfrm flipV="1">
            <a:off x="1403648" y="4293096"/>
            <a:ext cx="371653" cy="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" name="직선 화살표 연결선 8"/>
          <p:cNvCxnSpPr>
            <a:stCxn id="4" idx="3"/>
            <a:endCxn id="5" idx="1"/>
          </p:cNvCxnSpPr>
          <p:nvPr/>
        </p:nvCxnSpPr>
        <p:spPr bwMode="auto">
          <a:xfrm>
            <a:off x="3071445" y="4293096"/>
            <a:ext cx="504056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3071445" y="4293096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주문</a:t>
            </a:r>
            <a:endParaRPr lang="en-US" altLang="ko-KR" sz="12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정보</a:t>
            </a:r>
            <a:endParaRPr lang="ko-KR" altLang="en-US" sz="1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3575501" y="4869160"/>
            <a:ext cx="1296144" cy="43204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조달시스템</a:t>
            </a:r>
          </a:p>
        </p:txBody>
      </p:sp>
      <p:cxnSp>
        <p:nvCxnSpPr>
          <p:cNvPr id="14" name="직선 화살표 연결선 13"/>
          <p:cNvCxnSpPr>
            <a:stCxn id="5" idx="2"/>
            <a:endCxn id="13" idx="0"/>
          </p:cNvCxnSpPr>
          <p:nvPr/>
        </p:nvCxnSpPr>
        <p:spPr bwMode="auto">
          <a:xfrm>
            <a:off x="4223573" y="4509120"/>
            <a:ext cx="0" cy="36004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4871645" y="4149080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생산계획 편성</a:t>
            </a:r>
            <a:endParaRPr lang="ko-KR" altLang="en-US" sz="1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899353" y="4941168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부품공급계획</a:t>
            </a:r>
            <a:endParaRPr lang="ko-KR" altLang="en-US" sz="12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1" name="꺾인 연결선 20"/>
          <p:cNvCxnSpPr>
            <a:stCxn id="15" idx="3"/>
          </p:cNvCxnSpPr>
          <p:nvPr/>
        </p:nvCxnSpPr>
        <p:spPr bwMode="auto">
          <a:xfrm>
            <a:off x="6034143" y="4287580"/>
            <a:ext cx="853726" cy="365556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꺾인 연결선 21"/>
          <p:cNvCxnSpPr>
            <a:stCxn id="19" idx="3"/>
          </p:cNvCxnSpPr>
          <p:nvPr/>
        </p:nvCxnSpPr>
        <p:spPr bwMode="auto">
          <a:xfrm flipV="1">
            <a:off x="6007349" y="4653136"/>
            <a:ext cx="880520" cy="426532"/>
          </a:xfrm>
          <a:prstGeom prst="bentConnector3">
            <a:avLst>
              <a:gd name="adj1" fmla="val 52098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8" name="TextBox 27"/>
          <p:cNvSpPr txBox="1"/>
          <p:nvPr/>
        </p:nvSpPr>
        <p:spPr>
          <a:xfrm>
            <a:off x="6887869" y="450912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생산</a:t>
            </a:r>
            <a:endParaRPr lang="ko-KR" altLang="en-US" sz="1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8"/>
          <p:cNvSpPr/>
          <p:nvPr/>
        </p:nvSpPr>
        <p:spPr bwMode="auto">
          <a:xfrm>
            <a:off x="3575501" y="5733256"/>
            <a:ext cx="1296144" cy="43204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물류시스템</a:t>
            </a:r>
          </a:p>
        </p:txBody>
      </p:sp>
      <p:cxnSp>
        <p:nvCxnSpPr>
          <p:cNvPr id="30" name="꺾인 연결선 29"/>
          <p:cNvCxnSpPr>
            <a:stCxn id="28" idx="2"/>
            <a:endCxn id="29" idx="3"/>
          </p:cNvCxnSpPr>
          <p:nvPr/>
        </p:nvCxnSpPr>
        <p:spPr bwMode="auto">
          <a:xfrm rot="5400000">
            <a:off x="5421288" y="4236476"/>
            <a:ext cx="1163161" cy="2262446"/>
          </a:xfrm>
          <a:prstGeom prst="bentConnector2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3" name="TextBox 32"/>
          <p:cNvSpPr txBox="1"/>
          <p:nvPr/>
        </p:nvSpPr>
        <p:spPr>
          <a:xfrm>
            <a:off x="5652120" y="5949280"/>
            <a:ext cx="13163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완제품 생산정보</a:t>
            </a:r>
            <a:endParaRPr lang="ko-KR" altLang="en-US" sz="12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4" name="꺾인 연결선 29"/>
          <p:cNvCxnSpPr>
            <a:stCxn id="29" idx="1"/>
            <a:endCxn id="4" idx="2"/>
          </p:cNvCxnSpPr>
          <p:nvPr/>
        </p:nvCxnSpPr>
        <p:spPr bwMode="auto">
          <a:xfrm rot="10800000">
            <a:off x="2423373" y="4509120"/>
            <a:ext cx="1152128" cy="1440160"/>
          </a:xfrm>
          <a:prstGeom prst="bentConnector2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7" name="TextBox 36"/>
          <p:cNvSpPr txBox="1"/>
          <p:nvPr/>
        </p:nvSpPr>
        <p:spPr>
          <a:xfrm>
            <a:off x="1619672" y="573325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배송정보</a:t>
            </a:r>
            <a:endParaRPr lang="ko-KR" altLang="en-US" sz="1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619672" y="551723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제품정보</a:t>
            </a:r>
            <a:endParaRPr lang="ko-KR" altLang="en-US" sz="12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312825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12.2 </a:t>
            </a:r>
            <a:r>
              <a:rPr lang="ko-KR" altLang="en-US" dirty="0"/>
              <a:t>전사적 자원관리</a:t>
            </a:r>
            <a:r>
              <a:rPr lang="en-US" altLang="ko-KR" dirty="0"/>
              <a:t>(ERP)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ERP </a:t>
            </a:r>
            <a:r>
              <a:rPr lang="ko-KR" altLang="en-US" dirty="0" smtClean="0"/>
              <a:t>도입 효과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개별요소업무 지원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다국적 업무 지원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정보기술 지원</a:t>
            </a:r>
            <a:r>
              <a:rPr lang="en-US" altLang="ko-KR" dirty="0" smtClean="0"/>
              <a:t>(</a:t>
            </a:r>
            <a:r>
              <a:rPr lang="ko-KR" altLang="en-US" dirty="0" smtClean="0"/>
              <a:t>표준 </a:t>
            </a:r>
            <a:r>
              <a:rPr lang="en-US" altLang="ko-KR" dirty="0" smtClean="0"/>
              <a:t>DB, </a:t>
            </a:r>
            <a:r>
              <a:rPr lang="ko-KR" altLang="en-US" dirty="0" smtClean="0"/>
              <a:t>표준 </a:t>
            </a:r>
            <a:r>
              <a:rPr lang="en-US" altLang="ko-KR" dirty="0" smtClean="0"/>
              <a:t>UI)</a:t>
            </a:r>
          </a:p>
          <a:p>
            <a:pPr lvl="1"/>
            <a:r>
              <a:rPr lang="ko-KR" altLang="en-US" dirty="0" smtClean="0"/>
              <a:t>과거 정보의 섬 </a:t>
            </a:r>
            <a:r>
              <a:rPr lang="en-US" altLang="ko-KR" dirty="0" smtClean="0"/>
              <a:t>(island of information)</a:t>
            </a:r>
            <a:r>
              <a:rPr lang="ko-KR" altLang="en-US" dirty="0" smtClean="0"/>
              <a:t>으로 분리되던 각종 업무들이 정보를 상호 교환하며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일관성 있게 업무를 수행할 수 있도록 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업무 수행 능력의 향상 </a:t>
            </a:r>
            <a:r>
              <a:rPr lang="en-US" altLang="ko-KR" dirty="0" smtClean="0">
                <a:sym typeface="Wingdings" pitchFamily="2" charset="2"/>
              </a:rPr>
              <a:t> </a:t>
            </a:r>
            <a:r>
              <a:rPr lang="ko-KR" altLang="en-US" dirty="0" smtClean="0">
                <a:sym typeface="Wingdings" pitchFamily="2" charset="2"/>
              </a:rPr>
              <a:t>기업 업무의 혁신 도구로 활용</a:t>
            </a:r>
            <a:endParaRPr lang="en-US" altLang="ko-KR" dirty="0" smtClean="0">
              <a:sym typeface="Wingdings" pitchFamily="2" charset="2"/>
            </a:endParaRPr>
          </a:p>
          <a:p>
            <a:pPr lvl="1"/>
            <a:endParaRPr lang="en-US" altLang="ko-KR" dirty="0">
              <a:sym typeface="Wingdings" pitchFamily="2" charset="2"/>
            </a:endParaRPr>
          </a:p>
          <a:p>
            <a:r>
              <a:rPr lang="en-US" altLang="ko-KR" dirty="0" smtClean="0">
                <a:sym typeface="Wingdings" pitchFamily="2" charset="2"/>
              </a:rPr>
              <a:t>ERP </a:t>
            </a:r>
            <a:r>
              <a:rPr lang="ko-KR" altLang="en-US" dirty="0" smtClean="0">
                <a:sym typeface="Wingdings" pitchFamily="2" charset="2"/>
              </a:rPr>
              <a:t>시스템의 주요 기능</a:t>
            </a:r>
            <a:endParaRPr lang="en-US" altLang="ko-KR" dirty="0" smtClean="0">
              <a:sym typeface="Wingdings" pitchFamily="2" charset="2"/>
            </a:endParaRPr>
          </a:p>
          <a:p>
            <a:pPr lvl="1">
              <a:lnSpc>
                <a:spcPct val="140000"/>
              </a:lnSpc>
            </a:pPr>
            <a:r>
              <a:rPr lang="ko-KR" altLang="en-US" dirty="0"/>
              <a:t>재무 원가 </a:t>
            </a:r>
            <a:r>
              <a:rPr lang="ko-KR" altLang="en-US" dirty="0" smtClean="0"/>
              <a:t>관리</a:t>
            </a:r>
            <a:endParaRPr lang="en-US" altLang="ko-KR" dirty="0" smtClean="0"/>
          </a:p>
          <a:p>
            <a:pPr lvl="2">
              <a:lnSpc>
                <a:spcPct val="140000"/>
              </a:lnSpc>
            </a:pPr>
            <a:r>
              <a:rPr lang="ko-KR" altLang="en-US" dirty="0" smtClean="0"/>
              <a:t>회계 </a:t>
            </a:r>
            <a:r>
              <a:rPr lang="en-US" altLang="ko-KR" dirty="0" smtClean="0"/>
              <a:t>(</a:t>
            </a:r>
            <a:r>
              <a:rPr lang="ko-KR" altLang="en-US" dirty="0" smtClean="0"/>
              <a:t>재무</a:t>
            </a:r>
            <a:r>
              <a:rPr lang="en-US" altLang="ko-KR" dirty="0" smtClean="0"/>
              <a:t>, </a:t>
            </a:r>
            <a:r>
              <a:rPr lang="ko-KR" altLang="en-US" dirty="0" smtClean="0"/>
              <a:t>관리</a:t>
            </a:r>
            <a:r>
              <a:rPr lang="en-US" altLang="ko-KR" dirty="0" smtClean="0"/>
              <a:t>), </a:t>
            </a:r>
            <a:r>
              <a:rPr lang="ko-KR" altLang="en-US" dirty="0" smtClean="0"/>
              <a:t>자금</a:t>
            </a:r>
            <a:r>
              <a:rPr lang="en-US" altLang="ko-KR" dirty="0" smtClean="0"/>
              <a:t>,</a:t>
            </a:r>
            <a:r>
              <a:rPr lang="ko-KR" altLang="en-US" dirty="0" smtClean="0"/>
              <a:t>고정자산</a:t>
            </a:r>
            <a:endParaRPr lang="ko-KR" altLang="en-US" dirty="0"/>
          </a:p>
          <a:p>
            <a:pPr lvl="1">
              <a:lnSpc>
                <a:spcPct val="140000"/>
              </a:lnSpc>
            </a:pPr>
            <a:r>
              <a:rPr lang="ko-KR" altLang="en-US" dirty="0" smtClean="0"/>
              <a:t>마케팅 </a:t>
            </a:r>
            <a:r>
              <a:rPr lang="ko-KR" altLang="en-US" dirty="0"/>
              <a:t>판매 관리 </a:t>
            </a:r>
            <a:endParaRPr lang="en-US" altLang="ko-KR" dirty="0" smtClean="0"/>
          </a:p>
          <a:p>
            <a:pPr lvl="2">
              <a:lnSpc>
                <a:spcPct val="140000"/>
              </a:lnSpc>
            </a:pPr>
            <a:r>
              <a:rPr lang="ko-KR" altLang="en-US" dirty="0" smtClean="0"/>
              <a:t>마케팅</a:t>
            </a:r>
            <a:r>
              <a:rPr lang="en-US" altLang="ko-KR" dirty="0" smtClean="0"/>
              <a:t>, </a:t>
            </a:r>
            <a:r>
              <a:rPr lang="ko-KR" altLang="en-US" dirty="0"/>
              <a:t>판매 및 </a:t>
            </a:r>
            <a:r>
              <a:rPr lang="ko-KR" altLang="en-US" dirty="0" smtClean="0"/>
              <a:t>유통</a:t>
            </a:r>
            <a:endParaRPr lang="en-US" altLang="ko-KR" dirty="0" smtClean="0"/>
          </a:p>
          <a:p>
            <a:pPr lvl="1">
              <a:lnSpc>
                <a:spcPct val="140000"/>
              </a:lnSpc>
            </a:pPr>
            <a:r>
              <a:rPr lang="ko-KR" altLang="en-US" dirty="0" smtClean="0"/>
              <a:t>생산 </a:t>
            </a:r>
            <a:r>
              <a:rPr lang="ko-KR" altLang="en-US" dirty="0"/>
              <a:t>운영 관리 </a:t>
            </a:r>
            <a:endParaRPr lang="en-US" altLang="ko-KR" dirty="0" smtClean="0"/>
          </a:p>
          <a:p>
            <a:pPr lvl="2">
              <a:lnSpc>
                <a:spcPct val="140000"/>
              </a:lnSpc>
            </a:pPr>
            <a:r>
              <a:rPr lang="ko-KR" altLang="en-US" dirty="0" smtClean="0"/>
              <a:t>생산 계획</a:t>
            </a:r>
            <a:r>
              <a:rPr lang="en-US" altLang="ko-KR" dirty="0" smtClean="0"/>
              <a:t>,</a:t>
            </a:r>
            <a:r>
              <a:rPr lang="ko-KR" altLang="en-US" dirty="0" smtClean="0"/>
              <a:t> 자재</a:t>
            </a:r>
            <a:r>
              <a:rPr lang="en-US" altLang="ko-KR" dirty="0" smtClean="0"/>
              <a:t>, </a:t>
            </a:r>
            <a:r>
              <a:rPr lang="ko-KR" altLang="en-US" dirty="0" smtClean="0"/>
              <a:t>품질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설비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프로젝트</a:t>
            </a:r>
            <a:endParaRPr lang="en-US" altLang="ko-KR" dirty="0" smtClean="0"/>
          </a:p>
          <a:p>
            <a:pPr lvl="1">
              <a:lnSpc>
                <a:spcPct val="140000"/>
              </a:lnSpc>
            </a:pPr>
            <a:r>
              <a:rPr lang="ko-KR" altLang="en-US" dirty="0" smtClean="0"/>
              <a:t>인적 </a:t>
            </a:r>
            <a:r>
              <a:rPr lang="ko-KR" altLang="en-US" dirty="0"/>
              <a:t>자원 관리 </a:t>
            </a:r>
            <a:endParaRPr lang="en-US" altLang="ko-KR" dirty="0" smtClean="0"/>
          </a:p>
          <a:p>
            <a:pPr lvl="2">
              <a:lnSpc>
                <a:spcPct val="140000"/>
              </a:lnSpc>
            </a:pPr>
            <a:r>
              <a:rPr lang="ko-KR" altLang="en-US" dirty="0" smtClean="0"/>
              <a:t>급여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채용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인사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교육훈련</a:t>
            </a:r>
            <a:endParaRPr lang="ko-KR" altLang="en-US" dirty="0"/>
          </a:p>
        </p:txBody>
      </p:sp>
      <p:pic>
        <p:nvPicPr>
          <p:cNvPr id="1026" name="Picture 2" descr="http://www.wlaf-us.com/sitebuildercontent/sitebuilderpictures/Core_R3_SAP_Components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ackgroundRemoval t="20417" b="100000" l="0" r="100000">
                        <a14:foregroundMark x1="47969" y1="28958" x2="47969" y2="28958"/>
                        <a14:foregroundMark x1="51563" y1="31042" x2="51563" y2="31042"/>
                        <a14:foregroundMark x1="53438" y1="28542" x2="53438" y2="28542"/>
                        <a14:foregroundMark x1="55781" y1="28542" x2="55781" y2="28542"/>
                        <a14:foregroundMark x1="2969" y1="31458" x2="2969" y2="31458"/>
                        <a14:foregroundMark x1="10000" y1="38542" x2="10000" y2="38542"/>
                        <a14:foregroundMark x1="26406" y1="47083" x2="26406" y2="47083"/>
                        <a14:foregroundMark x1="24531" y1="42292" x2="24531" y2="42292"/>
                        <a14:foregroundMark x1="30156" y1="41042" x2="30156" y2="41042"/>
                        <a14:foregroundMark x1="30938" y1="38958" x2="30938" y2="38958"/>
                        <a14:foregroundMark x1="29375" y1="38958" x2="29375" y2="38958"/>
                        <a14:foregroundMark x1="29844" y1="36875" x2="29844" y2="36875"/>
                        <a14:foregroundMark x1="32344" y1="32917" x2="32344" y2="32917"/>
                        <a14:foregroundMark x1="33125" y1="31875" x2="33125" y2="31875"/>
                        <a14:foregroundMark x1="37500" y1="27708" x2="37500" y2="27708"/>
                        <a14:foregroundMark x1="41406" y1="32708" x2="41406" y2="32708"/>
                        <a14:foregroundMark x1="43750" y1="35417" x2="43750" y2="35417"/>
                        <a14:foregroundMark x1="42500" y1="33958" x2="42500" y2="33958"/>
                        <a14:foregroundMark x1="44844" y1="32083" x2="44844" y2="32083"/>
                        <a14:foregroundMark x1="61719" y1="30625" x2="61719" y2="30625"/>
                        <a14:foregroundMark x1="65625" y1="34167" x2="65625" y2="34167"/>
                        <a14:foregroundMark x1="68438" y1="37500" x2="68438" y2="37500"/>
                        <a14:foregroundMark x1="68438" y1="33750" x2="68438" y2="33750"/>
                        <a14:foregroundMark x1="62969" y1="26458" x2="62969" y2="26458"/>
                        <a14:foregroundMark x1="25938" y1="40000" x2="25938" y2="40000"/>
                        <a14:foregroundMark x1="26563" y1="41042" x2="26563" y2="41042"/>
                        <a14:foregroundMark x1="26250" y1="56875" x2="26250" y2="56875"/>
                        <a14:foregroundMark x1="24063" y1="57083" x2="24063" y2="57083"/>
                        <a14:foregroundMark x1="23438" y1="56042" x2="23438" y2="56042"/>
                        <a14:foregroundMark x1="24063" y1="68750" x2="24063" y2="68750"/>
                        <a14:foregroundMark x1="23438" y1="68333" x2="23438" y2="68333"/>
                        <a14:foregroundMark x1="27656" y1="73958" x2="27656" y2="73958"/>
                        <a14:foregroundMark x1="25625" y1="71875" x2="25625" y2="71875"/>
                        <a14:foregroundMark x1="27813" y1="68750" x2="27813" y2="68750"/>
                        <a14:foregroundMark x1="31250" y1="76667" x2="31250" y2="76667"/>
                        <a14:foregroundMark x1="35938" y1="80208" x2="35938" y2="80208"/>
                        <a14:foregroundMark x1="45313" y1="84792" x2="45313" y2="84792"/>
                        <a14:foregroundMark x1="45781" y1="82917" x2="45781" y2="82917"/>
                        <a14:foregroundMark x1="37500" y1="81250" x2="37500" y2="81250"/>
                        <a14:foregroundMark x1="34063" y1="82917" x2="34063" y2="82917"/>
                        <a14:foregroundMark x1="29688" y1="78125" x2="29688" y2="78125"/>
                        <a14:foregroundMark x1="31563" y1="79375" x2="31563" y2="79375"/>
                        <a14:foregroundMark x1="37813" y1="84167" x2="37813" y2="84167"/>
                        <a14:foregroundMark x1="42969" y1="82917" x2="42969" y2="82917"/>
                        <a14:foregroundMark x1="47188" y1="84375" x2="47188" y2="84375"/>
                        <a14:foregroundMark x1="52031" y1="82708" x2="52031" y2="82708"/>
                        <a14:foregroundMark x1="54063" y1="85417" x2="54063" y2="85417"/>
                        <a14:foregroundMark x1="54844" y1="86250" x2="54844" y2="86250"/>
                        <a14:foregroundMark x1="61406" y1="83333" x2="61406" y2="83333"/>
                        <a14:foregroundMark x1="62656" y1="85417" x2="62656" y2="85417"/>
                        <a14:foregroundMark x1="68281" y1="80000" x2="68281" y2="80000"/>
                        <a14:foregroundMark x1="67031" y1="77500" x2="67031" y2="77500"/>
                        <a14:foregroundMark x1="70781" y1="72292" x2="70781" y2="72292"/>
                        <a14:foregroundMark x1="72656" y1="70833" x2="72656" y2="70833"/>
                        <a14:foregroundMark x1="75781" y1="67083" x2="75781" y2="67083"/>
                        <a14:foregroundMark x1="75156" y1="71458" x2="75156" y2="71458"/>
                        <a14:foregroundMark x1="73125" y1="63958" x2="73125" y2="63958"/>
                        <a14:foregroundMark x1="72188" y1="58125" x2="72188" y2="58125"/>
                        <a14:foregroundMark x1="75313" y1="53958" x2="75313" y2="53958"/>
                        <a14:foregroundMark x1="70313" y1="43542" x2="70313" y2="43542"/>
                        <a14:foregroundMark x1="72656" y1="46458" x2="72656" y2="46458"/>
                        <a14:foregroundMark x1="74844" y1="47500" x2="74844" y2="47500"/>
                        <a14:foregroundMark x1="76406" y1="44792" x2="76406" y2="44792"/>
                        <a14:foregroundMark x1="7344" y1="70625" x2="7344" y2="70625"/>
                        <a14:foregroundMark x1="4219" y1="64167" x2="4219" y2="64167"/>
                        <a14:foregroundMark x1="7344" y1="63958" x2="7344" y2="63958"/>
                        <a14:foregroundMark x1="75313" y1="59167" x2="75313" y2="59167"/>
                        <a14:foregroundMark x1="84844" y1="50208" x2="84844" y2="50208"/>
                        <a14:foregroundMark x1="83906" y1="53125" x2="83906" y2="53125"/>
                        <a14:foregroundMark x1="36250" y1="26875" x2="36250" y2="26875"/>
                        <a14:foregroundMark x1="54375" y1="26042" x2="54375" y2="26042"/>
                        <a14:foregroundMark x1="45469" y1="26042" x2="45469" y2="26042"/>
                        <a14:foregroundMark x1="36406" y1="26042" x2="36406" y2="26042"/>
                        <a14:foregroundMark x1="83906" y1="39375" x2="83906" y2="39375"/>
                        <a14:foregroundMark x1="79531" y1="38125" x2="95781" y2="41667"/>
                        <a14:foregroundMark x1="77969" y1="23958" x2="95313" y2="90833"/>
                        <a14:foregroundMark x1="78750" y1="22500" x2="99844" y2="22083"/>
                        <a14:foregroundMark x1="37969" y1="22708" x2="156" y2="22708"/>
                        <a14:backgroundMark x1="64531" y1="98542" x2="64531" y2="98542"/>
                        <a14:backgroundMark x1="86719" y1="98542" x2="86719" y2="98542"/>
                        <a14:backgroundMark x1="94688" y1="98750" x2="94688" y2="98750"/>
                        <a14:backgroundMark x1="99063" y1="92083" x2="99063" y2="92083"/>
                        <a14:backgroundMark x1="98750" y1="95833" x2="98750" y2="95833"/>
                        <a14:backgroundMark x1="98906" y1="98750" x2="98906" y2="98750"/>
                        <a14:backgroundMark x1="97031" y1="98750" x2="97031" y2="98750"/>
                        <a14:backgroundMark x1="99375" y1="85208" x2="99375" y2="85208"/>
                        <a14:backgroundMark x1="57500" y1="99375" x2="57500" y2="99375"/>
                        <a14:backgroundMark x1="57188" y1="99792" x2="57188" y2="99792"/>
                        <a14:backgroundMark x1="99531" y1="82917" x2="99531" y2="829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0649"/>
          <a:stretch/>
        </p:blipFill>
        <p:spPr bwMode="auto">
          <a:xfrm>
            <a:off x="4499992" y="3212976"/>
            <a:ext cx="4476835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5532821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12.2 </a:t>
            </a:r>
            <a:r>
              <a:rPr lang="ko-KR" altLang="en-US" dirty="0"/>
              <a:t>전사적 자원관리</a:t>
            </a:r>
            <a:r>
              <a:rPr lang="en-US" altLang="ko-KR" dirty="0"/>
              <a:t>(ERP)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ERP </a:t>
            </a:r>
            <a:r>
              <a:rPr lang="ko-KR" altLang="en-US" dirty="0" smtClean="0"/>
              <a:t>구축 방법론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커스터마이징 </a:t>
            </a:r>
            <a:r>
              <a:rPr lang="en-US" altLang="ko-KR" dirty="0" smtClean="0"/>
              <a:t>(Customizing): </a:t>
            </a:r>
            <a:r>
              <a:rPr lang="ko-KR" altLang="en-US" dirty="0" smtClean="0"/>
              <a:t>표준 소프트웨어 도입 시 기업의 상황에 맞게 프로그램을 설정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수정하거나 추가 보완하는 것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기업의 구조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문화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업무 방식의 차이를 반영하기 위한 작업 필요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과도한 커스터마이징</a:t>
            </a:r>
            <a:r>
              <a:rPr lang="en-US" altLang="ko-KR" dirty="0" smtClean="0"/>
              <a:t>: </a:t>
            </a:r>
            <a:r>
              <a:rPr lang="ko-KR" altLang="en-US" dirty="0" smtClean="0"/>
              <a:t>표준소프트웨어의 장점을 잃어버림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가급적 커스터마이징을 줄일 것을 권고함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SAP R/3 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ASAP (Accelerated SAP)</a:t>
            </a:r>
            <a:r>
              <a:rPr lang="ko-KR" altLang="en-US" dirty="0" smtClean="0"/>
              <a:t>방법론</a:t>
            </a:r>
            <a:endParaRPr lang="ko-KR" altLang="en-US" dirty="0"/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526969" y="3140968"/>
            <a:ext cx="411913" cy="400050"/>
          </a:xfrm>
          <a:prstGeom prst="ellipse">
            <a:avLst/>
          </a:prstGeom>
          <a:solidFill>
            <a:srgbClr val="000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53882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2255161" y="3140968"/>
            <a:ext cx="411913" cy="400050"/>
          </a:xfrm>
          <a:prstGeom prst="ellipse">
            <a:avLst/>
          </a:prstGeom>
          <a:solidFill>
            <a:srgbClr val="000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53882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3983353" y="3140968"/>
            <a:ext cx="411913" cy="400050"/>
          </a:xfrm>
          <a:prstGeom prst="ellipse">
            <a:avLst/>
          </a:prstGeom>
          <a:solidFill>
            <a:srgbClr val="000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53882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5639537" y="3140968"/>
            <a:ext cx="411913" cy="400050"/>
          </a:xfrm>
          <a:prstGeom prst="ellipse">
            <a:avLst/>
          </a:prstGeom>
          <a:solidFill>
            <a:srgbClr val="000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53882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7400447" y="3140968"/>
            <a:ext cx="411913" cy="400050"/>
          </a:xfrm>
          <a:prstGeom prst="ellipse">
            <a:avLst/>
          </a:prstGeom>
          <a:solidFill>
            <a:srgbClr val="000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53882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9" name="Line 54"/>
          <p:cNvSpPr>
            <a:spLocks noChangeShapeType="1"/>
          </p:cNvSpPr>
          <p:nvPr/>
        </p:nvSpPr>
        <p:spPr bwMode="auto">
          <a:xfrm>
            <a:off x="938882" y="3340993"/>
            <a:ext cx="1316279" cy="0"/>
          </a:xfrm>
          <a:prstGeom prst="line">
            <a:avLst/>
          </a:prstGeom>
          <a:noFill/>
          <a:ln w="57150">
            <a:solidFill>
              <a:srgbClr val="FFCC00"/>
            </a:solidFill>
            <a:round/>
            <a:headEnd/>
            <a:tailEnd type="triangle" w="med" len="med"/>
          </a:ln>
          <a:effectLst>
            <a:outerShdw dist="53882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Line 55"/>
          <p:cNvSpPr>
            <a:spLocks noChangeShapeType="1"/>
          </p:cNvSpPr>
          <p:nvPr/>
        </p:nvSpPr>
        <p:spPr bwMode="auto">
          <a:xfrm>
            <a:off x="2667074" y="3339803"/>
            <a:ext cx="1316279" cy="2381"/>
          </a:xfrm>
          <a:prstGeom prst="line">
            <a:avLst/>
          </a:prstGeom>
          <a:noFill/>
          <a:ln w="57150">
            <a:solidFill>
              <a:srgbClr val="FFCC00"/>
            </a:solidFill>
            <a:round/>
            <a:headEnd/>
            <a:tailEnd type="triangle" w="med" len="med"/>
          </a:ln>
          <a:effectLst>
            <a:outerShdw dist="53882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Line 56"/>
          <p:cNvSpPr>
            <a:spLocks noChangeShapeType="1"/>
          </p:cNvSpPr>
          <p:nvPr/>
        </p:nvSpPr>
        <p:spPr bwMode="auto">
          <a:xfrm flipV="1">
            <a:off x="4395266" y="3340993"/>
            <a:ext cx="1244271" cy="1"/>
          </a:xfrm>
          <a:prstGeom prst="line">
            <a:avLst/>
          </a:prstGeom>
          <a:noFill/>
          <a:ln w="57150">
            <a:solidFill>
              <a:srgbClr val="FFCC00"/>
            </a:solidFill>
            <a:round/>
            <a:headEnd/>
            <a:tailEnd type="triangle" w="med" len="med"/>
          </a:ln>
          <a:effectLst>
            <a:outerShdw dist="53882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Line 57"/>
          <p:cNvSpPr>
            <a:spLocks noChangeShapeType="1"/>
          </p:cNvSpPr>
          <p:nvPr/>
        </p:nvSpPr>
        <p:spPr bwMode="auto">
          <a:xfrm>
            <a:off x="6051450" y="3340993"/>
            <a:ext cx="1316279" cy="0"/>
          </a:xfrm>
          <a:prstGeom prst="line">
            <a:avLst/>
          </a:prstGeom>
          <a:noFill/>
          <a:ln w="57150">
            <a:solidFill>
              <a:srgbClr val="FFCC00"/>
            </a:solidFill>
            <a:round/>
            <a:headEnd/>
            <a:tailEnd type="triangle" w="med" len="med"/>
          </a:ln>
          <a:effectLst>
            <a:outerShdw dist="53882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977300491"/>
              </p:ext>
            </p:extLst>
          </p:nvPr>
        </p:nvGraphicFramePr>
        <p:xfrm>
          <a:off x="356555" y="3645024"/>
          <a:ext cx="8535925" cy="24715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707185"/>
                <a:gridCol w="1707185"/>
                <a:gridCol w="1707185"/>
                <a:gridCol w="1707185"/>
                <a:gridCol w="1707185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Project</a:t>
                      </a:r>
                    </a:p>
                    <a:p>
                      <a:pPr algn="ctr" latinLnBrk="1"/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Preparation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Business</a:t>
                      </a:r>
                    </a:p>
                    <a:p>
                      <a:pPr algn="ctr" latinLnBrk="1"/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Blueprint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Realization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Final</a:t>
                      </a:r>
                    </a:p>
                    <a:p>
                      <a:pPr algn="ctr"/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Preparation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Go Live</a:t>
                      </a:r>
                    </a:p>
                  </a:txBody>
                  <a:tcPr marL="36000" marR="36000" marT="36000" marB="36000"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initial planning and preparation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ea typeface="굴림" charset="-127"/>
                        </a:rPr>
                        <a:t>documentation of the business process requirements of the company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ea typeface="굴림" charset="-127"/>
                        </a:rPr>
                        <a:t>implement all business and process requirements based upon the business blueprint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ea typeface="굴림" charset="-127"/>
                        </a:rPr>
                        <a:t>complete testing, user training, system management and cut-over activities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>
                          <a:ea typeface="굴림" charset="-127"/>
                        </a:rPr>
                        <a:t>transition from implementation to production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Project</a:t>
                      </a:r>
                      <a:r>
                        <a:rPr lang="en-US" altLang="ko-KR" sz="12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Plan</a:t>
                      </a:r>
                    </a:p>
                    <a:p>
                      <a:pPr algn="ctr" latinLnBrk="1"/>
                      <a:r>
                        <a:rPr lang="en-US" altLang="ko-KR" sz="12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Scope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Authorizations</a:t>
                      </a:r>
                    </a:p>
                    <a:p>
                      <a:pPr algn="ctr" latinLnBrk="1"/>
                      <a:r>
                        <a:rPr lang="en-US" altLang="ko-KR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Reports, Conversion</a:t>
                      </a:r>
                    </a:p>
                    <a:p>
                      <a:pPr algn="ctr" latinLnBrk="1"/>
                      <a:r>
                        <a:rPr lang="en-US" altLang="ko-KR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Requirement interface</a:t>
                      </a:r>
                    </a:p>
                    <a:p>
                      <a:pPr algn="ctr" latinLnBrk="1"/>
                      <a:r>
                        <a:rPr lang="en-US" altLang="ko-KR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Baseline scope, Biz</a:t>
                      </a:r>
                      <a:r>
                        <a:rPr lang="en-US" altLang="ko-KR" sz="12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process, Org. structure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Biz</a:t>
                      </a:r>
                      <a:r>
                        <a:rPr lang="en-US" altLang="ko-KR" sz="12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process procedure</a:t>
                      </a:r>
                    </a:p>
                    <a:p>
                      <a:pPr algn="ctr" latinLnBrk="1"/>
                      <a:r>
                        <a:rPr lang="en-US" altLang="ko-KR" sz="12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Test cases, End user training materials</a:t>
                      </a:r>
                    </a:p>
                    <a:p>
                      <a:pPr algn="ctr" latinLnBrk="1"/>
                      <a:r>
                        <a:rPr lang="en-US" altLang="ko-KR" sz="12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Reports, Interfaces, </a:t>
                      </a:r>
                    </a:p>
                    <a:p>
                      <a:pPr algn="ctr" latinLnBrk="1"/>
                      <a:r>
                        <a:rPr lang="en-US" altLang="ko-KR" sz="12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Conversions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Test plan</a:t>
                      </a:r>
                    </a:p>
                    <a:p>
                      <a:pPr algn="ctr" latinLnBrk="1"/>
                      <a:r>
                        <a:rPr lang="en-US" altLang="ko-KR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Test</a:t>
                      </a:r>
                      <a:r>
                        <a:rPr lang="en-US" altLang="ko-KR" sz="12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material</a:t>
                      </a:r>
                    </a:p>
                    <a:p>
                      <a:pPr algn="ctr" latinLnBrk="1"/>
                      <a:r>
                        <a:rPr lang="en-US" altLang="ko-KR" sz="12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Go-Live plan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System performance evaluation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2229430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12.3 </a:t>
            </a:r>
            <a:r>
              <a:rPr lang="ko-KR" altLang="en-US" dirty="0"/>
              <a:t>공급망관리</a:t>
            </a:r>
            <a:r>
              <a:rPr lang="en-US" altLang="ko-KR" dirty="0"/>
              <a:t>(SCM)</a:t>
            </a:r>
          </a:p>
        </p:txBody>
      </p:sp>
      <p:sp>
        <p:nvSpPr>
          <p:cNvPr id="277507" name="Rectangle 3"/>
          <p:cNvSpPr>
            <a:spLocks noGrp="1" noChangeArrowheads="1"/>
          </p:cNvSpPr>
          <p:nvPr>
            <p:ph idx="1"/>
          </p:nvPr>
        </p:nvSpPr>
        <p:spPr>
          <a:xfrm>
            <a:off x="250824" y="981075"/>
            <a:ext cx="8641655" cy="5184775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ko-KR" altLang="en-US" dirty="0" smtClean="0"/>
              <a:t>공급망</a:t>
            </a:r>
            <a:endParaRPr lang="en-US" altLang="ko-KR" dirty="0" smtClean="0"/>
          </a:p>
          <a:p>
            <a:pPr lvl="1">
              <a:lnSpc>
                <a:spcPct val="140000"/>
              </a:lnSpc>
            </a:pPr>
            <a:r>
              <a:rPr lang="ko-KR" altLang="en-US" dirty="0" smtClean="0"/>
              <a:t>재화가 공급업체에서 최종소비자까지 흘러가고 </a:t>
            </a:r>
            <a:r>
              <a:rPr lang="ko-KR" altLang="en-US" dirty="0"/>
              <a:t>변환되는 과정의 하부구조</a:t>
            </a:r>
            <a:r>
              <a:rPr lang="en-US" altLang="ko-KR" dirty="0"/>
              <a:t>, </a:t>
            </a:r>
            <a:r>
              <a:rPr lang="ko-KR" altLang="en-US" dirty="0"/>
              <a:t>조직</a:t>
            </a:r>
            <a:r>
              <a:rPr lang="en-US" altLang="ko-KR" dirty="0"/>
              <a:t>, </a:t>
            </a:r>
            <a:r>
              <a:rPr lang="ko-KR" altLang="en-US" dirty="0"/>
              <a:t>프로세스 </a:t>
            </a:r>
            <a:r>
              <a:rPr lang="ko-KR" altLang="en-US" dirty="0" smtClean="0"/>
              <a:t>및  </a:t>
            </a:r>
            <a:r>
              <a:rPr lang="ko-KR" altLang="en-US" dirty="0"/>
              <a:t>활용기술을 포괄한 </a:t>
            </a:r>
            <a:r>
              <a:rPr lang="ko-KR" altLang="en-US" dirty="0" smtClean="0"/>
              <a:t>개념</a:t>
            </a:r>
            <a:endParaRPr lang="en-US" altLang="ko-KR" dirty="0" smtClean="0"/>
          </a:p>
          <a:p>
            <a:pPr lvl="1">
              <a:lnSpc>
                <a:spcPct val="140000"/>
              </a:lnSpc>
            </a:pPr>
            <a:r>
              <a:rPr lang="ko-KR" altLang="en-US" u="sng" dirty="0" smtClean="0"/>
              <a:t>고객주문으로부터 원자재 조달</a:t>
            </a:r>
            <a:r>
              <a:rPr lang="en-US" altLang="ko-KR" u="sng" dirty="0" smtClean="0"/>
              <a:t>, </a:t>
            </a:r>
            <a:r>
              <a:rPr lang="ko-KR" altLang="en-US" u="sng" dirty="0" smtClean="0"/>
              <a:t>제품 생산 및 최조 고객에게 제품을 인도하기까지</a:t>
            </a:r>
            <a:r>
              <a:rPr lang="ko-KR" altLang="en-US" dirty="0" smtClean="0"/>
              <a:t>의 모든 </a:t>
            </a:r>
            <a:r>
              <a:rPr lang="ko-KR" altLang="en-US" b="1" dirty="0" smtClean="0"/>
              <a:t>물리적인 프로세스</a:t>
            </a:r>
            <a:r>
              <a:rPr lang="ko-KR" altLang="en-US" dirty="0" smtClean="0"/>
              <a:t>와 </a:t>
            </a:r>
            <a:r>
              <a:rPr lang="ko-KR" altLang="en-US" b="1" dirty="0" smtClean="0"/>
              <a:t>정보흐름</a:t>
            </a:r>
            <a:r>
              <a:rPr lang="ko-KR" altLang="en-US" dirty="0" smtClean="0"/>
              <a:t>을 포괄적으로 의미</a:t>
            </a:r>
            <a:endParaRPr lang="en-US" altLang="ko-KR" dirty="0" smtClean="0"/>
          </a:p>
          <a:p>
            <a:pPr lvl="1">
              <a:lnSpc>
                <a:spcPct val="140000"/>
              </a:lnSpc>
            </a:pPr>
            <a:r>
              <a:rPr lang="ko-KR" altLang="en-US" dirty="0" smtClean="0"/>
              <a:t>단일 기업 내보다는 기업군 전체에 걸쳐 포괄적으로 형성되는 것이 일반적임</a:t>
            </a:r>
            <a:endParaRPr lang="ko-KR" altLang="en-US" dirty="0"/>
          </a:p>
          <a:p>
            <a:pPr>
              <a:lnSpc>
                <a:spcPct val="140000"/>
              </a:lnSpc>
            </a:pPr>
            <a:r>
              <a:rPr lang="ko-KR" altLang="en-US" dirty="0" smtClean="0"/>
              <a:t>공급망의 </a:t>
            </a:r>
            <a:r>
              <a:rPr lang="ko-KR" altLang="en-US" dirty="0"/>
              <a:t>요소</a:t>
            </a:r>
          </a:p>
          <a:p>
            <a:pPr lvl="1">
              <a:lnSpc>
                <a:spcPct val="140000"/>
              </a:lnSpc>
            </a:pPr>
            <a:r>
              <a:rPr lang="ko-KR" altLang="en-US" b="1" dirty="0"/>
              <a:t>기업 내부의 기능 </a:t>
            </a:r>
            <a:r>
              <a:rPr lang="ko-KR" altLang="en-US" b="1" dirty="0" smtClean="0"/>
              <a:t>부문</a:t>
            </a:r>
            <a:r>
              <a:rPr lang="en-US" altLang="ko-KR" dirty="0" smtClean="0"/>
              <a:t>: </a:t>
            </a:r>
            <a:r>
              <a:rPr lang="ko-KR" altLang="en-US" dirty="0" smtClean="0"/>
              <a:t>재화의 변환 과정 </a:t>
            </a:r>
            <a:r>
              <a:rPr lang="en-US" altLang="ko-KR" dirty="0" smtClean="0"/>
              <a:t>(value-added process, value chain)</a:t>
            </a:r>
            <a:endParaRPr lang="ko-KR" altLang="en-US" dirty="0"/>
          </a:p>
          <a:p>
            <a:pPr lvl="1">
              <a:lnSpc>
                <a:spcPct val="140000"/>
              </a:lnSpc>
            </a:pPr>
            <a:r>
              <a:rPr lang="ko-KR" altLang="en-US" b="1" dirty="0" smtClean="0"/>
              <a:t>상류 </a:t>
            </a:r>
            <a:r>
              <a:rPr lang="en-US" altLang="ko-KR" b="1" dirty="0" smtClean="0"/>
              <a:t>(up-stream)</a:t>
            </a:r>
            <a:r>
              <a:rPr lang="ko-KR" altLang="en-US" b="1" dirty="0" smtClean="0"/>
              <a:t>의 외부 조직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공급자</a:t>
            </a:r>
            <a:r>
              <a:rPr lang="en-US" altLang="ko-KR" dirty="0" smtClean="0"/>
              <a:t>)</a:t>
            </a:r>
            <a:endParaRPr lang="ko-KR" altLang="en-US" dirty="0"/>
          </a:p>
          <a:p>
            <a:pPr lvl="1">
              <a:lnSpc>
                <a:spcPct val="140000"/>
              </a:lnSpc>
            </a:pPr>
            <a:r>
              <a:rPr lang="ko-KR" altLang="en-US" b="1" dirty="0" smtClean="0"/>
              <a:t>하류 </a:t>
            </a:r>
            <a:r>
              <a:rPr lang="en-US" altLang="ko-KR" b="1" dirty="0" smtClean="0"/>
              <a:t>(down-stream)</a:t>
            </a:r>
            <a:r>
              <a:rPr lang="ko-KR" altLang="en-US" b="1" dirty="0" smtClean="0"/>
              <a:t>의 외부 조직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고객</a:t>
            </a:r>
            <a:r>
              <a:rPr lang="en-US" altLang="ko-KR" dirty="0" smtClean="0"/>
              <a:t>)</a:t>
            </a:r>
            <a:endParaRPr lang="ko-KR" altLang="en-US" dirty="0"/>
          </a:p>
          <a:p>
            <a:pPr lvl="1">
              <a:lnSpc>
                <a:spcPct val="140000"/>
              </a:lnSpc>
            </a:pPr>
            <a:r>
              <a:rPr lang="ko-KR" altLang="en-US" b="1" dirty="0"/>
              <a:t>공급망의 순환</a:t>
            </a:r>
          </a:p>
          <a:p>
            <a:pPr lvl="2">
              <a:lnSpc>
                <a:spcPct val="140000"/>
              </a:lnSpc>
            </a:pPr>
            <a:r>
              <a:rPr lang="ko-KR" altLang="en-US" dirty="0"/>
              <a:t>수명이 다한 </a:t>
            </a:r>
            <a:r>
              <a:rPr lang="ko-KR" altLang="en-US" dirty="0" smtClean="0"/>
              <a:t>제품을 </a:t>
            </a:r>
            <a:r>
              <a:rPr lang="ko-KR" altLang="en-US" dirty="0"/>
              <a:t>최종사용자로부터 회수하여 </a:t>
            </a:r>
            <a:r>
              <a:rPr lang="ko-KR" altLang="en-US" dirty="0" smtClean="0"/>
              <a:t>재활용 </a:t>
            </a:r>
            <a:r>
              <a:rPr lang="en-US" altLang="ko-KR" dirty="0" smtClean="0"/>
              <a:t>(closed loop)</a:t>
            </a:r>
            <a:endParaRPr lang="ko-KR" altLang="en-US" dirty="0"/>
          </a:p>
          <a:p>
            <a:pPr lvl="2">
              <a:lnSpc>
                <a:spcPct val="140000"/>
              </a:lnSpc>
            </a:pPr>
            <a:r>
              <a:rPr lang="ko-KR" altLang="en-US" dirty="0" smtClean="0"/>
              <a:t>반품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애프터</a:t>
            </a:r>
            <a:r>
              <a:rPr lang="ko-KR" altLang="en-US" dirty="0" smtClean="0"/>
              <a:t> 서비스 기능</a:t>
            </a:r>
            <a:r>
              <a:rPr lang="en-US" altLang="ko-KR" dirty="0" smtClean="0"/>
              <a:t>, </a:t>
            </a:r>
            <a:r>
              <a:rPr lang="ko-KR" altLang="en-US" dirty="0" smtClean="0"/>
              <a:t>유지보스 서비스 등 </a:t>
            </a:r>
            <a:r>
              <a:rPr lang="ko-KR" altLang="en-US" dirty="0" err="1" smtClean="0"/>
              <a:t>역물류</a:t>
            </a:r>
            <a:r>
              <a:rPr lang="ko-KR" altLang="en-US" dirty="0" smtClean="0"/>
              <a:t> </a:t>
            </a:r>
            <a:r>
              <a:rPr lang="en-US" altLang="ko-KR" dirty="0" smtClean="0"/>
              <a:t>(reverse logistics) </a:t>
            </a:r>
            <a:r>
              <a:rPr lang="ko-KR" altLang="en-US" dirty="0" smtClean="0"/>
              <a:t>개선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020515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12.3 </a:t>
            </a:r>
            <a:r>
              <a:rPr lang="ko-KR" altLang="en-US" dirty="0"/>
              <a:t>공급망관리</a:t>
            </a:r>
            <a:r>
              <a:rPr lang="en-US" altLang="ko-KR" dirty="0"/>
              <a:t>(SCM)</a:t>
            </a:r>
          </a:p>
        </p:txBody>
      </p:sp>
      <p:sp>
        <p:nvSpPr>
          <p:cNvPr id="277507" name="Rectangle 3"/>
          <p:cNvSpPr>
            <a:spLocks noGrp="1" noChangeArrowheads="1"/>
          </p:cNvSpPr>
          <p:nvPr>
            <p:ph idx="1"/>
          </p:nvPr>
        </p:nvSpPr>
        <p:spPr>
          <a:xfrm>
            <a:off x="250824" y="981075"/>
            <a:ext cx="8641655" cy="5184775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ko-KR" altLang="en-US" dirty="0" err="1" smtClean="0"/>
              <a:t>공급망</a:t>
            </a:r>
            <a:endParaRPr lang="en-US" altLang="ko-KR" dirty="0" smtClean="0"/>
          </a:p>
        </p:txBody>
      </p:sp>
      <p:pic>
        <p:nvPicPr>
          <p:cNvPr id="1026" name="그림 1" descr="P:\Sarah Vernon\Mgmt\Russell\7e\JPEGs\fig_10_0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599" y="1412776"/>
            <a:ext cx="7090755" cy="468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020515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12.3 </a:t>
            </a:r>
            <a:r>
              <a:rPr lang="ko-KR" altLang="en-US" dirty="0"/>
              <a:t>공급망관리</a:t>
            </a:r>
            <a:r>
              <a:rPr lang="en-US" altLang="ko-KR" dirty="0"/>
              <a:t>(SCM)</a:t>
            </a:r>
          </a:p>
        </p:txBody>
      </p:sp>
      <p:sp>
        <p:nvSpPr>
          <p:cNvPr id="278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40000"/>
              </a:lnSpc>
            </a:pPr>
            <a:r>
              <a:rPr lang="en-US" altLang="ko-KR" dirty="0" smtClean="0"/>
              <a:t>SCM</a:t>
            </a:r>
            <a:r>
              <a:rPr lang="ko-KR" altLang="en-US" dirty="0" smtClean="0"/>
              <a:t>의 주요 개념</a:t>
            </a:r>
            <a:endParaRPr lang="en-US" altLang="ko-KR" dirty="0" smtClean="0"/>
          </a:p>
          <a:p>
            <a:pPr lvl="1">
              <a:lnSpc>
                <a:spcPct val="140000"/>
              </a:lnSpc>
            </a:pPr>
            <a:r>
              <a:rPr lang="ko-KR" altLang="en-US" dirty="0" smtClean="0"/>
              <a:t>공급망관리</a:t>
            </a:r>
            <a:r>
              <a:rPr lang="en-US" altLang="ko-KR" dirty="0"/>
              <a:t>(SCM)</a:t>
            </a:r>
            <a:r>
              <a:rPr lang="ko-KR" altLang="en-US" dirty="0"/>
              <a:t>의 필요성</a:t>
            </a:r>
          </a:p>
          <a:p>
            <a:pPr lvl="2">
              <a:lnSpc>
                <a:spcPct val="140000"/>
              </a:lnSpc>
            </a:pPr>
            <a:r>
              <a:rPr lang="ko-KR" altLang="en-US" dirty="0" smtClean="0"/>
              <a:t>기업 내 부문별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개별 부서별 한정된 개선 노력은 그 효과 측면에서 제한적임</a:t>
            </a:r>
            <a:endParaRPr lang="en-US" altLang="ko-KR" dirty="0" smtClean="0"/>
          </a:p>
          <a:p>
            <a:pPr lvl="2">
              <a:lnSpc>
                <a:spcPct val="140000"/>
              </a:lnSpc>
            </a:pPr>
            <a:r>
              <a:rPr lang="ko-KR" altLang="en-US" u="sng" dirty="0" err="1"/>
              <a:t>공급망</a:t>
            </a:r>
            <a:r>
              <a:rPr lang="ko-KR" altLang="en-US" u="sng" dirty="0"/>
              <a:t> </a:t>
            </a:r>
            <a:r>
              <a:rPr lang="ko-KR" altLang="en-US" u="sng" dirty="0" smtClean="0"/>
              <a:t>전체</a:t>
            </a:r>
            <a:r>
              <a:rPr lang="ko-KR" altLang="en-US" dirty="0" smtClean="0"/>
              <a:t>를 하나의 통합된 개체로 보고  이를 최적화하고자 하는 경영방식 </a:t>
            </a:r>
            <a:r>
              <a:rPr lang="ko-KR" altLang="en-US" dirty="0" smtClean="0">
                <a:latin typeface="맑은 고딕"/>
                <a:ea typeface="맑은 고딕"/>
              </a:rPr>
              <a:t>→ </a:t>
            </a:r>
            <a:r>
              <a:rPr lang="en-US" altLang="ko-KR" dirty="0" smtClean="0">
                <a:latin typeface="맑은 고딕"/>
                <a:ea typeface="맑은 고딕"/>
              </a:rPr>
              <a:t>SCM</a:t>
            </a:r>
            <a:endParaRPr lang="en-US" altLang="ko-KR" dirty="0" smtClean="0"/>
          </a:p>
          <a:p>
            <a:pPr lvl="2">
              <a:lnSpc>
                <a:spcPct val="140000"/>
              </a:lnSpc>
            </a:pPr>
            <a:r>
              <a:rPr lang="ko-KR" altLang="en-US" b="1" dirty="0" smtClean="0"/>
              <a:t>공급망 </a:t>
            </a:r>
            <a:r>
              <a:rPr lang="ko-KR" altLang="en-US" b="1" dirty="0"/>
              <a:t>전체에 </a:t>
            </a:r>
            <a:r>
              <a:rPr lang="ko-KR" altLang="en-US" b="1" dirty="0" smtClean="0"/>
              <a:t>낭비요소를 </a:t>
            </a:r>
            <a:r>
              <a:rPr lang="ko-KR" altLang="en-US" b="1" dirty="0"/>
              <a:t>제거함으로써 </a:t>
            </a:r>
            <a:r>
              <a:rPr lang="ko-KR" altLang="en-US" b="1" u="sng" dirty="0"/>
              <a:t>비용 절감</a:t>
            </a:r>
            <a:r>
              <a:rPr lang="ko-KR" altLang="en-US" b="1" dirty="0"/>
              <a:t> 및 </a:t>
            </a:r>
            <a:r>
              <a:rPr lang="ko-KR" altLang="en-US" b="1" u="sng" dirty="0"/>
              <a:t>서비스 수준 향상</a:t>
            </a:r>
            <a:r>
              <a:rPr lang="ko-KR" altLang="en-US" b="1" dirty="0"/>
              <a:t> </a:t>
            </a:r>
            <a:r>
              <a:rPr lang="ko-KR" altLang="en-US" b="1" dirty="0" smtClean="0"/>
              <a:t>가능                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수요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재고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공급능력 간 </a:t>
            </a:r>
            <a:r>
              <a:rPr lang="en-US" altLang="ko-KR" b="1" dirty="0" smtClean="0"/>
              <a:t>trade-off </a:t>
            </a:r>
            <a:r>
              <a:rPr lang="ko-KR" altLang="en-US" b="1" dirty="0" smtClean="0"/>
              <a:t>고려</a:t>
            </a:r>
            <a:r>
              <a:rPr lang="en-US" altLang="ko-KR" b="1" dirty="0" smtClean="0"/>
              <a:t>)</a:t>
            </a:r>
          </a:p>
          <a:p>
            <a:pPr lvl="1">
              <a:lnSpc>
                <a:spcPct val="140000"/>
              </a:lnSpc>
            </a:pPr>
            <a:r>
              <a:rPr lang="ko-KR" altLang="en-US" dirty="0" smtClean="0"/>
              <a:t>채찍 </a:t>
            </a:r>
            <a:r>
              <a:rPr lang="ko-KR" altLang="en-US" dirty="0"/>
              <a:t>효과</a:t>
            </a:r>
            <a:r>
              <a:rPr lang="en-US" altLang="ko-KR" dirty="0"/>
              <a:t>(Bullwhip Effect) </a:t>
            </a:r>
            <a:endParaRPr lang="en-US" altLang="ko-KR" dirty="0" smtClean="0"/>
          </a:p>
          <a:p>
            <a:pPr lvl="2">
              <a:lnSpc>
                <a:spcPct val="140000"/>
              </a:lnSpc>
            </a:pPr>
            <a:r>
              <a:rPr lang="ko-KR" altLang="en-US" dirty="0" smtClean="0"/>
              <a:t>공급망 </a:t>
            </a:r>
            <a:r>
              <a:rPr lang="ko-KR" altLang="en-US" dirty="0"/>
              <a:t>하류에서의 작은 변동이 상류에서의 큰 변동을 유발하는 </a:t>
            </a:r>
            <a:r>
              <a:rPr lang="ko-KR" altLang="en-US" dirty="0" smtClean="0"/>
              <a:t>현상</a:t>
            </a:r>
            <a:endParaRPr lang="en-US" altLang="ko-KR" dirty="0" smtClean="0"/>
          </a:p>
          <a:p>
            <a:pPr lvl="2">
              <a:lnSpc>
                <a:spcPct val="140000"/>
              </a:lnSpc>
            </a:pPr>
            <a:endParaRPr lang="en-US" altLang="ko-KR" dirty="0"/>
          </a:p>
          <a:p>
            <a:pPr lvl="2">
              <a:lnSpc>
                <a:spcPct val="140000"/>
              </a:lnSpc>
            </a:pPr>
            <a:endParaRPr lang="en-US" altLang="ko-KR" dirty="0" smtClean="0"/>
          </a:p>
          <a:p>
            <a:pPr lvl="2">
              <a:lnSpc>
                <a:spcPct val="140000"/>
              </a:lnSpc>
            </a:pPr>
            <a:endParaRPr lang="en-US" altLang="ko-KR" dirty="0"/>
          </a:p>
          <a:p>
            <a:pPr lvl="2">
              <a:lnSpc>
                <a:spcPct val="140000"/>
              </a:lnSpc>
            </a:pPr>
            <a:endParaRPr lang="en-US" altLang="ko-KR" dirty="0" smtClean="0"/>
          </a:p>
          <a:p>
            <a:pPr lvl="2">
              <a:lnSpc>
                <a:spcPct val="140000"/>
              </a:lnSpc>
            </a:pPr>
            <a:endParaRPr lang="en-US" altLang="ko-KR" dirty="0"/>
          </a:p>
          <a:p>
            <a:pPr lvl="2">
              <a:lnSpc>
                <a:spcPct val="140000"/>
              </a:lnSpc>
            </a:pPr>
            <a:r>
              <a:rPr lang="ko-KR" altLang="en-US" dirty="0" smtClean="0"/>
              <a:t>공급망 내 구성원의 불합리한 의사결정 및 비논리적 사고 때문이 아님 </a:t>
            </a:r>
            <a:r>
              <a:rPr lang="ko-KR" altLang="en-US" dirty="0" smtClean="0">
                <a:latin typeface="맑은 고딕"/>
                <a:ea typeface="맑은 고딕"/>
              </a:rPr>
              <a:t>→ 정보 왜곡</a:t>
            </a:r>
            <a:endParaRPr lang="en-US" altLang="ko-KR" dirty="0" smtClean="0"/>
          </a:p>
          <a:p>
            <a:pPr lvl="2">
              <a:lnSpc>
                <a:spcPct val="140000"/>
              </a:lnSpc>
            </a:pPr>
            <a:r>
              <a:rPr lang="ko-KR" altLang="en-US" dirty="0" smtClean="0"/>
              <a:t>정보 교환 방식의 개선 </a:t>
            </a:r>
            <a:r>
              <a:rPr lang="en-US" altLang="ko-KR" dirty="0" smtClean="0"/>
              <a:t>(</a:t>
            </a:r>
            <a:r>
              <a:rPr lang="ko-KR" altLang="en-US" dirty="0" smtClean="0"/>
              <a:t>정보의 실시간 공유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통해 문제 해결 가능</a:t>
            </a:r>
            <a:endParaRPr lang="ko-KR" altLang="en-US" dirty="0"/>
          </a:p>
        </p:txBody>
      </p:sp>
      <p:pic>
        <p:nvPicPr>
          <p:cNvPr id="2" name="그림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23728" y="3933056"/>
            <a:ext cx="5112568" cy="1766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3359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12.3 </a:t>
            </a:r>
            <a:r>
              <a:rPr lang="ko-KR" altLang="en-US" dirty="0"/>
              <a:t>공급망관리</a:t>
            </a:r>
            <a:r>
              <a:rPr lang="en-US" altLang="ko-KR" dirty="0"/>
              <a:t>(SCM)</a:t>
            </a:r>
          </a:p>
        </p:txBody>
      </p:sp>
      <p:sp>
        <p:nvSpPr>
          <p:cNvPr id="278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40000"/>
              </a:lnSpc>
            </a:pPr>
            <a:r>
              <a:rPr lang="en-US" altLang="ko-KR" dirty="0" smtClean="0"/>
              <a:t>SCM</a:t>
            </a:r>
            <a:r>
              <a:rPr lang="ko-KR" altLang="en-US" dirty="0" smtClean="0"/>
              <a:t>의 주요 개념</a:t>
            </a:r>
            <a:endParaRPr lang="en-US" altLang="ko-KR" dirty="0" smtClean="0"/>
          </a:p>
          <a:p>
            <a:pPr lvl="1">
              <a:lnSpc>
                <a:spcPct val="140000"/>
              </a:lnSpc>
            </a:pPr>
            <a:r>
              <a:rPr lang="ko-KR" altLang="en-US" dirty="0" smtClean="0"/>
              <a:t>동기화 </a:t>
            </a:r>
            <a:r>
              <a:rPr lang="en-US" altLang="ko-KR" dirty="0"/>
              <a:t>(Synchronization)</a:t>
            </a:r>
          </a:p>
          <a:p>
            <a:pPr lvl="2">
              <a:lnSpc>
                <a:spcPct val="140000"/>
              </a:lnSpc>
            </a:pPr>
            <a:r>
              <a:rPr lang="ko-KR" altLang="en-US" dirty="0" err="1" smtClean="0"/>
              <a:t>공급망</a:t>
            </a:r>
            <a:r>
              <a:rPr lang="ko-KR" altLang="en-US" dirty="0" smtClean="0"/>
              <a:t> 내 모든 구성원이 고객의 주문에 맞추어 계획된 제품이 낭비적인 요소 없이 적시에 고객에게 전달되도록 하는 것</a:t>
            </a:r>
            <a:endParaRPr lang="en-US" altLang="ko-KR" dirty="0" smtClean="0"/>
          </a:p>
          <a:p>
            <a:pPr lvl="2">
              <a:lnSpc>
                <a:spcPct val="140000"/>
              </a:lnSpc>
            </a:pPr>
            <a:r>
              <a:rPr lang="ko-KR" altLang="en-US" dirty="0" err="1" smtClean="0"/>
              <a:t>공급망을</a:t>
            </a:r>
            <a:r>
              <a:rPr lang="ko-KR" altLang="en-US" dirty="0" smtClean="0"/>
              <a:t> 구성하는 요소들 간의 벽을 허무는 것이 선결과제 </a:t>
            </a:r>
            <a:r>
              <a:rPr lang="en-US" altLang="ko-KR" dirty="0" smtClean="0"/>
              <a:t>(</a:t>
            </a:r>
            <a:r>
              <a:rPr lang="ko-KR" altLang="en-US" dirty="0" smtClean="0"/>
              <a:t>그림 </a:t>
            </a:r>
            <a:r>
              <a:rPr lang="en-US" altLang="ko-KR" dirty="0" smtClean="0"/>
              <a:t>12-8 </a:t>
            </a:r>
            <a:r>
              <a:rPr lang="ko-KR" altLang="en-US" dirty="0" smtClean="0"/>
              <a:t>참조</a:t>
            </a:r>
            <a:r>
              <a:rPr lang="en-US" altLang="ko-KR" dirty="0" smtClean="0"/>
              <a:t>)</a:t>
            </a:r>
          </a:p>
          <a:p>
            <a:pPr lvl="2">
              <a:lnSpc>
                <a:spcPct val="140000"/>
              </a:lnSpc>
            </a:pPr>
            <a:r>
              <a:rPr lang="ko-KR" altLang="en-US" b="1" dirty="0" smtClean="0"/>
              <a:t>상호 신뢰를 바탕으로 한 협력관계를 형성</a:t>
            </a:r>
            <a:r>
              <a:rPr lang="ko-KR" altLang="en-US" dirty="0" smtClean="0"/>
              <a:t>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정보를 공유하며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업무적으로 통합 </a:t>
            </a:r>
            <a:r>
              <a:rPr lang="en-US" altLang="ko-KR" dirty="0" smtClean="0"/>
              <a:t>(integration)</a:t>
            </a:r>
            <a:r>
              <a:rPr lang="ko-KR" altLang="en-US" dirty="0" smtClean="0"/>
              <a:t>하는 것이 공급망 관리의 전제 조건임</a:t>
            </a:r>
            <a:endParaRPr lang="en-US" altLang="ko-KR" dirty="0" smtClean="0"/>
          </a:p>
          <a:p>
            <a:pPr lvl="2">
              <a:lnSpc>
                <a:spcPct val="140000"/>
              </a:lnSpc>
            </a:pPr>
            <a:r>
              <a:rPr lang="ko-KR" altLang="en-US" b="1" dirty="0" smtClean="0"/>
              <a:t>물품 흐름의 개선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3">
              <a:lnSpc>
                <a:spcPct val="140000"/>
              </a:lnSpc>
            </a:pPr>
            <a:r>
              <a:rPr lang="en-US" altLang="ko-KR" dirty="0" smtClean="0"/>
              <a:t>Push </a:t>
            </a:r>
            <a:r>
              <a:rPr lang="ko-KR" altLang="en-US" dirty="0" smtClean="0"/>
              <a:t>방식 </a:t>
            </a:r>
            <a:r>
              <a:rPr lang="en-US" altLang="ko-KR" dirty="0" smtClean="0"/>
              <a:t>(</a:t>
            </a:r>
            <a:r>
              <a:rPr lang="ko-KR" altLang="en-US" dirty="0" smtClean="0"/>
              <a:t>예측된 수요를 바탕으로 제품을 생산하고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고객에게 밀어내는 방식</a:t>
            </a:r>
            <a:r>
              <a:rPr lang="en-US" altLang="ko-KR" dirty="0" smtClean="0"/>
              <a:t>):</a:t>
            </a:r>
            <a:r>
              <a:rPr lang="ko-KR" altLang="en-US" dirty="0" smtClean="0"/>
              <a:t> 동기화가 불가능함</a:t>
            </a:r>
            <a:endParaRPr lang="en-US" altLang="ko-KR" dirty="0" smtClean="0"/>
          </a:p>
          <a:p>
            <a:pPr lvl="3">
              <a:lnSpc>
                <a:spcPct val="140000"/>
              </a:lnSpc>
            </a:pPr>
            <a:r>
              <a:rPr lang="en-US" altLang="ko-KR" dirty="0" smtClean="0"/>
              <a:t>Pull </a:t>
            </a:r>
            <a:r>
              <a:rPr lang="ko-KR" altLang="en-US" dirty="0" smtClean="0"/>
              <a:t>방식 </a:t>
            </a:r>
            <a:r>
              <a:rPr lang="en-US" altLang="ko-KR" dirty="0" smtClean="0"/>
              <a:t>(</a:t>
            </a:r>
            <a:r>
              <a:rPr lang="ko-KR" altLang="en-US" dirty="0" smtClean="0"/>
              <a:t>수요자가 원하는 물량을 원하는 때에 공급자에게서 끌어가는 방식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물품 흐름 필요</a:t>
            </a:r>
            <a:endParaRPr lang="ko-KR" altLang="en-US" dirty="0"/>
          </a:p>
          <a:p>
            <a:pPr lvl="2">
              <a:lnSpc>
                <a:spcPct val="140000"/>
              </a:lnSpc>
            </a:pPr>
            <a:r>
              <a:rPr lang="ko-KR" altLang="en-US" dirty="0" smtClean="0"/>
              <a:t>정보 시스템의 도입</a:t>
            </a:r>
            <a:endParaRPr lang="en-US" altLang="ko-KR" dirty="0" smtClean="0"/>
          </a:p>
          <a:p>
            <a:pPr lvl="3">
              <a:lnSpc>
                <a:spcPct val="140000"/>
              </a:lnSpc>
            </a:pPr>
            <a:r>
              <a:rPr lang="en-US" altLang="ko-KR" dirty="0" smtClean="0"/>
              <a:t>EDI(electronic data interchange), EFT(electronic funds transfer), Item Coding, Data maintenance…</a:t>
            </a:r>
          </a:p>
        </p:txBody>
      </p:sp>
    </p:spTree>
    <p:extLst>
      <p:ext uri="{BB962C8B-B14F-4D97-AF65-F5344CB8AC3E}">
        <p14:creationId xmlns:p14="http://schemas.microsoft.com/office/powerpoint/2010/main" xmlns="" val="26151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12.3 </a:t>
            </a:r>
            <a:r>
              <a:rPr lang="ko-KR" altLang="en-US" dirty="0"/>
              <a:t>공급망관리</a:t>
            </a:r>
            <a:r>
              <a:rPr lang="en-US" altLang="ko-KR" dirty="0"/>
              <a:t>(SCM)</a:t>
            </a:r>
          </a:p>
        </p:txBody>
      </p:sp>
      <p:sp>
        <p:nvSpPr>
          <p:cNvPr id="278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40000"/>
              </a:lnSpc>
            </a:pPr>
            <a:r>
              <a:rPr lang="en-US" altLang="ko-KR" dirty="0" smtClean="0"/>
              <a:t>SCM</a:t>
            </a:r>
            <a:r>
              <a:rPr lang="ko-KR" altLang="en-US" dirty="0" smtClean="0"/>
              <a:t>의 주요 개념</a:t>
            </a:r>
            <a:endParaRPr lang="en-US" altLang="ko-KR" dirty="0" smtClean="0"/>
          </a:p>
          <a:p>
            <a:pPr lvl="1">
              <a:lnSpc>
                <a:spcPct val="140000"/>
              </a:lnSpc>
            </a:pPr>
            <a:r>
              <a:rPr lang="ko-KR" altLang="en-US" dirty="0" smtClean="0"/>
              <a:t>정보시스템의 예 </a:t>
            </a:r>
            <a:r>
              <a:rPr lang="en-US" altLang="ko-KR" dirty="0" smtClean="0"/>
              <a:t>– RFID (Radio Frequency Identification)</a:t>
            </a:r>
          </a:p>
        </p:txBody>
      </p:sp>
      <p:pic>
        <p:nvPicPr>
          <p:cNvPr id="3074" name="그림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2132856"/>
            <a:ext cx="4104456" cy="32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그림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88024" y="2132856"/>
            <a:ext cx="3866331" cy="32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6151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12.3 </a:t>
            </a:r>
            <a:r>
              <a:rPr lang="ko-KR" altLang="en-US" dirty="0"/>
              <a:t>공급망관리</a:t>
            </a:r>
            <a:r>
              <a:rPr lang="en-US" altLang="ko-KR" dirty="0"/>
              <a:t>(SCM)</a:t>
            </a:r>
          </a:p>
        </p:txBody>
      </p:sp>
      <p:sp>
        <p:nvSpPr>
          <p:cNvPr id="279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40000"/>
              </a:lnSpc>
            </a:pPr>
            <a:r>
              <a:rPr lang="en-US" altLang="ko-KR" dirty="0" smtClean="0"/>
              <a:t>SCM </a:t>
            </a:r>
            <a:r>
              <a:rPr lang="ko-KR" altLang="en-US" dirty="0" smtClean="0"/>
              <a:t>구현 전략</a:t>
            </a:r>
            <a:endParaRPr lang="ko-KR" altLang="en-US" dirty="0"/>
          </a:p>
          <a:p>
            <a:pPr lvl="1">
              <a:lnSpc>
                <a:spcPct val="140000"/>
              </a:lnSpc>
            </a:pPr>
            <a:r>
              <a:rPr lang="ko-KR" altLang="en-US" dirty="0" smtClean="0"/>
              <a:t>공급망 구축의 </a:t>
            </a:r>
            <a:r>
              <a:rPr lang="en-US" altLang="ko-KR" dirty="0" smtClean="0"/>
              <a:t>4 </a:t>
            </a:r>
            <a:r>
              <a:rPr lang="ko-KR" altLang="en-US" dirty="0" smtClean="0"/>
              <a:t>단계</a:t>
            </a:r>
            <a:endParaRPr lang="en-US" altLang="ko-KR" dirty="0" smtClean="0"/>
          </a:p>
          <a:p>
            <a:pPr lvl="2">
              <a:lnSpc>
                <a:spcPct val="140000"/>
              </a:lnSpc>
            </a:pPr>
            <a:r>
              <a:rPr lang="ko-KR" altLang="en-US" dirty="0" smtClean="0"/>
              <a:t>공급망 </a:t>
            </a:r>
            <a:r>
              <a:rPr lang="ko-KR" altLang="en-US" dirty="0"/>
              <a:t>이전 단계 </a:t>
            </a:r>
            <a:r>
              <a:rPr lang="en-US" altLang="ko-KR" dirty="0"/>
              <a:t>(</a:t>
            </a:r>
            <a:r>
              <a:rPr lang="ko-KR" altLang="en-US" dirty="0"/>
              <a:t>비공식 체인</a:t>
            </a:r>
            <a:r>
              <a:rPr lang="en-US" altLang="ko-KR" dirty="0" smtClean="0"/>
              <a:t>)</a:t>
            </a:r>
          </a:p>
          <a:p>
            <a:pPr lvl="3">
              <a:lnSpc>
                <a:spcPct val="140000"/>
              </a:lnSpc>
            </a:pPr>
            <a:r>
              <a:rPr lang="ko-KR" altLang="en-US" dirty="0" smtClean="0"/>
              <a:t>프로세스 정비 이전의 혼돈 상태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업무 간 충돌이 많은 상태</a:t>
            </a:r>
            <a:endParaRPr lang="en-US" altLang="ko-KR" dirty="0" smtClean="0"/>
          </a:p>
          <a:p>
            <a:pPr lvl="3">
              <a:lnSpc>
                <a:spcPct val="140000"/>
              </a:lnSpc>
            </a:pPr>
            <a:r>
              <a:rPr lang="ko-KR" altLang="en-US" dirty="0" smtClean="0"/>
              <a:t>공급망의 개념이 정립되지 못하고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기초적인 업무 설계가 이루어지지 않은 상태</a:t>
            </a:r>
            <a:endParaRPr lang="en-US" altLang="ko-KR" dirty="0"/>
          </a:p>
          <a:p>
            <a:pPr lvl="2">
              <a:lnSpc>
                <a:spcPct val="140000"/>
              </a:lnSpc>
            </a:pPr>
            <a:r>
              <a:rPr lang="ko-KR" altLang="en-US" dirty="0"/>
              <a:t>공급망 제 </a:t>
            </a:r>
            <a:r>
              <a:rPr lang="en-US" altLang="ko-KR" dirty="0"/>
              <a:t>1</a:t>
            </a:r>
            <a:r>
              <a:rPr lang="ko-KR" altLang="en-US" dirty="0"/>
              <a:t>단계 </a:t>
            </a:r>
            <a:r>
              <a:rPr lang="en-US" altLang="ko-KR" dirty="0"/>
              <a:t>(</a:t>
            </a:r>
            <a:r>
              <a:rPr lang="ko-KR" altLang="en-US" dirty="0"/>
              <a:t>조직기능 정비</a:t>
            </a:r>
            <a:r>
              <a:rPr lang="en-US" altLang="ko-KR" dirty="0" smtClean="0"/>
              <a:t>)</a:t>
            </a:r>
          </a:p>
          <a:p>
            <a:pPr lvl="3">
              <a:lnSpc>
                <a:spcPct val="140000"/>
              </a:lnSpc>
            </a:pPr>
            <a:r>
              <a:rPr lang="ko-KR" altLang="en-US" dirty="0" smtClean="0"/>
              <a:t>조직 기능의 분담이 이루어지고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기업 내에서의 최적화가 이루어진 상태</a:t>
            </a:r>
            <a:endParaRPr lang="en-US" altLang="ko-KR" dirty="0" smtClean="0"/>
          </a:p>
          <a:p>
            <a:pPr lvl="3">
              <a:lnSpc>
                <a:spcPct val="140000"/>
              </a:lnSpc>
            </a:pPr>
            <a:r>
              <a:rPr lang="ko-KR" altLang="en-US" dirty="0" smtClean="0"/>
              <a:t>경영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비용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고객만족 등의 향상 도모</a:t>
            </a:r>
            <a:endParaRPr lang="en-US" altLang="ko-KR" dirty="0" smtClean="0"/>
          </a:p>
          <a:p>
            <a:pPr lvl="3">
              <a:lnSpc>
                <a:spcPct val="140000"/>
              </a:lnSpc>
            </a:pPr>
            <a:r>
              <a:rPr lang="ko-KR" altLang="en-US" dirty="0" smtClean="0"/>
              <a:t>기업 전체가 최적화에는 도달해 있지 않고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실현하기 위한 방법이나 </a:t>
            </a:r>
            <a:r>
              <a:rPr lang="en-US" altLang="ko-KR" dirty="0" smtClean="0"/>
              <a:t>tool</a:t>
            </a:r>
            <a:r>
              <a:rPr lang="ko-KR" altLang="en-US" dirty="0" smtClean="0"/>
              <a:t>을 갖추지 못한 상태</a:t>
            </a:r>
            <a:endParaRPr lang="en-US" altLang="ko-KR" dirty="0"/>
          </a:p>
          <a:p>
            <a:pPr lvl="2">
              <a:lnSpc>
                <a:spcPct val="140000"/>
              </a:lnSpc>
            </a:pPr>
            <a:r>
              <a:rPr lang="ko-KR" altLang="en-US" dirty="0"/>
              <a:t>공급망 제 </a:t>
            </a:r>
            <a:r>
              <a:rPr lang="en-US" altLang="ko-KR" dirty="0"/>
              <a:t>2</a:t>
            </a:r>
            <a:r>
              <a:rPr lang="ko-KR" altLang="en-US" dirty="0"/>
              <a:t>단계 </a:t>
            </a:r>
            <a:r>
              <a:rPr lang="en-US" altLang="ko-KR" dirty="0"/>
              <a:t>(</a:t>
            </a:r>
            <a:r>
              <a:rPr lang="ko-KR" altLang="en-US" dirty="0"/>
              <a:t>사내 프로세스 정비</a:t>
            </a:r>
            <a:r>
              <a:rPr lang="en-US" altLang="ko-KR" dirty="0" smtClean="0"/>
              <a:t>)</a:t>
            </a:r>
          </a:p>
          <a:p>
            <a:pPr lvl="3">
              <a:lnSpc>
                <a:spcPct val="140000"/>
              </a:lnSpc>
            </a:pPr>
            <a:r>
              <a:rPr lang="ko-KR" altLang="en-US" dirty="0" smtClean="0"/>
              <a:t>기업 전체가 횡단적으로 각각의 프로세스</a:t>
            </a:r>
            <a:r>
              <a:rPr lang="en-US" altLang="ko-KR" dirty="0" smtClean="0"/>
              <a:t>, </a:t>
            </a:r>
            <a:r>
              <a:rPr lang="ko-KR" altLang="en-US" dirty="0" smtClean="0"/>
              <a:t>관리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업무가 통합되어 있는 상태</a:t>
            </a:r>
            <a:endParaRPr lang="en-US" altLang="ko-KR" dirty="0" smtClean="0"/>
          </a:p>
          <a:p>
            <a:pPr lvl="3">
              <a:lnSpc>
                <a:spcPct val="140000"/>
              </a:lnSpc>
            </a:pPr>
            <a:r>
              <a:rPr lang="ko-KR" altLang="en-US" dirty="0" smtClean="0"/>
              <a:t>지속적인 혁신을 꾀할 수 있으며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비즈니스 구조로서도 세계 수준의 성과를 달성하는 상태</a:t>
            </a:r>
            <a:endParaRPr lang="en-US" altLang="ko-KR" dirty="0"/>
          </a:p>
          <a:p>
            <a:pPr lvl="2">
              <a:lnSpc>
                <a:spcPct val="140000"/>
              </a:lnSpc>
            </a:pPr>
            <a:r>
              <a:rPr lang="ko-KR" altLang="en-US" dirty="0"/>
              <a:t>공급망 제 </a:t>
            </a:r>
            <a:r>
              <a:rPr lang="en-US" altLang="ko-KR" dirty="0"/>
              <a:t>3</a:t>
            </a:r>
            <a:r>
              <a:rPr lang="ko-KR" altLang="en-US" dirty="0"/>
              <a:t>단계 </a:t>
            </a:r>
            <a:r>
              <a:rPr lang="en-US" altLang="ko-KR" dirty="0"/>
              <a:t>(</a:t>
            </a:r>
            <a:r>
              <a:rPr lang="ko-KR" altLang="en-US" dirty="0"/>
              <a:t>공급망 전체 정비</a:t>
            </a:r>
            <a:r>
              <a:rPr lang="en-US" altLang="ko-KR" dirty="0" smtClean="0"/>
              <a:t>)</a:t>
            </a:r>
          </a:p>
          <a:p>
            <a:pPr lvl="3">
              <a:lnSpc>
                <a:spcPct val="140000"/>
              </a:lnSpc>
            </a:pPr>
            <a:r>
              <a:rPr lang="ko-KR" altLang="en-US" dirty="0" smtClean="0"/>
              <a:t>사내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사외를 포함하는 공급처에서부터 최종고객까지를 포함하는 전체 사슬 전체를 통합</a:t>
            </a:r>
            <a:r>
              <a:rPr lang="en-US" altLang="ko-KR" dirty="0" smtClean="0"/>
              <a:t>, </a:t>
            </a:r>
            <a:r>
              <a:rPr lang="ko-KR" altLang="en-US" dirty="0" smtClean="0"/>
              <a:t>최적화</a:t>
            </a:r>
            <a:endParaRPr lang="en-US" altLang="ko-KR" dirty="0" smtClean="0"/>
          </a:p>
          <a:p>
            <a:pPr lvl="3">
              <a:lnSpc>
                <a:spcPct val="140000"/>
              </a:lnSpc>
            </a:pPr>
            <a:r>
              <a:rPr lang="ko-KR" altLang="en-US" dirty="0" smtClean="0"/>
              <a:t>다양한 고객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자사의 핵심 역량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새로운 가치 창조에 초점을 맞춰 활동</a:t>
            </a:r>
            <a:endParaRPr lang="en-US" altLang="ko-KR" dirty="0"/>
          </a:p>
          <a:p>
            <a:pPr>
              <a:lnSpc>
                <a:spcPct val="140000"/>
              </a:lnSpc>
              <a:buFont typeface="Wingdings" pitchFamily="2" charset="2"/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xmlns="" val="1762757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12.3 </a:t>
            </a:r>
            <a:r>
              <a:rPr lang="ko-KR" altLang="en-US" dirty="0"/>
              <a:t>공급망관리</a:t>
            </a:r>
            <a:r>
              <a:rPr lang="en-US" altLang="ko-KR" dirty="0"/>
              <a:t>(SCM)</a:t>
            </a:r>
          </a:p>
        </p:txBody>
      </p:sp>
      <p:sp>
        <p:nvSpPr>
          <p:cNvPr id="280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40000"/>
              </a:lnSpc>
            </a:pPr>
            <a:r>
              <a:rPr lang="en-US" altLang="ko-KR" dirty="0"/>
              <a:t>SCM </a:t>
            </a:r>
            <a:r>
              <a:rPr lang="ko-KR" altLang="en-US" dirty="0"/>
              <a:t>구현 전략</a:t>
            </a:r>
          </a:p>
          <a:p>
            <a:pPr lvl="1">
              <a:lnSpc>
                <a:spcPct val="140000"/>
              </a:lnSpc>
            </a:pPr>
            <a:r>
              <a:rPr lang="en-US" altLang="ko-KR" dirty="0" smtClean="0"/>
              <a:t>SCOR(Supply </a:t>
            </a:r>
            <a:r>
              <a:rPr lang="en-US" altLang="ko-KR" dirty="0"/>
              <a:t>Chain Operation Reference-model)</a:t>
            </a:r>
          </a:p>
          <a:p>
            <a:pPr lvl="2">
              <a:lnSpc>
                <a:spcPct val="140000"/>
              </a:lnSpc>
            </a:pPr>
            <a:r>
              <a:rPr lang="ko-KR" altLang="en-US" dirty="0" smtClean="0"/>
              <a:t>공급망  파트너 간의 효과적인 의사소통을 위해 개발되었음</a:t>
            </a:r>
            <a:endParaRPr lang="en-US" altLang="ko-KR" dirty="0" smtClean="0"/>
          </a:p>
          <a:p>
            <a:pPr lvl="2">
              <a:lnSpc>
                <a:spcPct val="140000"/>
              </a:lnSpc>
            </a:pPr>
            <a:r>
              <a:rPr lang="ko-KR" altLang="en-US" b="1" dirty="0" smtClean="0"/>
              <a:t>공급망의 </a:t>
            </a:r>
            <a:r>
              <a:rPr lang="ko-KR" altLang="en-US" b="1" dirty="0"/>
              <a:t>구성을 정의</a:t>
            </a:r>
            <a:r>
              <a:rPr lang="en-US" altLang="ko-KR" b="1" dirty="0"/>
              <a:t>, </a:t>
            </a:r>
            <a:r>
              <a:rPr lang="ko-KR" altLang="en-US" b="1" dirty="0"/>
              <a:t>측정</a:t>
            </a:r>
            <a:r>
              <a:rPr lang="en-US" altLang="ko-KR" b="1" dirty="0"/>
              <a:t>, </a:t>
            </a:r>
            <a:r>
              <a:rPr lang="ko-KR" altLang="en-US" b="1" dirty="0"/>
              <a:t>평가</a:t>
            </a:r>
            <a:r>
              <a:rPr lang="ko-KR" altLang="en-US" dirty="0"/>
              <a:t>를 위한 </a:t>
            </a:r>
            <a:r>
              <a:rPr lang="ko-KR" altLang="en-US" dirty="0" smtClean="0"/>
              <a:t>모델 </a:t>
            </a:r>
            <a:r>
              <a:rPr lang="en-US" altLang="ko-KR" dirty="0" smtClean="0"/>
              <a:t>(</a:t>
            </a:r>
            <a:r>
              <a:rPr lang="ko-KR" altLang="en-US" dirty="0" smtClean="0"/>
              <a:t>그림 </a:t>
            </a:r>
            <a:r>
              <a:rPr lang="en-US" altLang="ko-KR" dirty="0" smtClean="0"/>
              <a:t>12-11 </a:t>
            </a:r>
            <a:r>
              <a:rPr lang="ko-KR" altLang="en-US" dirty="0" smtClean="0"/>
              <a:t>참조</a:t>
            </a:r>
            <a:r>
              <a:rPr lang="en-US" altLang="ko-KR" dirty="0" smtClean="0"/>
              <a:t>)</a:t>
            </a:r>
            <a:endParaRPr lang="ko-KR" altLang="en-US" dirty="0"/>
          </a:p>
          <a:p>
            <a:pPr lvl="2">
              <a:lnSpc>
                <a:spcPct val="140000"/>
              </a:lnSpc>
            </a:pPr>
            <a:r>
              <a:rPr lang="ko-KR" altLang="en-US" dirty="0" smtClean="0"/>
              <a:t>데이터 </a:t>
            </a:r>
            <a:r>
              <a:rPr lang="ko-KR" altLang="en-US" dirty="0"/>
              <a:t>흐름이 아닌 업무흐름 </a:t>
            </a:r>
            <a:r>
              <a:rPr lang="ko-KR" altLang="en-US" dirty="0" smtClean="0"/>
              <a:t>표시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/>
              <a:t>프로세스 중심 지향적</a:t>
            </a:r>
            <a:r>
              <a:rPr lang="en-US" altLang="ko-KR" dirty="0"/>
              <a:t>, </a:t>
            </a:r>
            <a:r>
              <a:rPr lang="ko-KR" altLang="en-US" dirty="0"/>
              <a:t>횡적 경영 비즈니스 모델</a:t>
            </a:r>
          </a:p>
          <a:p>
            <a:pPr lvl="1">
              <a:lnSpc>
                <a:spcPct val="140000"/>
              </a:lnSpc>
            </a:pPr>
            <a:r>
              <a:rPr lang="ko-KR" altLang="en-US" dirty="0" smtClean="0"/>
              <a:t>포함하는 영역 </a:t>
            </a:r>
            <a:r>
              <a:rPr lang="en-US" altLang="ko-KR" dirty="0" smtClean="0"/>
              <a:t>(</a:t>
            </a:r>
            <a:r>
              <a:rPr lang="ko-KR" altLang="en-US" dirty="0" smtClean="0"/>
              <a:t>그림 </a:t>
            </a:r>
            <a:r>
              <a:rPr lang="en-US" altLang="ko-KR" dirty="0" smtClean="0"/>
              <a:t>12-12 </a:t>
            </a:r>
            <a:r>
              <a:rPr lang="ko-KR" altLang="en-US" dirty="0" smtClean="0"/>
              <a:t>참조</a:t>
            </a:r>
            <a:r>
              <a:rPr lang="en-US" altLang="ko-KR" dirty="0" smtClean="0"/>
              <a:t>)</a:t>
            </a:r>
          </a:p>
          <a:p>
            <a:pPr lvl="2">
              <a:lnSpc>
                <a:spcPct val="140000"/>
              </a:lnSpc>
            </a:pPr>
            <a:r>
              <a:rPr lang="ko-KR" altLang="en-US" dirty="0" smtClean="0"/>
              <a:t>주문에서 </a:t>
            </a:r>
            <a:r>
              <a:rPr lang="ko-KR" altLang="en-US" dirty="0"/>
              <a:t>발송까지 모든 고객과의 상호 </a:t>
            </a:r>
            <a:r>
              <a:rPr lang="ko-KR" altLang="en-US" dirty="0" smtClean="0"/>
              <a:t>작용</a:t>
            </a:r>
            <a:endParaRPr lang="en-US" altLang="ko-KR" dirty="0" smtClean="0"/>
          </a:p>
          <a:p>
            <a:pPr lvl="2">
              <a:lnSpc>
                <a:spcPct val="140000"/>
              </a:lnSpc>
            </a:pPr>
            <a:r>
              <a:rPr lang="ko-KR" altLang="en-US" dirty="0" smtClean="0"/>
              <a:t>공급자의 </a:t>
            </a:r>
            <a:r>
              <a:rPr lang="ko-KR" altLang="en-US" dirty="0"/>
              <a:t>공급자로부터 고객의 고객까지 발생하는 모든 </a:t>
            </a:r>
            <a:r>
              <a:rPr lang="ko-KR" altLang="en-US" dirty="0" smtClean="0"/>
              <a:t>물리적 거래 활동</a:t>
            </a:r>
            <a:endParaRPr lang="en-US" altLang="ko-KR" dirty="0" smtClean="0"/>
          </a:p>
          <a:p>
            <a:pPr lvl="2">
              <a:lnSpc>
                <a:spcPct val="140000"/>
              </a:lnSpc>
            </a:pPr>
            <a:r>
              <a:rPr lang="ko-KR" altLang="en-US" dirty="0" smtClean="0"/>
              <a:t>고객의 </a:t>
            </a:r>
            <a:r>
              <a:rPr lang="ko-KR" altLang="en-US" dirty="0"/>
              <a:t>수요에 대한 이해에서 </a:t>
            </a:r>
            <a:r>
              <a:rPr lang="ko-KR" altLang="en-US" dirty="0" smtClean="0"/>
              <a:t>주문 수행까지의 </a:t>
            </a:r>
            <a:r>
              <a:rPr lang="ko-KR" altLang="en-US" dirty="0"/>
              <a:t>모든 상호 작용</a:t>
            </a:r>
          </a:p>
          <a:p>
            <a:pPr lvl="1">
              <a:lnSpc>
                <a:spcPct val="140000"/>
              </a:lnSpc>
            </a:pPr>
            <a:r>
              <a:rPr lang="ko-KR" altLang="en-US" dirty="0"/>
              <a:t>장점 </a:t>
            </a:r>
            <a:endParaRPr lang="en-US" altLang="ko-KR" dirty="0" smtClean="0"/>
          </a:p>
          <a:p>
            <a:pPr lvl="2">
              <a:lnSpc>
                <a:spcPct val="140000"/>
              </a:lnSpc>
            </a:pPr>
            <a:r>
              <a:rPr lang="ko-KR" altLang="en-US" dirty="0" smtClean="0"/>
              <a:t>공급망 </a:t>
            </a:r>
            <a:r>
              <a:rPr lang="ko-KR" altLang="en-US" dirty="0"/>
              <a:t>구축에 있어 모델을 얻기 </a:t>
            </a:r>
            <a:r>
              <a:rPr lang="ko-KR" altLang="en-US" dirty="0" smtClean="0"/>
              <a:t>쉬움</a:t>
            </a:r>
            <a:endParaRPr lang="en-US" altLang="ko-KR" dirty="0" smtClean="0"/>
          </a:p>
          <a:p>
            <a:pPr lvl="2">
              <a:lnSpc>
                <a:spcPct val="140000"/>
              </a:lnSpc>
            </a:pPr>
            <a:r>
              <a:rPr lang="ko-KR" altLang="en-US" dirty="0" smtClean="0"/>
              <a:t>용어</a:t>
            </a:r>
            <a:r>
              <a:rPr lang="en-US" altLang="ko-KR" dirty="0"/>
              <a:t>, </a:t>
            </a:r>
            <a:r>
              <a:rPr lang="ko-KR" altLang="en-US" dirty="0"/>
              <a:t>프로세스의 표준화로 커뮤니케이션 </a:t>
            </a:r>
            <a:r>
              <a:rPr lang="ko-KR" altLang="en-US" dirty="0" smtClean="0"/>
              <a:t>용이 </a:t>
            </a:r>
            <a:r>
              <a:rPr lang="en-US" altLang="ko-KR" dirty="0" smtClean="0"/>
              <a:t>(</a:t>
            </a:r>
            <a:r>
              <a:rPr lang="ko-KR" altLang="en-US" dirty="0" smtClean="0"/>
              <a:t>부서간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업종간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컨설턴트 및 </a:t>
            </a:r>
            <a:r>
              <a:rPr lang="en-US" altLang="ko-KR" dirty="0" smtClean="0"/>
              <a:t>SI </a:t>
            </a:r>
            <a:r>
              <a:rPr lang="ko-KR" altLang="en-US" dirty="0" err="1" smtClean="0"/>
              <a:t>공급사</a:t>
            </a:r>
            <a:r>
              <a:rPr lang="en-US" altLang="ko-KR" dirty="0" smtClean="0"/>
              <a:t>)</a:t>
            </a:r>
          </a:p>
          <a:p>
            <a:pPr lvl="2">
              <a:lnSpc>
                <a:spcPct val="140000"/>
              </a:lnSpc>
            </a:pPr>
            <a:r>
              <a:rPr lang="ko-KR" altLang="en-US" dirty="0" smtClean="0"/>
              <a:t>프로세스의 </a:t>
            </a:r>
            <a:r>
              <a:rPr lang="ko-KR" altLang="en-US" dirty="0"/>
              <a:t>과부족이나 과잉 특수처리 등을 </a:t>
            </a:r>
            <a:r>
              <a:rPr lang="ko-KR" altLang="en-US" dirty="0" smtClean="0"/>
              <a:t>표면화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공급망</a:t>
            </a:r>
            <a:r>
              <a:rPr lang="ko-KR" altLang="en-US" dirty="0" smtClean="0"/>
              <a:t> 성능 지표</a:t>
            </a:r>
            <a:r>
              <a:rPr lang="en-US" altLang="ko-KR" dirty="0" smtClean="0"/>
              <a:t> </a:t>
            </a:r>
            <a:r>
              <a:rPr lang="ko-KR" altLang="en-US" dirty="0" smtClean="0"/>
              <a:t>활용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513695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참고</a:t>
            </a:r>
            <a:r>
              <a:rPr lang="en-US" altLang="ko-KR" dirty="0" smtClean="0"/>
              <a:t>1. </a:t>
            </a:r>
            <a:r>
              <a:rPr lang="ko-KR" altLang="en-US" dirty="0" smtClean="0"/>
              <a:t>정보 시스템 개요</a:t>
            </a:r>
          </a:p>
        </p:txBody>
      </p:sp>
      <p:sp>
        <p:nvSpPr>
          <p:cNvPr id="259075" name="Rectangle 3"/>
          <p:cNvSpPr>
            <a:spLocks noGrp="1" noChangeArrowheads="1"/>
          </p:cNvSpPr>
          <p:nvPr>
            <p:ph idx="1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/>
              <a:t>정보시스템</a:t>
            </a:r>
            <a:r>
              <a:rPr lang="en-US" altLang="ko-KR" dirty="0"/>
              <a:t>(IS)</a:t>
            </a:r>
          </a:p>
          <a:p>
            <a:pPr lvl="1"/>
            <a:r>
              <a:rPr lang="ko-KR" altLang="en-US" dirty="0"/>
              <a:t>역할 </a:t>
            </a:r>
            <a:r>
              <a:rPr lang="en-US" altLang="ko-KR" dirty="0"/>
              <a:t>: </a:t>
            </a:r>
            <a:r>
              <a:rPr lang="ko-KR" altLang="en-US" dirty="0"/>
              <a:t>특정 목적을 위해 정보를 수집</a:t>
            </a:r>
            <a:r>
              <a:rPr lang="en-US" altLang="ko-KR" dirty="0"/>
              <a:t>, </a:t>
            </a:r>
            <a:r>
              <a:rPr lang="ko-KR" altLang="en-US" dirty="0"/>
              <a:t>처리</a:t>
            </a:r>
            <a:r>
              <a:rPr lang="en-US" altLang="ko-KR" dirty="0"/>
              <a:t>, </a:t>
            </a:r>
            <a:r>
              <a:rPr lang="ko-KR" altLang="en-US" dirty="0"/>
              <a:t>저장</a:t>
            </a:r>
            <a:r>
              <a:rPr lang="en-US" altLang="ko-KR" dirty="0"/>
              <a:t>, </a:t>
            </a:r>
            <a:r>
              <a:rPr lang="ko-KR" altLang="en-US" dirty="0"/>
              <a:t>분석</a:t>
            </a:r>
            <a:r>
              <a:rPr lang="en-US" altLang="ko-KR" dirty="0"/>
              <a:t>, </a:t>
            </a:r>
            <a:r>
              <a:rPr lang="ko-KR" altLang="en-US" dirty="0"/>
              <a:t>보급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자료 </a:t>
            </a:r>
            <a:r>
              <a:rPr lang="en-US" altLang="ko-KR" dirty="0" smtClean="0"/>
              <a:t>vs. </a:t>
            </a:r>
            <a:r>
              <a:rPr lang="ko-KR" altLang="en-US" dirty="0"/>
              <a:t>정보 </a:t>
            </a:r>
            <a:r>
              <a:rPr lang="en-US" altLang="ko-KR" dirty="0" smtClean="0"/>
              <a:t>vs. </a:t>
            </a:r>
            <a:r>
              <a:rPr lang="ko-KR" altLang="en-US" dirty="0"/>
              <a:t>지식</a:t>
            </a:r>
            <a:endParaRPr lang="en-US" altLang="ko-KR" dirty="0"/>
          </a:p>
          <a:p>
            <a:pPr lvl="1"/>
            <a:r>
              <a:rPr lang="ko-KR" altLang="en-US" dirty="0" smtClean="0"/>
              <a:t>자료 </a:t>
            </a:r>
            <a:r>
              <a:rPr lang="en-US" altLang="ko-KR" dirty="0" smtClean="0"/>
              <a:t>(data)</a:t>
            </a:r>
            <a:r>
              <a:rPr lang="ko-KR" altLang="en-US" dirty="0" smtClean="0"/>
              <a:t> </a:t>
            </a:r>
            <a:endParaRPr lang="en-US" altLang="ko-KR" dirty="0"/>
          </a:p>
          <a:p>
            <a:pPr lvl="2"/>
            <a:r>
              <a:rPr lang="ko-KR" altLang="en-US" dirty="0"/>
              <a:t>가공되지 않은 사실 또는 획득</a:t>
            </a:r>
            <a:r>
              <a:rPr lang="en-US" altLang="ko-KR" dirty="0"/>
              <a:t>, </a:t>
            </a:r>
            <a:r>
              <a:rPr lang="ko-KR" altLang="en-US" dirty="0"/>
              <a:t>기록</a:t>
            </a:r>
            <a:r>
              <a:rPr lang="en-US" altLang="ko-KR" dirty="0"/>
              <a:t>, </a:t>
            </a:r>
            <a:r>
              <a:rPr lang="ko-KR" altLang="en-US" dirty="0"/>
              <a:t>저장되고 분류되었지만 특정 의미를 전달하기 위해 조직되지 않은 물체</a:t>
            </a:r>
            <a:r>
              <a:rPr lang="en-US" altLang="ko-KR" dirty="0"/>
              <a:t>, </a:t>
            </a:r>
            <a:r>
              <a:rPr lang="ko-KR" altLang="en-US" dirty="0"/>
              <a:t>사건</a:t>
            </a:r>
            <a:r>
              <a:rPr lang="en-US" altLang="ko-KR" dirty="0"/>
              <a:t>, </a:t>
            </a:r>
            <a:r>
              <a:rPr lang="ko-KR" altLang="en-US" dirty="0"/>
              <a:t>활동 그리고 업무처리에 대한 기본적인 서술</a:t>
            </a:r>
            <a:endParaRPr lang="en-US" altLang="ko-KR" dirty="0"/>
          </a:p>
          <a:p>
            <a:pPr lvl="2"/>
            <a:r>
              <a:rPr lang="en-US" altLang="ko-KR" dirty="0"/>
              <a:t>Ex) </a:t>
            </a:r>
            <a:r>
              <a:rPr lang="ko-KR" altLang="en-US" dirty="0"/>
              <a:t>평균점수</a:t>
            </a:r>
            <a:r>
              <a:rPr lang="en-US" altLang="ko-KR" dirty="0"/>
              <a:t>, </a:t>
            </a:r>
            <a:r>
              <a:rPr lang="ko-KR" altLang="en-US" dirty="0"/>
              <a:t>은행잔고</a:t>
            </a:r>
            <a:r>
              <a:rPr lang="en-US" altLang="ko-KR" dirty="0"/>
              <a:t>, </a:t>
            </a:r>
            <a:r>
              <a:rPr lang="ko-KR" altLang="en-US" dirty="0"/>
              <a:t>임금지불기간 동안 일한 시간</a:t>
            </a:r>
            <a:r>
              <a:rPr lang="en-US" altLang="ko-KR" dirty="0"/>
              <a:t>, </a:t>
            </a:r>
            <a:r>
              <a:rPr lang="ko-KR" altLang="en-US" dirty="0"/>
              <a:t>고용자의 수  </a:t>
            </a:r>
            <a:r>
              <a:rPr lang="ko-KR" altLang="en-US" dirty="0" smtClean="0"/>
              <a:t>등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1"/>
            <a:r>
              <a:rPr lang="ko-KR" altLang="en-US" dirty="0" smtClean="0"/>
              <a:t>정보</a:t>
            </a:r>
            <a:r>
              <a:rPr lang="en-US" altLang="ko-KR" dirty="0"/>
              <a:t> </a:t>
            </a:r>
            <a:r>
              <a:rPr lang="en-US" altLang="ko-KR" dirty="0" smtClean="0"/>
              <a:t>(information)</a:t>
            </a:r>
            <a:endParaRPr lang="en-US" altLang="ko-KR" dirty="0"/>
          </a:p>
          <a:p>
            <a:pPr lvl="2"/>
            <a:r>
              <a:rPr lang="ko-KR" altLang="en-US" dirty="0"/>
              <a:t>여러 가지 방법으로 조직된</a:t>
            </a:r>
            <a:r>
              <a:rPr lang="en-US" altLang="ko-KR" dirty="0"/>
              <a:t>,</a:t>
            </a:r>
            <a:r>
              <a:rPr lang="ko-KR" altLang="en-US" dirty="0"/>
              <a:t> 수령자에게 의미가 있는 자료의 모음</a:t>
            </a:r>
            <a:endParaRPr lang="en-US" altLang="ko-KR" dirty="0"/>
          </a:p>
          <a:p>
            <a:pPr lvl="2"/>
            <a:r>
              <a:rPr lang="ko-KR" altLang="en-US" dirty="0"/>
              <a:t>유용한 정보 </a:t>
            </a:r>
            <a:r>
              <a:rPr lang="en-US" altLang="ko-KR" dirty="0"/>
              <a:t>: </a:t>
            </a:r>
            <a:r>
              <a:rPr lang="ko-KR" altLang="en-US" dirty="0"/>
              <a:t>정확성</a:t>
            </a:r>
            <a:r>
              <a:rPr lang="en-US" altLang="ko-KR" dirty="0"/>
              <a:t>, </a:t>
            </a:r>
            <a:r>
              <a:rPr lang="ko-KR" altLang="en-US" dirty="0"/>
              <a:t>완벽성</a:t>
            </a:r>
            <a:r>
              <a:rPr lang="en-US" altLang="ko-KR" dirty="0"/>
              <a:t>, </a:t>
            </a:r>
            <a:r>
              <a:rPr lang="ko-KR" altLang="en-US" dirty="0"/>
              <a:t>유연성</a:t>
            </a:r>
            <a:r>
              <a:rPr lang="en-US" altLang="ko-KR" dirty="0"/>
              <a:t>, </a:t>
            </a:r>
            <a:r>
              <a:rPr lang="ko-KR" altLang="en-US" dirty="0"/>
              <a:t>신뢰성</a:t>
            </a:r>
            <a:r>
              <a:rPr lang="en-US" altLang="ko-KR" dirty="0"/>
              <a:t>, </a:t>
            </a:r>
            <a:r>
              <a:rPr lang="ko-KR" altLang="en-US" dirty="0"/>
              <a:t>관련성</a:t>
            </a:r>
            <a:r>
              <a:rPr lang="en-US" altLang="ko-KR" dirty="0"/>
              <a:t>, </a:t>
            </a:r>
            <a:r>
              <a:rPr lang="ko-KR" altLang="en-US" dirty="0"/>
              <a:t>즉시성</a:t>
            </a:r>
            <a:r>
              <a:rPr lang="en-US" altLang="ko-KR" dirty="0"/>
              <a:t>, </a:t>
            </a:r>
            <a:r>
              <a:rPr lang="ko-KR" altLang="en-US" dirty="0"/>
              <a:t>확신성</a:t>
            </a:r>
            <a:r>
              <a:rPr lang="en-US" altLang="ko-KR" dirty="0"/>
              <a:t>, </a:t>
            </a:r>
            <a:r>
              <a:rPr lang="ko-KR" altLang="en-US" dirty="0"/>
              <a:t>가용성</a:t>
            </a:r>
            <a:r>
              <a:rPr lang="en-US" altLang="ko-KR" dirty="0" smtClean="0"/>
              <a:t>,                       </a:t>
            </a:r>
            <a:r>
              <a:rPr lang="ko-KR" altLang="en-US" dirty="0" smtClean="0"/>
              <a:t>보안성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1"/>
            <a:r>
              <a:rPr lang="ko-KR" altLang="en-US" dirty="0" smtClean="0"/>
              <a:t>지식 </a:t>
            </a:r>
            <a:r>
              <a:rPr lang="en-US" altLang="ko-KR" dirty="0" smtClean="0"/>
              <a:t>(knowledge)</a:t>
            </a:r>
            <a:endParaRPr lang="en-US" altLang="ko-KR" dirty="0"/>
          </a:p>
          <a:p>
            <a:pPr lvl="2"/>
            <a:r>
              <a:rPr lang="ko-KR" altLang="en-US" dirty="0"/>
              <a:t>현재의 비즈니스 문제 또는 업무에 적용할 수 있도록 이해</a:t>
            </a:r>
            <a:r>
              <a:rPr lang="en-US" altLang="ko-KR" dirty="0"/>
              <a:t>, </a:t>
            </a:r>
            <a:r>
              <a:rPr lang="ko-KR" altLang="en-US" dirty="0"/>
              <a:t>경험</a:t>
            </a:r>
            <a:r>
              <a:rPr lang="en-US" altLang="ko-KR" dirty="0"/>
              <a:t>, </a:t>
            </a:r>
            <a:r>
              <a:rPr lang="ko-KR" altLang="en-US" dirty="0"/>
              <a:t>축적된 지식 그리고 전문지식을 구조화하고 전송</a:t>
            </a:r>
            <a:r>
              <a:rPr lang="en-US" altLang="ko-KR" dirty="0"/>
              <a:t>·</a:t>
            </a:r>
            <a:r>
              <a:rPr lang="ko-KR" altLang="en-US" dirty="0"/>
              <a:t>처리한 정보들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xmlns="" val="2528941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12.3 </a:t>
            </a:r>
            <a:r>
              <a:rPr lang="ko-KR" altLang="en-US" dirty="0"/>
              <a:t>공급망관리</a:t>
            </a:r>
            <a:r>
              <a:rPr lang="en-US" altLang="ko-KR" dirty="0"/>
              <a:t>(SCM)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SCM </a:t>
            </a:r>
            <a:r>
              <a:rPr lang="ko-KR" altLang="en-US" dirty="0"/>
              <a:t>구현 </a:t>
            </a:r>
            <a:r>
              <a:rPr lang="ko-KR" altLang="en-US" dirty="0" smtClean="0"/>
              <a:t>전략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SCOR </a:t>
            </a:r>
            <a:r>
              <a:rPr lang="ko-KR" altLang="en-US" dirty="0" smtClean="0"/>
              <a:t>모형 </a:t>
            </a:r>
            <a:r>
              <a:rPr lang="en-US" altLang="ko-KR" dirty="0" smtClean="0"/>
              <a:t>(</a:t>
            </a:r>
            <a:r>
              <a:rPr lang="ko-KR" altLang="en-US" dirty="0" smtClean="0"/>
              <a:t>그림 </a:t>
            </a:r>
            <a:r>
              <a:rPr lang="en-US" altLang="ko-KR" dirty="0" smtClean="0"/>
              <a:t>12-13 </a:t>
            </a:r>
            <a:r>
              <a:rPr lang="ko-KR" altLang="en-US" dirty="0" smtClean="0"/>
              <a:t>참조</a:t>
            </a:r>
            <a:r>
              <a:rPr lang="en-US" altLang="ko-KR" dirty="0" smtClean="0"/>
              <a:t>)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4098" name="Picture 2" descr="File:SCC processes 1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651" t="20844" r="8122" b="8396"/>
          <a:stretch/>
        </p:blipFill>
        <p:spPr bwMode="auto">
          <a:xfrm>
            <a:off x="1043608" y="1830265"/>
            <a:ext cx="5472608" cy="325491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 bwMode="auto">
          <a:xfrm>
            <a:off x="6948264" y="1944004"/>
            <a:ext cx="1512168" cy="4572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Process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유형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6948264" y="2782948"/>
            <a:ext cx="1512168" cy="4572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Process Category</a:t>
            </a:r>
            <a:endParaRPr lang="ko-KR" altLang="en-US" sz="12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6948264" y="3647044"/>
            <a:ext cx="1512168" cy="4572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Process</a:t>
            </a:r>
            <a:endParaRPr lang="ko-KR" altLang="en-US" sz="12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948264" y="4536292"/>
            <a:ext cx="1512168" cy="4572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Activity</a:t>
            </a:r>
            <a:endParaRPr lang="ko-KR" altLang="en-US" sz="1200" dirty="0" smtClean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9" name="Straight Arrow Connector 8"/>
          <p:cNvCxnSpPr>
            <a:stCxn id="4" idx="2"/>
            <a:endCxn id="6" idx="0"/>
          </p:cNvCxnSpPr>
          <p:nvPr/>
        </p:nvCxnSpPr>
        <p:spPr bwMode="auto">
          <a:xfrm>
            <a:off x="7704348" y="2401204"/>
            <a:ext cx="0" cy="38174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Straight Arrow Connector 10"/>
          <p:cNvCxnSpPr>
            <a:stCxn id="6" idx="2"/>
            <a:endCxn id="7" idx="0"/>
          </p:cNvCxnSpPr>
          <p:nvPr/>
        </p:nvCxnSpPr>
        <p:spPr bwMode="auto">
          <a:xfrm>
            <a:off x="7704348" y="3240148"/>
            <a:ext cx="0" cy="40689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Straight Arrow Connector 13"/>
          <p:cNvCxnSpPr>
            <a:stCxn id="7" idx="2"/>
            <a:endCxn id="8" idx="0"/>
          </p:cNvCxnSpPr>
          <p:nvPr/>
        </p:nvCxnSpPr>
        <p:spPr bwMode="auto">
          <a:xfrm>
            <a:off x="7704348" y="4104244"/>
            <a:ext cx="0" cy="43204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xmlns="" val="322839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12.3 </a:t>
            </a:r>
            <a:r>
              <a:rPr lang="ko-KR" altLang="en-US" dirty="0"/>
              <a:t>공급망관리</a:t>
            </a:r>
            <a:r>
              <a:rPr lang="en-US" altLang="ko-KR" dirty="0"/>
              <a:t>(SCM)</a:t>
            </a:r>
          </a:p>
        </p:txBody>
      </p:sp>
      <p:sp>
        <p:nvSpPr>
          <p:cNvPr id="281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40000"/>
              </a:lnSpc>
            </a:pPr>
            <a:r>
              <a:rPr lang="en-US" altLang="ko-KR" dirty="0"/>
              <a:t>SCP(Supply Chain Planning)</a:t>
            </a:r>
          </a:p>
          <a:p>
            <a:pPr lvl="1">
              <a:lnSpc>
                <a:spcPct val="140000"/>
              </a:lnSpc>
            </a:pPr>
            <a:r>
              <a:rPr lang="ko-KR" altLang="en-US" dirty="0" err="1" smtClean="0"/>
              <a:t>공급망의</a:t>
            </a:r>
            <a:r>
              <a:rPr lang="ko-KR" altLang="en-US" dirty="0" smtClean="0"/>
              <a:t> </a:t>
            </a:r>
            <a:r>
              <a:rPr lang="ko-KR" altLang="en-US" dirty="0"/>
              <a:t>정보 공유</a:t>
            </a:r>
            <a:r>
              <a:rPr lang="en-US" altLang="ko-KR" dirty="0"/>
              <a:t>, </a:t>
            </a:r>
            <a:r>
              <a:rPr lang="ko-KR" altLang="en-US" dirty="0"/>
              <a:t>최적의 생산</a:t>
            </a:r>
            <a:r>
              <a:rPr lang="en-US" altLang="ko-KR" dirty="0"/>
              <a:t>, </a:t>
            </a:r>
            <a:r>
              <a:rPr lang="ko-KR" altLang="en-US" dirty="0"/>
              <a:t>구매</a:t>
            </a:r>
            <a:r>
              <a:rPr lang="en-US" altLang="ko-KR" dirty="0"/>
              <a:t>, </a:t>
            </a:r>
            <a:r>
              <a:rPr lang="ko-KR" altLang="en-US" dirty="0"/>
              <a:t>물류계획을 위한 </a:t>
            </a:r>
            <a:r>
              <a:rPr lang="ko-KR" altLang="en-US" dirty="0" smtClean="0"/>
              <a:t> </a:t>
            </a:r>
            <a:r>
              <a:rPr lang="ko-KR" altLang="en-US" dirty="0"/>
              <a:t>정보기술 </a:t>
            </a:r>
            <a:r>
              <a:rPr lang="ko-KR" altLang="en-US" dirty="0" smtClean="0"/>
              <a:t>도구</a:t>
            </a:r>
            <a:endParaRPr lang="en-US" altLang="ko-KR" dirty="0" smtClean="0"/>
          </a:p>
          <a:p>
            <a:pPr lvl="1">
              <a:lnSpc>
                <a:spcPct val="140000"/>
              </a:lnSpc>
            </a:pPr>
            <a:r>
              <a:rPr lang="en-US" altLang="ko-KR" dirty="0" smtClean="0"/>
              <a:t>SCM </a:t>
            </a:r>
            <a:r>
              <a:rPr lang="ko-KR" altLang="en-US" dirty="0" smtClean="0"/>
              <a:t>솔루션은 크게 계획부문인 </a:t>
            </a:r>
            <a:r>
              <a:rPr lang="en-US" altLang="ko-KR" dirty="0" smtClean="0"/>
              <a:t>SCP</a:t>
            </a:r>
            <a:r>
              <a:rPr lang="ko-KR" altLang="en-US" dirty="0" smtClean="0"/>
              <a:t>와 실행부문인 </a:t>
            </a:r>
            <a:r>
              <a:rPr lang="en-US" altLang="ko-KR" dirty="0" smtClean="0"/>
              <a:t>SCE(execution)</a:t>
            </a:r>
            <a:r>
              <a:rPr lang="ko-KR" altLang="en-US" dirty="0" smtClean="0"/>
              <a:t>으로 나누어짐</a:t>
            </a:r>
            <a:endParaRPr lang="en-US" altLang="ko-KR" dirty="0" smtClean="0"/>
          </a:p>
          <a:p>
            <a:pPr lvl="1">
              <a:lnSpc>
                <a:spcPct val="140000"/>
              </a:lnSpc>
            </a:pPr>
            <a:r>
              <a:rPr lang="ko-KR" altLang="en-US" dirty="0" smtClean="0"/>
              <a:t>대표적인 기업 </a:t>
            </a:r>
            <a:r>
              <a:rPr lang="en-US" altLang="ko-KR" dirty="0" smtClean="0"/>
              <a:t>i2 Technology : Rhythm</a:t>
            </a:r>
            <a:r>
              <a:rPr lang="ko-KR" altLang="en-US" dirty="0" smtClean="0"/>
              <a:t>의 판매 및 구축</a:t>
            </a:r>
            <a:endParaRPr lang="en-US" altLang="ko-KR" dirty="0" smtClean="0"/>
          </a:p>
          <a:p>
            <a:pPr lvl="2">
              <a:lnSpc>
                <a:spcPct val="140000"/>
              </a:lnSpc>
            </a:pPr>
            <a:r>
              <a:rPr lang="ko-KR" altLang="en-US" dirty="0" smtClean="0"/>
              <a:t>기타 기업 및 솔루션 </a:t>
            </a:r>
            <a:r>
              <a:rPr lang="en-US" altLang="ko-KR" dirty="0" smtClean="0"/>
              <a:t>(12-5 </a:t>
            </a:r>
            <a:r>
              <a:rPr lang="ko-KR" altLang="en-US" dirty="0" smtClean="0"/>
              <a:t>참조</a:t>
            </a:r>
            <a:r>
              <a:rPr lang="en-US" altLang="ko-KR" dirty="0" smtClean="0"/>
              <a:t>)</a:t>
            </a:r>
          </a:p>
          <a:p>
            <a:pPr lvl="1">
              <a:lnSpc>
                <a:spcPct val="140000"/>
              </a:lnSpc>
            </a:pPr>
            <a:r>
              <a:rPr lang="en-US" altLang="ko-KR" dirty="0" smtClean="0"/>
              <a:t>SCP </a:t>
            </a:r>
            <a:r>
              <a:rPr lang="ko-KR" altLang="en-US" dirty="0" smtClean="0"/>
              <a:t>모듈</a:t>
            </a:r>
            <a:endParaRPr lang="en-US" altLang="ko-KR" dirty="0" smtClean="0"/>
          </a:p>
          <a:p>
            <a:pPr lvl="2">
              <a:lnSpc>
                <a:spcPct val="140000"/>
              </a:lnSpc>
            </a:pPr>
            <a:r>
              <a:rPr lang="ko-KR" altLang="en-US" dirty="0" smtClean="0"/>
              <a:t>수요 계획 </a:t>
            </a:r>
            <a:r>
              <a:rPr lang="en-US" altLang="ko-KR" dirty="0" smtClean="0"/>
              <a:t>(DP): OLAP </a:t>
            </a:r>
            <a:r>
              <a:rPr lang="ko-KR" altLang="en-US" dirty="0" smtClean="0"/>
              <a:t>구조를 기반으로 실시간 데이터 분석 </a:t>
            </a:r>
            <a:r>
              <a:rPr lang="en-US" altLang="ko-KR" dirty="0" smtClean="0">
                <a:sym typeface="Wingdings" pitchFamily="2" charset="2"/>
              </a:rPr>
              <a:t> </a:t>
            </a:r>
            <a:r>
              <a:rPr lang="ko-KR" altLang="en-US" dirty="0" smtClean="0">
                <a:sym typeface="Wingdings" pitchFamily="2" charset="2"/>
              </a:rPr>
              <a:t>수요 예측</a:t>
            </a:r>
            <a:endParaRPr lang="en-US" altLang="ko-KR" dirty="0" smtClean="0"/>
          </a:p>
          <a:p>
            <a:pPr lvl="2">
              <a:lnSpc>
                <a:spcPct val="140000"/>
              </a:lnSpc>
            </a:pPr>
            <a:r>
              <a:rPr lang="ko-KR" altLang="en-US" dirty="0" smtClean="0"/>
              <a:t>기준 계획 </a:t>
            </a:r>
            <a:r>
              <a:rPr lang="en-US" altLang="ko-KR" dirty="0" smtClean="0"/>
              <a:t>(SCP): (</a:t>
            </a:r>
            <a:r>
              <a:rPr lang="ko-KR" altLang="en-US" dirty="0" smtClean="0"/>
              <a:t>글로벌</a:t>
            </a:r>
            <a:r>
              <a:rPr lang="en-US" altLang="ko-KR" dirty="0" smtClean="0"/>
              <a:t>) </a:t>
            </a:r>
            <a:r>
              <a:rPr lang="ko-KR" altLang="en-US" dirty="0" smtClean="0"/>
              <a:t>생산 거점에 대한 생산 지시</a:t>
            </a:r>
            <a:endParaRPr lang="en-US" altLang="ko-KR" dirty="0" smtClean="0"/>
          </a:p>
          <a:p>
            <a:pPr lvl="2">
              <a:lnSpc>
                <a:spcPct val="140000"/>
              </a:lnSpc>
            </a:pPr>
            <a:r>
              <a:rPr lang="ko-KR" altLang="en-US" dirty="0" smtClean="0"/>
              <a:t>제조 계획 </a:t>
            </a:r>
            <a:r>
              <a:rPr lang="en-US" altLang="ko-KR" dirty="0" smtClean="0"/>
              <a:t>(FP): </a:t>
            </a:r>
            <a:r>
              <a:rPr lang="ko-KR" altLang="en-US" dirty="0" smtClean="0"/>
              <a:t>각 공장별 생산 계획</a:t>
            </a:r>
            <a:endParaRPr lang="en-US" altLang="ko-KR" dirty="0" smtClean="0"/>
          </a:p>
          <a:p>
            <a:pPr lvl="2">
              <a:lnSpc>
                <a:spcPct val="140000"/>
              </a:lnSpc>
            </a:pPr>
            <a:r>
              <a:rPr lang="ko-KR" altLang="en-US" dirty="0" smtClean="0"/>
              <a:t>수급조정</a:t>
            </a:r>
            <a:r>
              <a:rPr lang="en-US" altLang="ko-KR" dirty="0" smtClean="0"/>
              <a:t>/</a:t>
            </a:r>
            <a:r>
              <a:rPr lang="ko-KR" altLang="en-US" dirty="0" smtClean="0"/>
              <a:t>납기 확약 </a:t>
            </a:r>
            <a:r>
              <a:rPr lang="en-US" altLang="ko-KR" dirty="0" smtClean="0"/>
              <a:t>(SCP): </a:t>
            </a:r>
            <a:r>
              <a:rPr lang="ko-KR" altLang="en-US" dirty="0" smtClean="0"/>
              <a:t>수요와 공급의 조정</a:t>
            </a:r>
            <a:endParaRPr lang="en-US" altLang="ko-KR" dirty="0" smtClean="0"/>
          </a:p>
          <a:p>
            <a:pPr lvl="2">
              <a:lnSpc>
                <a:spcPct val="140000"/>
              </a:lnSpc>
            </a:pPr>
            <a:r>
              <a:rPr lang="ko-KR" altLang="en-US" dirty="0" smtClean="0"/>
              <a:t>수송 계획 </a:t>
            </a:r>
            <a:r>
              <a:rPr lang="en-US" altLang="ko-KR" dirty="0" smtClean="0"/>
              <a:t>(SCP): </a:t>
            </a:r>
            <a:r>
              <a:rPr lang="ko-KR" altLang="en-US" dirty="0" smtClean="0"/>
              <a:t>다양한 수송 모드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수송 수단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배차 </a:t>
            </a:r>
            <a:r>
              <a:rPr lang="en-US" altLang="ko-KR" dirty="0" smtClean="0"/>
              <a:t>(</a:t>
            </a:r>
            <a:r>
              <a:rPr lang="ko-KR" altLang="en-US" dirty="0" smtClean="0"/>
              <a:t>경로</a:t>
            </a:r>
            <a:r>
              <a:rPr lang="en-US" altLang="ko-KR" dirty="0" smtClean="0"/>
              <a:t>) </a:t>
            </a:r>
            <a:r>
              <a:rPr lang="ko-KR" altLang="en-US" dirty="0" smtClean="0"/>
              <a:t>결정</a:t>
            </a:r>
            <a:endParaRPr lang="en-US" altLang="ko-KR" dirty="0" smtClean="0"/>
          </a:p>
          <a:p>
            <a:pPr lvl="2">
              <a:lnSpc>
                <a:spcPct val="140000"/>
              </a:lnSpc>
            </a:pPr>
            <a:r>
              <a:rPr lang="ko-KR" altLang="en-US" dirty="0" smtClean="0"/>
              <a:t>로지스틱스 관리 </a:t>
            </a:r>
            <a:r>
              <a:rPr lang="en-US" altLang="ko-KR" dirty="0" smtClean="0"/>
              <a:t>(GLM): </a:t>
            </a:r>
            <a:r>
              <a:rPr lang="ko-KR" altLang="en-US" dirty="0" smtClean="0"/>
              <a:t>물류 관리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재고 이상 등의 문제 발생 시 해결 방안</a:t>
            </a:r>
            <a:endParaRPr lang="en-US" altLang="ko-KR" dirty="0" smtClean="0"/>
          </a:p>
          <a:p>
            <a:pPr lvl="2">
              <a:lnSpc>
                <a:spcPct val="140000"/>
              </a:lnSpc>
            </a:pPr>
            <a:r>
              <a:rPr lang="ko-KR" altLang="en-US" dirty="0" smtClean="0"/>
              <a:t>상세 스케줄링 </a:t>
            </a:r>
            <a:r>
              <a:rPr lang="en-US" altLang="ko-KR" dirty="0" smtClean="0"/>
              <a:t>(FP, Optimal Scheduler Module): </a:t>
            </a:r>
            <a:r>
              <a:rPr lang="ko-KR" altLang="en-US" dirty="0" smtClean="0"/>
              <a:t>최적 자원 투입 일정 계획</a:t>
            </a:r>
            <a:endParaRPr lang="en-US" altLang="ko-KR" dirty="0" smtClean="0"/>
          </a:p>
          <a:p>
            <a:pPr lvl="2">
              <a:lnSpc>
                <a:spcPct val="140000"/>
              </a:lnSpc>
            </a:pPr>
            <a:r>
              <a:rPr lang="ko-KR" altLang="en-US" dirty="0" smtClean="0"/>
              <a:t>거점 전략 해석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의사 결정 지원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195120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12.4 </a:t>
            </a:r>
            <a:r>
              <a:rPr lang="ko-KR" altLang="en-US" dirty="0"/>
              <a:t>고객관계관리</a:t>
            </a:r>
            <a:r>
              <a:rPr lang="en-US" altLang="ko-KR" dirty="0"/>
              <a:t>(CRM)</a:t>
            </a:r>
          </a:p>
        </p:txBody>
      </p:sp>
      <p:sp>
        <p:nvSpPr>
          <p:cNvPr id="285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40000"/>
              </a:lnSpc>
            </a:pPr>
            <a:r>
              <a:rPr lang="en-US" altLang="ko-KR" dirty="0" smtClean="0"/>
              <a:t>CRM(Customer </a:t>
            </a:r>
            <a:r>
              <a:rPr lang="en-US" altLang="ko-KR" dirty="0"/>
              <a:t>Relationship Management</a:t>
            </a:r>
            <a:r>
              <a:rPr lang="en-US" altLang="ko-KR" dirty="0" smtClean="0"/>
              <a:t>) </a:t>
            </a:r>
            <a:r>
              <a:rPr lang="ko-KR" altLang="en-US" dirty="0" smtClean="0"/>
              <a:t>개념</a:t>
            </a:r>
            <a:endParaRPr lang="en-US" altLang="ko-KR" dirty="0"/>
          </a:p>
          <a:p>
            <a:pPr lvl="1">
              <a:lnSpc>
                <a:spcPct val="140000"/>
              </a:lnSpc>
            </a:pPr>
            <a:r>
              <a:rPr lang="ko-KR" altLang="en-US" dirty="0" smtClean="0"/>
              <a:t>고객 관련 자료를 분석하여 </a:t>
            </a:r>
            <a:r>
              <a:rPr lang="ko-KR" altLang="en-US" b="1" u="sng" dirty="0" smtClean="0"/>
              <a:t>고객 특성에 기초한 마케팅</a:t>
            </a:r>
            <a:r>
              <a:rPr lang="ko-KR" altLang="en-US" b="1" dirty="0" smtClean="0"/>
              <a:t> </a:t>
            </a:r>
            <a:r>
              <a:rPr lang="ko-KR" altLang="en-US" dirty="0" smtClean="0"/>
              <a:t>활동을 계획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지원</a:t>
            </a:r>
            <a:r>
              <a:rPr lang="en-US" altLang="ko-KR" dirty="0" smtClean="0"/>
              <a:t>, </a:t>
            </a:r>
            <a:r>
              <a:rPr lang="ko-KR" altLang="en-US" dirty="0" smtClean="0"/>
              <a:t>평가하는 솔루션 </a:t>
            </a:r>
            <a:r>
              <a:rPr lang="en-US" altLang="ko-KR" dirty="0" smtClean="0"/>
              <a:t>(e.g. FAQ</a:t>
            </a:r>
            <a:r>
              <a:rPr lang="en-US" altLang="ko-KR" dirty="0"/>
              <a:t>, </a:t>
            </a:r>
            <a:r>
              <a:rPr lang="ko-KR" altLang="en-US" dirty="0"/>
              <a:t>콜센터</a:t>
            </a:r>
            <a:r>
              <a:rPr lang="en-US" altLang="ko-KR" dirty="0"/>
              <a:t>, </a:t>
            </a:r>
            <a:r>
              <a:rPr lang="ko-KR" altLang="en-US" dirty="0" smtClean="0"/>
              <a:t>캠페인 관리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lvl="1">
              <a:lnSpc>
                <a:spcPct val="140000"/>
              </a:lnSpc>
            </a:pPr>
            <a:r>
              <a:rPr lang="ko-KR" altLang="en-US" dirty="0" smtClean="0"/>
              <a:t>기업 간 경쟁이 심화되면서 공급이 수요를 초과하게 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소비자의 요구사항이 점차 복잡해지면서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기업의 마케팅에 관심을 가지게 되었음</a:t>
            </a:r>
            <a:endParaRPr lang="en-US" altLang="ko-KR" dirty="0" smtClean="0"/>
          </a:p>
          <a:p>
            <a:pPr lvl="1">
              <a:lnSpc>
                <a:spcPct val="140000"/>
              </a:lnSpc>
            </a:pPr>
            <a:r>
              <a:rPr lang="ko-KR" altLang="en-US" dirty="0" smtClean="0"/>
              <a:t>기업의 마케팅</a:t>
            </a:r>
            <a:r>
              <a:rPr lang="en-US" altLang="ko-KR" dirty="0" smtClean="0"/>
              <a:t>: Mass marketing </a:t>
            </a:r>
            <a:r>
              <a:rPr lang="en-US" altLang="ko-KR" dirty="0" smtClean="0">
                <a:sym typeface="Wingdings" pitchFamily="2" charset="2"/>
              </a:rPr>
              <a:t> segmentation marketing</a:t>
            </a:r>
          </a:p>
          <a:p>
            <a:pPr lvl="1">
              <a:lnSpc>
                <a:spcPct val="140000"/>
              </a:lnSpc>
            </a:pPr>
            <a:r>
              <a:rPr lang="en-US" altLang="ko-KR" dirty="0" smtClean="0">
                <a:sym typeface="Wingdings" pitchFamily="2" charset="2"/>
              </a:rPr>
              <a:t>Database marketing: </a:t>
            </a:r>
            <a:r>
              <a:rPr lang="ko-KR" altLang="en-US" dirty="0" smtClean="0">
                <a:sym typeface="Wingdings" pitchFamily="2" charset="2"/>
              </a:rPr>
              <a:t>개별 고객의 요구사항을 발견하여</a:t>
            </a:r>
            <a:r>
              <a:rPr lang="en-US" altLang="ko-KR" dirty="0" smtClean="0">
                <a:sym typeface="Wingdings" pitchFamily="2" charset="2"/>
              </a:rPr>
              <a:t>, </a:t>
            </a:r>
            <a:r>
              <a:rPr lang="ko-KR" altLang="en-US" dirty="0" smtClean="0">
                <a:sym typeface="Wingdings" pitchFamily="2" charset="2"/>
              </a:rPr>
              <a:t>새로운 고객을 만들어냄</a:t>
            </a:r>
            <a:endParaRPr lang="en-US" altLang="ko-KR" dirty="0" smtClean="0">
              <a:sym typeface="Wingdings" pitchFamily="2" charset="2"/>
            </a:endParaRPr>
          </a:p>
          <a:p>
            <a:pPr lvl="2">
              <a:lnSpc>
                <a:spcPct val="140000"/>
              </a:lnSpc>
            </a:pPr>
            <a:r>
              <a:rPr lang="ko-KR" altLang="en-US" dirty="0" smtClean="0">
                <a:sym typeface="Wingdings" pitchFamily="2" charset="2"/>
              </a:rPr>
              <a:t>개별 마케팅</a:t>
            </a:r>
            <a:r>
              <a:rPr lang="en-US" altLang="ko-KR" dirty="0" smtClean="0">
                <a:sym typeface="Wingdings" pitchFamily="2" charset="2"/>
              </a:rPr>
              <a:t>, </a:t>
            </a:r>
            <a:r>
              <a:rPr lang="ko-KR" altLang="en-US" dirty="0" smtClean="0">
                <a:sym typeface="Wingdings" pitchFamily="2" charset="2"/>
              </a:rPr>
              <a:t>일대일마케팅</a:t>
            </a:r>
            <a:r>
              <a:rPr lang="en-US" altLang="ko-KR" dirty="0" smtClean="0">
                <a:sym typeface="Wingdings" pitchFamily="2" charset="2"/>
              </a:rPr>
              <a:t>, </a:t>
            </a:r>
            <a:r>
              <a:rPr lang="ko-KR" altLang="en-US" dirty="0" smtClean="0">
                <a:sym typeface="Wingdings" pitchFamily="2" charset="2"/>
              </a:rPr>
              <a:t>관계마케팅으로 발전</a:t>
            </a:r>
            <a:endParaRPr lang="en-US" altLang="ko-KR" dirty="0"/>
          </a:p>
          <a:p>
            <a:pPr lvl="1">
              <a:lnSpc>
                <a:spcPct val="140000"/>
              </a:lnSpc>
              <a:buFontTx/>
              <a:buNone/>
            </a:pPr>
            <a:endParaRPr lang="en-US" altLang="ko-KR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848040340"/>
              </p:ext>
            </p:extLst>
          </p:nvPr>
        </p:nvGraphicFramePr>
        <p:xfrm>
          <a:off x="395535" y="4149080"/>
          <a:ext cx="8379478" cy="176430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00725"/>
                <a:gridCol w="1804119"/>
                <a:gridCol w="1729814"/>
                <a:gridCol w="1815006"/>
                <a:gridCol w="1729814"/>
              </a:tblGrid>
              <a:tr h="249249"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시기</a:t>
                      </a:r>
                      <a:endParaRPr lang="en-US" altLang="ko-KR" sz="14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판매 </a:t>
                      </a:r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(70</a:t>
                      </a:r>
                      <a:r>
                        <a:rPr lang="ko-KR" altLang="en-US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년대</a:t>
                      </a:r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CS (80</a:t>
                      </a:r>
                      <a:r>
                        <a:rPr lang="ko-KR" altLang="en-US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년대</a:t>
                      </a:r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DBM (90</a:t>
                      </a:r>
                      <a:r>
                        <a:rPr lang="ko-KR" altLang="en-US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년대</a:t>
                      </a:r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CRM (90</a:t>
                      </a:r>
                      <a:r>
                        <a:rPr lang="ko-KR" altLang="en-US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년대 후반</a:t>
                      </a:r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36000" marR="36000" marT="36000" marB="36000" anchor="ctr"/>
                </a:tc>
              </a:tr>
              <a:tr h="492981"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고객에 대한 관점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수동적 구매자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선택적 구매자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개성화</a:t>
                      </a:r>
                      <a:r>
                        <a:rPr lang="en-US" altLang="ko-KR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다양화된 구매자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능동적 파트너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/>
                </a:tc>
              </a:tr>
              <a:tr h="492981"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고객과의 관계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전체 시장에 대한 </a:t>
                      </a:r>
                      <a:r>
                        <a:rPr lang="en-US" altLang="ko-KR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/>
                      </a:r>
                      <a:br>
                        <a:rPr lang="en-US" altLang="ko-KR" sz="1200" dirty="0" smtClean="0"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ko-KR" altLang="en-US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일방적 공급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고객만족도 측정</a:t>
                      </a:r>
                      <a:endParaRPr lang="en-US" altLang="ko-KR" sz="12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0"/>
                      <a:r>
                        <a:rPr lang="ko-KR" altLang="en-US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일방적 관계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그룹화된 고객과의 일방적 관계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개별 고객과 쌍방향 의사소통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/>
                </a:tc>
              </a:tr>
              <a:tr h="492981"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고객 관리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단순 영업 위주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영업과 판매 위주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IT </a:t>
                      </a:r>
                      <a:r>
                        <a:rPr lang="ko-KR" altLang="en-US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기술팀 위주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전사적 관리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366888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40000"/>
              </a:lnSpc>
            </a:pPr>
            <a:r>
              <a:rPr lang="en-US" altLang="ko-KR" dirty="0" smtClean="0"/>
              <a:t>CRM(Customer </a:t>
            </a:r>
            <a:r>
              <a:rPr lang="en-US" altLang="ko-KR" dirty="0"/>
              <a:t>Relationship Management</a:t>
            </a:r>
            <a:r>
              <a:rPr lang="en-US" altLang="ko-KR" dirty="0" smtClean="0"/>
              <a:t>) </a:t>
            </a:r>
            <a:r>
              <a:rPr lang="ko-KR" altLang="en-US" dirty="0" smtClean="0"/>
              <a:t>개념</a:t>
            </a:r>
            <a:endParaRPr lang="en-US" altLang="ko-KR" dirty="0"/>
          </a:p>
          <a:p>
            <a:pPr marL="457200" lvl="1" indent="0">
              <a:lnSpc>
                <a:spcPct val="140000"/>
              </a:lnSpc>
              <a:buNone/>
            </a:pPr>
            <a:endParaRPr lang="en-US" altLang="ko-KR" dirty="0" smtClean="0"/>
          </a:p>
          <a:p>
            <a:pPr lvl="1">
              <a:lnSpc>
                <a:spcPct val="140000"/>
              </a:lnSpc>
            </a:pPr>
            <a:endParaRPr lang="en-US" altLang="ko-KR" dirty="0"/>
          </a:p>
          <a:p>
            <a:pPr lvl="1">
              <a:lnSpc>
                <a:spcPct val="140000"/>
              </a:lnSpc>
            </a:pPr>
            <a:endParaRPr lang="en-US" altLang="ko-KR" dirty="0" smtClean="0"/>
          </a:p>
          <a:p>
            <a:pPr lvl="1">
              <a:lnSpc>
                <a:spcPct val="140000"/>
              </a:lnSpc>
            </a:pPr>
            <a:endParaRPr lang="en-US" altLang="ko-KR" dirty="0"/>
          </a:p>
          <a:p>
            <a:pPr lvl="1">
              <a:lnSpc>
                <a:spcPct val="140000"/>
              </a:lnSpc>
            </a:pPr>
            <a:endParaRPr lang="en-US" altLang="ko-KR" dirty="0" smtClean="0"/>
          </a:p>
          <a:p>
            <a:pPr lvl="1">
              <a:lnSpc>
                <a:spcPct val="140000"/>
              </a:lnSpc>
            </a:pPr>
            <a:endParaRPr lang="en-US" altLang="ko-KR" dirty="0"/>
          </a:p>
          <a:p>
            <a:pPr lvl="1">
              <a:lnSpc>
                <a:spcPct val="140000"/>
              </a:lnSpc>
            </a:pPr>
            <a:r>
              <a:rPr lang="en-US" altLang="ko-KR" dirty="0" smtClean="0"/>
              <a:t>CRM </a:t>
            </a:r>
            <a:r>
              <a:rPr lang="ko-KR" altLang="en-US" dirty="0" smtClean="0"/>
              <a:t>도입 핵심 효과 </a:t>
            </a:r>
            <a:endParaRPr lang="en-US" altLang="ko-KR" dirty="0" smtClean="0"/>
          </a:p>
          <a:p>
            <a:pPr lvl="1">
              <a:lnSpc>
                <a:spcPct val="140000"/>
              </a:lnSpc>
              <a:buFontTx/>
              <a:buNone/>
            </a:pPr>
            <a:endParaRPr lang="en-US" altLang="ko-KR" dirty="0"/>
          </a:p>
        </p:txBody>
      </p:sp>
      <p:sp>
        <p:nvSpPr>
          <p:cNvPr id="37" name="Left Arrow 36"/>
          <p:cNvSpPr/>
          <p:nvPr/>
        </p:nvSpPr>
        <p:spPr bwMode="auto">
          <a:xfrm>
            <a:off x="1077362" y="1700808"/>
            <a:ext cx="5438853" cy="1475715"/>
          </a:xfrm>
          <a:prstGeom prst="leftArrow">
            <a:avLst>
              <a:gd name="adj1" fmla="val 50000"/>
              <a:gd name="adj2" fmla="val 23006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2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5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12.4 </a:t>
            </a:r>
            <a:r>
              <a:rPr lang="ko-KR" altLang="en-US" dirty="0"/>
              <a:t>고객관계관리</a:t>
            </a:r>
            <a:r>
              <a:rPr lang="en-US" altLang="ko-KR" dirty="0"/>
              <a:t>(CRM)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827584" y="2060848"/>
            <a:ext cx="360040" cy="79208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공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급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자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7236296" y="2028667"/>
            <a:ext cx="360040" cy="79208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고객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1475656" y="1556792"/>
            <a:ext cx="1296144" cy="187220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0000" tIns="46800" rIns="90000" bIns="468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Back Office</a:t>
            </a:r>
            <a:endParaRPr lang="ko-KR" altLang="en-US" sz="12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951430" y="1556792"/>
            <a:ext cx="1188522" cy="187220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0000" tIns="46800" rIns="90000" bIns="468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Front Office</a:t>
            </a:r>
            <a:endParaRPr lang="ko-KR" altLang="en-US" sz="12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5796136" y="1556792"/>
            <a:ext cx="1296144" cy="187220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2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96136" y="1672062"/>
            <a:ext cx="30269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고객상호작용채널</a:t>
            </a:r>
            <a:endParaRPr lang="ko-KR" altLang="en-US" sz="1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6300192" y="1700808"/>
            <a:ext cx="648072" cy="24477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POB</a:t>
            </a:r>
            <a:endParaRPr lang="ko-KR" altLang="en-US" sz="11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6300192" y="1988840"/>
            <a:ext cx="648072" cy="24477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콜센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터</a:t>
            </a:r>
            <a:endParaRPr lang="ko-KR" altLang="en-US" sz="11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6300192" y="2305618"/>
            <a:ext cx="648072" cy="24477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인터넷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6300192" y="2636912"/>
            <a:ext cx="648072" cy="24477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우편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6300192" y="2953690"/>
            <a:ext cx="648072" cy="24477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키오스크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4283968" y="1892173"/>
            <a:ext cx="1296144" cy="577804"/>
          </a:xfrm>
          <a:prstGeom prst="roundRect">
            <a:avLst/>
          </a:prstGeom>
          <a:solidFill>
            <a:srgbClr val="76A0C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데이터 </a:t>
            </a:r>
            <a:endParaRPr lang="en-US" altLang="ko-KR" sz="1200" dirty="0" smtClean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dirty="0" err="1" smtClean="0">
                <a:latin typeface="맑은 고딕" pitchFamily="50" charset="-127"/>
                <a:ea typeface="맑은 고딕" pitchFamily="50" charset="-127"/>
              </a:rPr>
              <a:t>웨어하우스</a:t>
            </a:r>
            <a:endParaRPr lang="ko-KR" altLang="en-US" sz="12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Rounded Rectangle 16"/>
          <p:cNvSpPr/>
          <p:nvPr/>
        </p:nvSpPr>
        <p:spPr bwMode="auto">
          <a:xfrm>
            <a:off x="5585388" y="4482599"/>
            <a:ext cx="1434884" cy="1493038"/>
          </a:xfrm>
          <a:prstGeom prst="roundRect">
            <a:avLst>
              <a:gd name="adj" fmla="val 5445"/>
            </a:avLst>
          </a:prstGeom>
          <a:solidFill>
            <a:srgbClr val="76A0C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고객 가치 증대</a:t>
            </a:r>
            <a:endParaRPr lang="en-US" altLang="ko-KR" sz="1400" dirty="0" smtClean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기업 수익 창출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1763688" y="1918199"/>
            <a:ext cx="789809" cy="29104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발</a:t>
            </a:r>
            <a:endParaRPr lang="ko-KR" altLang="en-US" sz="12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1763688" y="2275285"/>
            <a:ext cx="789809" cy="29104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생산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1763688" y="2635325"/>
            <a:ext cx="789809" cy="29104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유통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1763688" y="2995365"/>
            <a:ext cx="789809" cy="29104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회계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3150787" y="1915282"/>
            <a:ext cx="789809" cy="29104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마케팅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3150787" y="2453865"/>
            <a:ext cx="789809" cy="29104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세일즈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3150787" y="2992448"/>
            <a:ext cx="789809" cy="29104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서비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스</a:t>
            </a:r>
            <a:endParaRPr lang="ko-KR" altLang="en-US" sz="1200" dirty="0" smtClean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6" name="Straight Arrow Connector 15"/>
          <p:cNvCxnSpPr>
            <a:endCxn id="5" idx="1"/>
          </p:cNvCxnSpPr>
          <p:nvPr/>
        </p:nvCxnSpPr>
        <p:spPr bwMode="auto">
          <a:xfrm>
            <a:off x="6948264" y="1823193"/>
            <a:ext cx="288032" cy="60151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27" name="Straight Arrow Connector 26"/>
          <p:cNvCxnSpPr>
            <a:stCxn id="12" idx="3"/>
            <a:endCxn id="5" idx="1"/>
          </p:cNvCxnSpPr>
          <p:nvPr/>
        </p:nvCxnSpPr>
        <p:spPr bwMode="auto">
          <a:xfrm>
            <a:off x="6948264" y="2111225"/>
            <a:ext cx="288032" cy="31348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30" name="Straight Arrow Connector 29"/>
          <p:cNvCxnSpPr>
            <a:stCxn id="13" idx="3"/>
            <a:endCxn id="5" idx="1"/>
          </p:cNvCxnSpPr>
          <p:nvPr/>
        </p:nvCxnSpPr>
        <p:spPr bwMode="auto">
          <a:xfrm flipV="1">
            <a:off x="6948264" y="2424711"/>
            <a:ext cx="288032" cy="329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33" name="Straight Arrow Connector 32"/>
          <p:cNvCxnSpPr>
            <a:stCxn id="14" idx="3"/>
            <a:endCxn id="5" idx="1"/>
          </p:cNvCxnSpPr>
          <p:nvPr/>
        </p:nvCxnSpPr>
        <p:spPr bwMode="auto">
          <a:xfrm flipV="1">
            <a:off x="6948264" y="2424711"/>
            <a:ext cx="288032" cy="33458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36" name="Straight Arrow Connector 35"/>
          <p:cNvCxnSpPr>
            <a:stCxn id="15" idx="3"/>
            <a:endCxn id="5" idx="1"/>
          </p:cNvCxnSpPr>
          <p:nvPr/>
        </p:nvCxnSpPr>
        <p:spPr bwMode="auto">
          <a:xfrm flipV="1">
            <a:off x="6948264" y="2424711"/>
            <a:ext cx="288032" cy="65136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40" name="Rectangle 39"/>
          <p:cNvSpPr/>
          <p:nvPr/>
        </p:nvSpPr>
        <p:spPr bwMode="auto">
          <a:xfrm>
            <a:off x="1295246" y="4238850"/>
            <a:ext cx="1656184" cy="198053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0000" tIns="46800" rIns="90000" bIns="468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2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1425406" y="4384233"/>
            <a:ext cx="1454016" cy="29104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고객전략수립</a:t>
            </a:r>
          </a:p>
        </p:txBody>
      </p:sp>
      <p:sp>
        <p:nvSpPr>
          <p:cNvPr id="42" name="Rectangle 41"/>
          <p:cNvSpPr/>
          <p:nvPr/>
        </p:nvSpPr>
        <p:spPr bwMode="auto">
          <a:xfrm>
            <a:off x="1425406" y="4741319"/>
            <a:ext cx="1454016" cy="29104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CRM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인프라구축</a:t>
            </a:r>
          </a:p>
        </p:txBody>
      </p:sp>
      <p:sp>
        <p:nvSpPr>
          <p:cNvPr id="43" name="Rectangle 42"/>
          <p:cNvSpPr/>
          <p:nvPr/>
        </p:nvSpPr>
        <p:spPr bwMode="auto">
          <a:xfrm>
            <a:off x="1425406" y="5101359"/>
            <a:ext cx="1454016" cy="29104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데이터마이닝</a:t>
            </a:r>
          </a:p>
        </p:txBody>
      </p:sp>
      <p:sp>
        <p:nvSpPr>
          <p:cNvPr id="44" name="Rectangle 43"/>
          <p:cNvSpPr/>
          <p:nvPr/>
        </p:nvSpPr>
        <p:spPr bwMode="auto">
          <a:xfrm>
            <a:off x="1425406" y="5461399"/>
            <a:ext cx="1454016" cy="29104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마케팅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판매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서비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스</a:t>
            </a:r>
            <a:endParaRPr lang="ko-KR" altLang="en-US" sz="12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1425406" y="5820016"/>
            <a:ext cx="1454016" cy="29104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피드백 관리</a:t>
            </a:r>
          </a:p>
        </p:txBody>
      </p:sp>
      <p:sp>
        <p:nvSpPr>
          <p:cNvPr id="46" name="Rectangle 45"/>
          <p:cNvSpPr/>
          <p:nvPr/>
        </p:nvSpPr>
        <p:spPr bwMode="auto">
          <a:xfrm>
            <a:off x="3383478" y="4238850"/>
            <a:ext cx="1656184" cy="198053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0000" tIns="46800" rIns="90000" bIns="468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2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3513638" y="4384233"/>
            <a:ext cx="1454016" cy="29104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주요 고객 파악</a:t>
            </a:r>
          </a:p>
        </p:txBody>
      </p:sp>
      <p:sp>
        <p:nvSpPr>
          <p:cNvPr id="48" name="Rectangle 47"/>
          <p:cNvSpPr/>
          <p:nvPr/>
        </p:nvSpPr>
        <p:spPr bwMode="auto">
          <a:xfrm>
            <a:off x="3513638" y="4741319"/>
            <a:ext cx="1454016" cy="29104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고객 이탈 방지</a:t>
            </a:r>
          </a:p>
        </p:txBody>
      </p:sp>
      <p:sp>
        <p:nvSpPr>
          <p:cNvPr id="49" name="Rectangle 48"/>
          <p:cNvSpPr/>
          <p:nvPr/>
        </p:nvSpPr>
        <p:spPr bwMode="auto">
          <a:xfrm>
            <a:off x="3513638" y="5101359"/>
            <a:ext cx="1454016" cy="29104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우수 고객 유지</a:t>
            </a:r>
          </a:p>
        </p:txBody>
      </p:sp>
      <p:sp>
        <p:nvSpPr>
          <p:cNvPr id="50" name="Rectangle 49"/>
          <p:cNvSpPr/>
          <p:nvPr/>
        </p:nvSpPr>
        <p:spPr bwMode="auto">
          <a:xfrm>
            <a:off x="3513638" y="5461399"/>
            <a:ext cx="1454016" cy="29104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잠재고객 활성화</a:t>
            </a:r>
          </a:p>
        </p:txBody>
      </p:sp>
      <p:sp>
        <p:nvSpPr>
          <p:cNvPr id="51" name="Rectangle 50"/>
          <p:cNvSpPr/>
          <p:nvPr/>
        </p:nvSpPr>
        <p:spPr bwMode="auto">
          <a:xfrm>
            <a:off x="3513638" y="5820016"/>
            <a:ext cx="1454016" cy="29104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신규고객 획득</a:t>
            </a:r>
          </a:p>
        </p:txBody>
      </p:sp>
      <p:sp>
        <p:nvSpPr>
          <p:cNvPr id="38" name="Isosceles Triangle 37"/>
          <p:cNvSpPr/>
          <p:nvPr/>
        </p:nvSpPr>
        <p:spPr bwMode="auto">
          <a:xfrm rot="5400000">
            <a:off x="2439145" y="5123336"/>
            <a:ext cx="1423282" cy="211565"/>
          </a:xfrm>
          <a:prstGeom prst="triangl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2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Isosceles Triangle 52"/>
          <p:cNvSpPr/>
          <p:nvPr/>
        </p:nvSpPr>
        <p:spPr bwMode="auto">
          <a:xfrm rot="5400000">
            <a:off x="4561323" y="5123336"/>
            <a:ext cx="1423282" cy="211565"/>
          </a:xfrm>
          <a:prstGeom prst="triangl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2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Rounded Rectangle 9"/>
          <p:cNvSpPr/>
          <p:nvPr/>
        </p:nvSpPr>
        <p:spPr bwMode="auto">
          <a:xfrm>
            <a:off x="4302440" y="2492896"/>
            <a:ext cx="1296144" cy="577804"/>
          </a:xfrm>
          <a:prstGeom prst="roundRect">
            <a:avLst/>
          </a:prstGeom>
          <a:solidFill>
            <a:srgbClr val="76A0C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데이터 </a:t>
            </a:r>
            <a:endParaRPr lang="en-US" altLang="ko-KR" sz="1200" dirty="0" smtClean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dirty="0" err="1" smtClean="0">
                <a:latin typeface="맑은 고딕" pitchFamily="50" charset="-127"/>
                <a:ea typeface="맑은 고딕" pitchFamily="50" charset="-127"/>
              </a:rPr>
              <a:t>마이닝</a:t>
            </a:r>
            <a:endParaRPr lang="ko-KR" altLang="en-US" sz="120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46299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12.4 </a:t>
            </a:r>
            <a:r>
              <a:rPr lang="ko-KR" altLang="en-US" dirty="0" smtClean="0"/>
              <a:t>고객 관계 관리 </a:t>
            </a:r>
            <a:r>
              <a:rPr lang="en-US" altLang="ko-KR" dirty="0" smtClean="0"/>
              <a:t>(CRM)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CRM </a:t>
            </a:r>
            <a:r>
              <a:rPr lang="ko-KR" altLang="en-US" dirty="0" smtClean="0"/>
              <a:t>구현을 위한 요소 기술</a:t>
            </a:r>
            <a:endParaRPr lang="en-US" altLang="ko-KR" dirty="0" smtClean="0"/>
          </a:p>
          <a:p>
            <a:pPr lvl="1">
              <a:lnSpc>
                <a:spcPct val="140000"/>
              </a:lnSpc>
            </a:pPr>
            <a:r>
              <a:rPr lang="ko-KR" altLang="en-US" u="sng" dirty="0" smtClean="0"/>
              <a:t>고객 통합 데이터 베이스</a:t>
            </a:r>
            <a:r>
              <a:rPr lang="ko-KR" altLang="en-US" dirty="0" smtClean="0"/>
              <a:t>의 구축 </a:t>
            </a:r>
            <a:r>
              <a:rPr lang="en-US" altLang="ko-KR" dirty="0" smtClean="0"/>
              <a:t>(</a:t>
            </a:r>
            <a:r>
              <a:rPr lang="ko-KR" altLang="en-US" dirty="0" smtClean="0"/>
              <a:t>전사적 정보의 공유체제</a:t>
            </a:r>
            <a:r>
              <a:rPr lang="en-US" altLang="ko-KR" dirty="0" smtClean="0"/>
              <a:t>)</a:t>
            </a:r>
          </a:p>
          <a:p>
            <a:pPr lvl="1">
              <a:lnSpc>
                <a:spcPct val="140000"/>
              </a:lnSpc>
            </a:pPr>
            <a:r>
              <a:rPr lang="ko-KR" altLang="en-US" dirty="0" smtClean="0"/>
              <a:t>고객 특성을 분석하기 위한 </a:t>
            </a:r>
            <a:r>
              <a:rPr lang="ko-KR" altLang="en-US" u="sng" dirty="0" smtClean="0"/>
              <a:t>데이터 마이닝 기술</a:t>
            </a:r>
            <a:endParaRPr lang="en-US" altLang="ko-KR" u="sng" dirty="0" smtClean="0"/>
          </a:p>
          <a:p>
            <a:pPr lvl="1">
              <a:lnSpc>
                <a:spcPct val="140000"/>
              </a:lnSpc>
            </a:pPr>
            <a:r>
              <a:rPr lang="ko-KR" altLang="en-US" dirty="0" smtClean="0"/>
              <a:t>분석을 통해 세워진 전략을 활용하는 </a:t>
            </a:r>
            <a:r>
              <a:rPr lang="ko-KR" altLang="en-US" u="sng" dirty="0" smtClean="0"/>
              <a:t>마케팅 채널과의 연계</a:t>
            </a:r>
            <a:endParaRPr lang="en-US" altLang="ko-KR" u="sng" dirty="0" smtClean="0"/>
          </a:p>
          <a:p>
            <a:pPr lvl="1">
              <a:lnSpc>
                <a:spcPct val="140000"/>
              </a:lnSpc>
            </a:pPr>
            <a:r>
              <a:rPr lang="ko-KR" altLang="en-US" dirty="0" smtClean="0"/>
              <a:t>전사적으로 연계 되어야 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고객 지향적 태도를 관리해야 완전한 정착이 가능함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en-US" altLang="ko-KR" dirty="0" smtClean="0"/>
              <a:t>CRM </a:t>
            </a:r>
            <a:r>
              <a:rPr lang="ko-KR" altLang="en-US" dirty="0" smtClean="0"/>
              <a:t>유형</a:t>
            </a:r>
            <a:endParaRPr lang="en-US" altLang="ko-KR" dirty="0" smtClean="0"/>
          </a:p>
          <a:p>
            <a:pPr lvl="1">
              <a:lnSpc>
                <a:spcPct val="140000"/>
              </a:lnSpc>
            </a:pPr>
            <a:r>
              <a:rPr lang="ko-KR" altLang="en-US" dirty="0" err="1" smtClean="0"/>
              <a:t>데이터웨어하우스</a:t>
            </a:r>
            <a:r>
              <a:rPr lang="en-US" altLang="ko-KR" dirty="0" smtClean="0"/>
              <a:t>: </a:t>
            </a:r>
            <a:r>
              <a:rPr lang="ko-KR" altLang="en-US" dirty="0" smtClean="0"/>
              <a:t>고객과 제품 서비스에 대한 데이터를 통합적으로 관리</a:t>
            </a:r>
            <a:endParaRPr lang="en-US" altLang="ko-KR" dirty="0" smtClean="0"/>
          </a:p>
          <a:p>
            <a:pPr lvl="1">
              <a:lnSpc>
                <a:spcPct val="140000"/>
              </a:lnSpc>
            </a:pPr>
            <a:r>
              <a:rPr lang="ko-KR" altLang="en-US" dirty="0" err="1" smtClean="0"/>
              <a:t>데이터마이닝</a:t>
            </a:r>
            <a:r>
              <a:rPr lang="ko-KR" altLang="en-US" dirty="0" smtClean="0"/>
              <a:t> 도구</a:t>
            </a:r>
            <a:r>
              <a:rPr lang="en-US" altLang="ko-KR" dirty="0" smtClean="0"/>
              <a:t>: </a:t>
            </a:r>
            <a:r>
              <a:rPr lang="ko-KR" altLang="en-US" dirty="0" smtClean="0"/>
              <a:t>축적된 데이터를 고객지원 활동을 위해 분석</a:t>
            </a:r>
            <a:endParaRPr lang="en-US" altLang="ko-KR" dirty="0" smtClean="0"/>
          </a:p>
          <a:p>
            <a:pPr lvl="1">
              <a:lnSpc>
                <a:spcPct val="140000"/>
              </a:lnSpc>
            </a:pPr>
            <a:r>
              <a:rPr lang="en-US" altLang="ko-KR" dirty="0" smtClean="0"/>
              <a:t>FAQ: </a:t>
            </a:r>
            <a:r>
              <a:rPr lang="ko-KR" altLang="en-US" dirty="0" smtClean="0"/>
              <a:t>고객들이 공통적으로 가진 궁금증을 해결</a:t>
            </a:r>
            <a:endParaRPr lang="en-US" altLang="ko-KR" dirty="0" smtClean="0"/>
          </a:p>
          <a:p>
            <a:pPr lvl="1">
              <a:lnSpc>
                <a:spcPct val="140000"/>
              </a:lnSpc>
            </a:pPr>
            <a:r>
              <a:rPr lang="ko-KR" altLang="en-US" dirty="0" err="1" smtClean="0"/>
              <a:t>콜센터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전화 및 팩스를 통해 고객요구에 대응</a:t>
            </a:r>
            <a:endParaRPr lang="en-US" altLang="ko-KR" dirty="0" smtClean="0"/>
          </a:p>
          <a:p>
            <a:pPr lvl="1">
              <a:lnSpc>
                <a:spcPct val="140000"/>
              </a:lnSpc>
            </a:pPr>
            <a:r>
              <a:rPr lang="ko-KR" altLang="en-US" dirty="0" smtClean="0"/>
              <a:t>채팅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인터넷 채팅과 유사한 형식을 고객서비스에 구현</a:t>
            </a:r>
            <a:endParaRPr lang="en-US" altLang="ko-KR" dirty="0" smtClean="0"/>
          </a:p>
          <a:p>
            <a:pPr lvl="1">
              <a:lnSpc>
                <a:spcPct val="140000"/>
              </a:lnSpc>
            </a:pPr>
            <a:r>
              <a:rPr lang="ko-KR" altLang="en-US" dirty="0" smtClean="0"/>
              <a:t>온라인 마케팅</a:t>
            </a:r>
            <a:r>
              <a:rPr lang="en-US" altLang="ko-KR" dirty="0" smtClean="0"/>
              <a:t>: </a:t>
            </a:r>
            <a:r>
              <a:rPr lang="ko-KR" altLang="en-US" dirty="0" smtClean="0"/>
              <a:t>데이터에 근거해 메일이나 온</a:t>
            </a:r>
            <a:r>
              <a:rPr lang="en-US" altLang="ko-KR" dirty="0" smtClean="0"/>
              <a:t>/</a:t>
            </a:r>
            <a:r>
              <a:rPr lang="ko-KR" altLang="en-US" dirty="0" smtClean="0"/>
              <a:t>오프라인 전체에서 마케팅을 계획</a:t>
            </a:r>
            <a:endParaRPr lang="en-US" altLang="ko-KR" dirty="0" smtClean="0"/>
          </a:p>
          <a:p>
            <a:pPr lvl="1">
              <a:lnSpc>
                <a:spcPct val="140000"/>
              </a:lnSpc>
            </a:pPr>
            <a:r>
              <a:rPr lang="ko-KR" altLang="en-US" dirty="0" smtClean="0"/>
              <a:t>캠페인 관리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해당 고객에 대한 적절한 캠페인 계획 및 캠페인 효과분석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7327811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12.5 </a:t>
            </a:r>
            <a:r>
              <a:rPr lang="ko-KR" altLang="en-US" dirty="0"/>
              <a:t>제품정보관리</a:t>
            </a:r>
            <a:r>
              <a:rPr lang="en-US" altLang="ko-KR" dirty="0"/>
              <a:t>(PDM)</a:t>
            </a:r>
          </a:p>
        </p:txBody>
      </p:sp>
      <p:sp>
        <p:nvSpPr>
          <p:cNvPr id="286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40000"/>
              </a:lnSpc>
            </a:pPr>
            <a:r>
              <a:rPr lang="en-US" altLang="ko-KR" dirty="0"/>
              <a:t>PDM(Product data management</a:t>
            </a:r>
            <a:r>
              <a:rPr lang="en-US" altLang="ko-KR" dirty="0" smtClean="0"/>
              <a:t>) </a:t>
            </a:r>
            <a:r>
              <a:rPr lang="ko-KR" altLang="en-US" dirty="0" smtClean="0"/>
              <a:t>개요</a:t>
            </a:r>
            <a:endParaRPr lang="en-US" altLang="ko-KR" dirty="0"/>
          </a:p>
          <a:p>
            <a:pPr lvl="1">
              <a:lnSpc>
                <a:spcPct val="140000"/>
              </a:lnSpc>
            </a:pPr>
            <a:r>
              <a:rPr lang="ko-KR" altLang="en-US" b="1" u="sng" dirty="0" smtClean="0"/>
              <a:t>제품의 개발 단계</a:t>
            </a:r>
            <a:r>
              <a:rPr lang="ko-KR" altLang="en-US" dirty="0" smtClean="0"/>
              <a:t>를 지원하기 위한 시스템</a:t>
            </a:r>
            <a:endParaRPr lang="en-US" altLang="ko-KR" dirty="0" smtClean="0"/>
          </a:p>
          <a:p>
            <a:pPr lvl="2">
              <a:lnSpc>
                <a:spcPct val="140000"/>
              </a:lnSpc>
            </a:pPr>
            <a:r>
              <a:rPr lang="ko-KR" altLang="en-US" dirty="0" smtClean="0"/>
              <a:t>제품과 </a:t>
            </a:r>
            <a:r>
              <a:rPr lang="ko-KR" altLang="en-US" dirty="0"/>
              <a:t>관련된 모든 자료의 생성</a:t>
            </a:r>
            <a:r>
              <a:rPr lang="en-US" altLang="ko-KR" dirty="0"/>
              <a:t>, </a:t>
            </a:r>
            <a:r>
              <a:rPr lang="ko-KR" altLang="en-US" dirty="0"/>
              <a:t>접근</a:t>
            </a:r>
            <a:r>
              <a:rPr lang="en-US" altLang="ko-KR" dirty="0"/>
              <a:t>, </a:t>
            </a:r>
            <a:r>
              <a:rPr lang="ko-KR" altLang="en-US" dirty="0"/>
              <a:t>통제 및 제품의 수명주기를 관리하는 </a:t>
            </a:r>
            <a:r>
              <a:rPr lang="ko-KR" altLang="en-US" dirty="0" smtClean="0"/>
              <a:t>시스템</a:t>
            </a:r>
            <a:endParaRPr lang="en-US" altLang="ko-KR" dirty="0" smtClean="0"/>
          </a:p>
          <a:p>
            <a:pPr lvl="2">
              <a:lnSpc>
                <a:spcPct val="140000"/>
              </a:lnSpc>
            </a:pPr>
            <a:r>
              <a:rPr lang="ko-KR" altLang="en-US" dirty="0" smtClean="0"/>
              <a:t>제품의 품질을 향상시키고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생산비를 줄이고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제품 개발기간을 단축시키기 위해 모든 엔지니어링 데이터와 프로세스를 관리할 수 있도록 하는 시스템 </a:t>
            </a:r>
            <a:endParaRPr lang="ko-KR" altLang="en-US" dirty="0"/>
          </a:p>
          <a:p>
            <a:pPr lvl="1">
              <a:lnSpc>
                <a:spcPct val="140000"/>
              </a:lnSpc>
            </a:pPr>
            <a:r>
              <a:rPr lang="ko-KR" altLang="en-US" dirty="0" smtClean="0"/>
              <a:t>유사한 개념</a:t>
            </a:r>
            <a:r>
              <a:rPr lang="en-US" altLang="ko-KR" dirty="0" smtClean="0"/>
              <a:t>: EDM, PIM, TDM, TIM</a:t>
            </a:r>
          </a:p>
          <a:p>
            <a:pPr lvl="1">
              <a:lnSpc>
                <a:spcPct val="140000"/>
              </a:lnSpc>
            </a:pPr>
            <a:r>
              <a:rPr lang="en-US" altLang="ko-KR" dirty="0" smtClean="0"/>
              <a:t>EDM </a:t>
            </a:r>
            <a:r>
              <a:rPr lang="en-US" altLang="ko-KR" dirty="0" smtClean="0">
                <a:sym typeface="Wingdings" pitchFamily="2" charset="2"/>
              </a:rPr>
              <a:t> PDM  PDM II</a:t>
            </a:r>
            <a:endParaRPr lang="en-US" altLang="ko-KR" dirty="0" smtClean="0"/>
          </a:p>
          <a:p>
            <a:pPr lvl="1">
              <a:lnSpc>
                <a:spcPct val="140000"/>
              </a:lnSpc>
            </a:pPr>
            <a:r>
              <a:rPr lang="ko-KR" altLang="en-US" dirty="0" smtClean="0"/>
              <a:t>도입 효과 </a:t>
            </a:r>
            <a:endParaRPr lang="en-US" altLang="ko-KR" dirty="0" smtClean="0"/>
          </a:p>
          <a:p>
            <a:pPr lvl="2">
              <a:lnSpc>
                <a:spcPct val="140000"/>
              </a:lnSpc>
            </a:pPr>
            <a:r>
              <a:rPr lang="ko-KR" altLang="en-US" dirty="0" smtClean="0"/>
              <a:t>설계 </a:t>
            </a:r>
            <a:r>
              <a:rPr lang="ko-KR" altLang="en-US" dirty="0"/>
              <a:t>생산성 </a:t>
            </a:r>
            <a:r>
              <a:rPr lang="ko-KR" altLang="en-US" dirty="0" smtClean="0"/>
              <a:t>향상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설계와 </a:t>
            </a:r>
            <a:r>
              <a:rPr lang="ko-KR" altLang="en-US" dirty="0"/>
              <a:t>제조에서 정확도 </a:t>
            </a:r>
            <a:r>
              <a:rPr lang="ko-KR" altLang="en-US" dirty="0" smtClean="0"/>
              <a:t>향상</a:t>
            </a:r>
            <a:endParaRPr lang="en-US" altLang="ko-KR" dirty="0" smtClean="0"/>
          </a:p>
          <a:p>
            <a:pPr lvl="2">
              <a:lnSpc>
                <a:spcPct val="140000"/>
              </a:lnSpc>
            </a:pPr>
            <a:r>
              <a:rPr lang="ko-KR" altLang="en-US" dirty="0" smtClean="0"/>
              <a:t>창조적 </a:t>
            </a:r>
            <a:r>
              <a:rPr lang="ko-KR" altLang="en-US" dirty="0"/>
              <a:t>기술의 도입을 </a:t>
            </a:r>
            <a:r>
              <a:rPr lang="ko-KR" altLang="en-US" dirty="0" smtClean="0"/>
              <a:t>지원</a:t>
            </a:r>
            <a:endParaRPr lang="en-US" altLang="ko-KR" dirty="0" smtClean="0"/>
          </a:p>
          <a:p>
            <a:pPr lvl="2">
              <a:lnSpc>
                <a:spcPct val="140000"/>
              </a:lnSpc>
            </a:pPr>
            <a:r>
              <a:rPr lang="ko-KR" altLang="en-US" dirty="0" smtClean="0"/>
              <a:t>사용의 편의성</a:t>
            </a:r>
            <a:endParaRPr lang="en-US" altLang="ko-KR" dirty="0" smtClean="0"/>
          </a:p>
          <a:p>
            <a:pPr lvl="2">
              <a:lnSpc>
                <a:spcPct val="140000"/>
              </a:lnSpc>
            </a:pPr>
            <a:r>
              <a:rPr lang="ko-KR" altLang="en-US" dirty="0" smtClean="0"/>
              <a:t>자료 </a:t>
            </a:r>
            <a:r>
              <a:rPr lang="ko-KR" altLang="en-US" dirty="0"/>
              <a:t>무결성 </a:t>
            </a:r>
            <a:r>
              <a:rPr lang="ko-KR" altLang="en-US" dirty="0" smtClean="0"/>
              <a:t>보호</a:t>
            </a:r>
            <a:endParaRPr lang="en-US" altLang="ko-KR" dirty="0" smtClean="0"/>
          </a:p>
          <a:p>
            <a:pPr lvl="2">
              <a:lnSpc>
                <a:spcPct val="140000"/>
              </a:lnSpc>
            </a:pPr>
            <a:r>
              <a:rPr lang="ko-KR" altLang="en-US" dirty="0" smtClean="0"/>
              <a:t>보다 </a:t>
            </a:r>
            <a:r>
              <a:rPr lang="ko-KR" altLang="en-US" dirty="0"/>
              <a:t>나은 프로젝트 </a:t>
            </a:r>
            <a:r>
              <a:rPr lang="ko-KR" altLang="en-US" dirty="0" smtClean="0"/>
              <a:t>관리</a:t>
            </a:r>
            <a:r>
              <a:rPr lang="en-US" altLang="ko-KR" dirty="0" smtClean="0"/>
              <a:t> </a:t>
            </a:r>
            <a:r>
              <a:rPr lang="ko-KR" altLang="en-US" dirty="0" smtClean="0"/>
              <a:t>및 설계변경 관리</a:t>
            </a:r>
            <a:endParaRPr lang="en-US" altLang="ko-KR" dirty="0" smtClean="0"/>
          </a:p>
          <a:p>
            <a:pPr lvl="2">
              <a:lnSpc>
                <a:spcPct val="140000"/>
              </a:lnSpc>
            </a:pPr>
            <a:r>
              <a:rPr lang="ko-KR" altLang="en-US" dirty="0" smtClean="0"/>
              <a:t>총체적 </a:t>
            </a:r>
            <a:r>
              <a:rPr lang="ko-KR" altLang="en-US" dirty="0"/>
              <a:t>품질경영지원             </a:t>
            </a:r>
          </a:p>
        </p:txBody>
      </p:sp>
      <p:sp>
        <p:nvSpPr>
          <p:cNvPr id="4" name="Rounded Rectangle 16"/>
          <p:cNvSpPr/>
          <p:nvPr/>
        </p:nvSpPr>
        <p:spPr bwMode="auto">
          <a:xfrm>
            <a:off x="7457596" y="3402280"/>
            <a:ext cx="1434884" cy="746800"/>
          </a:xfrm>
          <a:prstGeom prst="roundRect">
            <a:avLst>
              <a:gd name="adj" fmla="val 5445"/>
            </a:avLst>
          </a:prstGeom>
          <a:solidFill>
            <a:srgbClr val="76A0C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PDM 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시스템</a:t>
            </a:r>
          </a:p>
        </p:txBody>
      </p:sp>
      <p:sp>
        <p:nvSpPr>
          <p:cNvPr id="5" name="Rectangle 45"/>
          <p:cNvSpPr/>
          <p:nvPr/>
        </p:nvSpPr>
        <p:spPr bwMode="auto">
          <a:xfrm>
            <a:off x="5413664" y="2897219"/>
            <a:ext cx="1656184" cy="168390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0000" tIns="46800" rIns="90000" bIns="468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2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Rectangle 46"/>
          <p:cNvSpPr/>
          <p:nvPr/>
        </p:nvSpPr>
        <p:spPr bwMode="auto">
          <a:xfrm>
            <a:off x="5525352" y="3042602"/>
            <a:ext cx="1454016" cy="29104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도면관리시스템</a:t>
            </a:r>
          </a:p>
        </p:txBody>
      </p:sp>
      <p:sp>
        <p:nvSpPr>
          <p:cNvPr id="7" name="Rectangle 47"/>
          <p:cNvSpPr/>
          <p:nvPr/>
        </p:nvSpPr>
        <p:spPr bwMode="auto">
          <a:xfrm>
            <a:off x="5525352" y="3399688"/>
            <a:ext cx="1454016" cy="29104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문서관리시스템</a:t>
            </a:r>
          </a:p>
        </p:txBody>
      </p:sp>
      <p:sp>
        <p:nvSpPr>
          <p:cNvPr id="8" name="Rectangle 48"/>
          <p:cNvSpPr/>
          <p:nvPr/>
        </p:nvSpPr>
        <p:spPr bwMode="auto">
          <a:xfrm>
            <a:off x="5525352" y="3759728"/>
            <a:ext cx="1454016" cy="29104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기술정보관리시스템</a:t>
            </a:r>
          </a:p>
        </p:txBody>
      </p:sp>
      <p:sp>
        <p:nvSpPr>
          <p:cNvPr id="9" name="Rectangle 49"/>
          <p:cNvSpPr/>
          <p:nvPr/>
        </p:nvSpPr>
        <p:spPr bwMode="auto">
          <a:xfrm>
            <a:off x="5525352" y="4119768"/>
            <a:ext cx="1454016" cy="29104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Engineering DB</a:t>
            </a:r>
            <a:endParaRPr lang="ko-KR" altLang="en-US" sz="12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Isosceles Triangle 52"/>
          <p:cNvSpPr/>
          <p:nvPr/>
        </p:nvSpPr>
        <p:spPr bwMode="auto">
          <a:xfrm rot="5400000">
            <a:off x="6679619" y="3675123"/>
            <a:ext cx="1210118" cy="211565"/>
          </a:xfrm>
          <a:prstGeom prst="triangl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20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57749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12.5 </a:t>
            </a:r>
            <a:r>
              <a:rPr lang="ko-KR" altLang="en-US" dirty="0"/>
              <a:t>제품정보관리</a:t>
            </a:r>
            <a:r>
              <a:rPr lang="en-US" altLang="ko-KR" dirty="0"/>
              <a:t>(PDM)</a:t>
            </a:r>
          </a:p>
        </p:txBody>
      </p:sp>
      <p:sp>
        <p:nvSpPr>
          <p:cNvPr id="287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40000"/>
              </a:lnSpc>
            </a:pPr>
            <a:r>
              <a:rPr lang="en-US" altLang="ko-KR" dirty="0"/>
              <a:t>PDM </a:t>
            </a:r>
            <a:r>
              <a:rPr lang="ko-KR" altLang="en-US" dirty="0"/>
              <a:t>시스템의 </a:t>
            </a:r>
            <a:r>
              <a:rPr lang="ko-KR" altLang="en-US" dirty="0" smtClean="0"/>
              <a:t>주요 기능</a:t>
            </a:r>
            <a:endParaRPr lang="ko-KR" altLang="en-US" dirty="0"/>
          </a:p>
          <a:p>
            <a:pPr lvl="1">
              <a:lnSpc>
                <a:spcPct val="140000"/>
              </a:lnSpc>
            </a:pPr>
            <a:r>
              <a:rPr lang="ko-KR" altLang="en-US" dirty="0"/>
              <a:t>자료 및 문서 </a:t>
            </a:r>
            <a:r>
              <a:rPr lang="ko-KR" altLang="en-US" dirty="0" smtClean="0"/>
              <a:t>저장고</a:t>
            </a:r>
            <a:endParaRPr lang="en-US" altLang="ko-KR" dirty="0" smtClean="0"/>
          </a:p>
          <a:p>
            <a:pPr lvl="2">
              <a:lnSpc>
                <a:spcPct val="140000"/>
              </a:lnSpc>
            </a:pPr>
            <a:r>
              <a:rPr lang="ko-KR" altLang="en-US" dirty="0" smtClean="0"/>
              <a:t>데이터베이스 역할</a:t>
            </a:r>
            <a:endParaRPr lang="en-US" altLang="ko-KR" dirty="0" smtClean="0"/>
          </a:p>
          <a:p>
            <a:pPr lvl="2">
              <a:lnSpc>
                <a:spcPct val="140000"/>
              </a:lnSpc>
            </a:pPr>
            <a:r>
              <a:rPr lang="ko-KR" altLang="en-US" dirty="0" smtClean="0"/>
              <a:t>각종 </a:t>
            </a:r>
            <a:r>
              <a:rPr lang="ko-KR" altLang="en-US" dirty="0"/>
              <a:t>문서 및 </a:t>
            </a:r>
            <a:r>
              <a:rPr lang="en-US" altLang="ko-KR" dirty="0"/>
              <a:t>CAD </a:t>
            </a:r>
            <a:r>
              <a:rPr lang="ko-KR" altLang="en-US" dirty="0"/>
              <a:t>정보 </a:t>
            </a:r>
            <a:r>
              <a:rPr lang="ko-KR" altLang="en-US" dirty="0" smtClean="0"/>
              <a:t>저장</a:t>
            </a:r>
            <a:endParaRPr lang="ko-KR" altLang="en-US" dirty="0"/>
          </a:p>
          <a:p>
            <a:pPr lvl="1">
              <a:lnSpc>
                <a:spcPct val="140000"/>
              </a:lnSpc>
            </a:pPr>
            <a:r>
              <a:rPr lang="ko-KR" altLang="en-US" dirty="0" smtClean="0"/>
              <a:t>업무 </a:t>
            </a:r>
            <a:r>
              <a:rPr lang="ko-KR" altLang="en-US" dirty="0"/>
              <a:t>흐름 관리 </a:t>
            </a:r>
            <a:r>
              <a:rPr lang="en-US" altLang="ko-KR" dirty="0"/>
              <a:t>: </a:t>
            </a:r>
            <a:r>
              <a:rPr lang="ko-KR" altLang="en-US" dirty="0"/>
              <a:t>개발에 참여하는 사람들의 연관 업무를 통합적 관리</a:t>
            </a:r>
          </a:p>
          <a:p>
            <a:pPr lvl="2">
              <a:lnSpc>
                <a:spcPct val="140000"/>
              </a:lnSpc>
            </a:pPr>
            <a:endParaRPr lang="ko-KR" altLang="en-US" dirty="0"/>
          </a:p>
          <a:p>
            <a:pPr lvl="1">
              <a:lnSpc>
                <a:spcPct val="140000"/>
              </a:lnSpc>
            </a:pPr>
            <a:r>
              <a:rPr lang="ko-KR" altLang="en-US" dirty="0"/>
              <a:t>제품 구조 </a:t>
            </a:r>
            <a:r>
              <a:rPr lang="ko-KR" altLang="en-US" dirty="0" smtClean="0"/>
              <a:t>관리</a:t>
            </a:r>
            <a:endParaRPr lang="en-US" altLang="ko-KR" dirty="0" smtClean="0"/>
          </a:p>
          <a:p>
            <a:pPr lvl="2">
              <a:lnSpc>
                <a:spcPct val="140000"/>
              </a:lnSpc>
            </a:pPr>
            <a:r>
              <a:rPr lang="ko-KR" altLang="en-US" dirty="0" smtClean="0"/>
              <a:t>자재 명세서 </a:t>
            </a:r>
            <a:r>
              <a:rPr lang="en-US" altLang="ko-KR" dirty="0" smtClean="0"/>
              <a:t>(BOM: Bill of Material)</a:t>
            </a:r>
            <a:r>
              <a:rPr lang="ko-KR" altLang="en-US" dirty="0" smtClean="0"/>
              <a:t>을 </a:t>
            </a:r>
            <a:r>
              <a:rPr lang="ko-KR" altLang="en-US" dirty="0"/>
              <a:t>관리하는 </a:t>
            </a:r>
            <a:r>
              <a:rPr lang="ko-KR" altLang="en-US" dirty="0" smtClean="0"/>
              <a:t>기능</a:t>
            </a:r>
            <a:endParaRPr lang="en-US" altLang="ko-KR" dirty="0" smtClean="0"/>
          </a:p>
          <a:p>
            <a:pPr lvl="2">
              <a:lnSpc>
                <a:spcPct val="140000"/>
              </a:lnSpc>
            </a:pPr>
            <a:r>
              <a:rPr lang="ko-KR" altLang="en-US" dirty="0" smtClean="0"/>
              <a:t>설계 변경 시 변경 이력을 관리하기 위한 기능</a:t>
            </a:r>
            <a:endParaRPr lang="ko-KR" altLang="en-US" dirty="0"/>
          </a:p>
          <a:p>
            <a:pPr lvl="1">
              <a:lnSpc>
                <a:spcPct val="140000"/>
              </a:lnSpc>
            </a:pPr>
            <a:endParaRPr lang="en-US" altLang="ko-KR" dirty="0" smtClean="0"/>
          </a:p>
          <a:p>
            <a:pPr lvl="1">
              <a:lnSpc>
                <a:spcPct val="140000"/>
              </a:lnSpc>
            </a:pPr>
            <a:r>
              <a:rPr lang="ko-KR" altLang="en-US" dirty="0" smtClean="0"/>
              <a:t>제품 </a:t>
            </a:r>
            <a:r>
              <a:rPr lang="ko-KR" altLang="en-US" dirty="0"/>
              <a:t>형상 관리 </a:t>
            </a:r>
            <a:r>
              <a:rPr lang="en-US" altLang="ko-KR" dirty="0"/>
              <a:t>: CAD </a:t>
            </a:r>
            <a:r>
              <a:rPr lang="ko-KR" altLang="en-US" dirty="0"/>
              <a:t>기능</a:t>
            </a:r>
          </a:p>
          <a:p>
            <a:pPr lvl="2">
              <a:lnSpc>
                <a:spcPct val="140000"/>
              </a:lnSpc>
            </a:pPr>
            <a:r>
              <a:rPr lang="ko-KR" altLang="en-US" dirty="0" smtClean="0"/>
              <a:t>제품의 설계부터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모형 </a:t>
            </a:r>
            <a:r>
              <a:rPr lang="en-US" altLang="ko-KR" dirty="0" smtClean="0"/>
              <a:t>(mock up), </a:t>
            </a:r>
            <a:r>
              <a:rPr lang="ko-KR" altLang="en-US" dirty="0" smtClean="0"/>
              <a:t>유한요소 분석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생산 시뮬레이션 기능 추가</a:t>
            </a:r>
            <a:endParaRPr lang="en-US" altLang="ko-KR" dirty="0" smtClean="0"/>
          </a:p>
          <a:p>
            <a:pPr lvl="2">
              <a:lnSpc>
                <a:spcPct val="140000"/>
              </a:lnSpc>
            </a:pPr>
            <a:endParaRPr lang="ko-KR" altLang="en-US" dirty="0"/>
          </a:p>
          <a:p>
            <a:pPr lvl="1">
              <a:lnSpc>
                <a:spcPct val="140000"/>
              </a:lnSpc>
            </a:pPr>
            <a:r>
              <a:rPr lang="ko-KR" altLang="en-US" dirty="0"/>
              <a:t>그룹웨어 기능 </a:t>
            </a:r>
            <a:r>
              <a:rPr lang="en-US" altLang="ko-KR" dirty="0"/>
              <a:t>: </a:t>
            </a:r>
            <a:r>
              <a:rPr lang="ko-KR" altLang="en-US" dirty="0"/>
              <a:t>개발에 참여하는 사람들 사이 원활한 정보교환 수행</a:t>
            </a:r>
          </a:p>
        </p:txBody>
      </p:sp>
    </p:spTree>
    <p:extLst>
      <p:ext uri="{BB962C8B-B14F-4D97-AF65-F5344CB8AC3E}">
        <p14:creationId xmlns:p14="http://schemas.microsoft.com/office/powerpoint/2010/main" xmlns="" val="3559104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12.5 </a:t>
            </a:r>
            <a:r>
              <a:rPr lang="ko-KR" altLang="en-US" dirty="0"/>
              <a:t>제품정보관리</a:t>
            </a:r>
            <a:r>
              <a:rPr lang="en-US" altLang="ko-KR" dirty="0"/>
              <a:t>(PDM)</a:t>
            </a:r>
          </a:p>
        </p:txBody>
      </p:sp>
      <p:sp>
        <p:nvSpPr>
          <p:cNvPr id="287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40000"/>
              </a:lnSpc>
            </a:pPr>
            <a:r>
              <a:rPr lang="ko-KR" altLang="en-US" dirty="0" smtClean="0"/>
              <a:t>국내 동향</a:t>
            </a:r>
            <a:endParaRPr lang="en-US" altLang="ko-KR" dirty="0" smtClean="0"/>
          </a:p>
          <a:p>
            <a:pPr lvl="1">
              <a:lnSpc>
                <a:spcPct val="140000"/>
              </a:lnSpc>
            </a:pPr>
            <a:r>
              <a:rPr lang="ko-KR" altLang="en-US" dirty="0" smtClean="0"/>
              <a:t>해외 솔루션의 도입이 주를 이루고 있음</a:t>
            </a:r>
            <a:endParaRPr lang="en-US" altLang="ko-KR" dirty="0" smtClean="0"/>
          </a:p>
          <a:p>
            <a:pPr lvl="1">
              <a:lnSpc>
                <a:spcPct val="140000"/>
              </a:lnSpc>
            </a:pPr>
            <a:r>
              <a:rPr lang="ko-KR" altLang="en-US" dirty="0" smtClean="0"/>
              <a:t>대규모 </a:t>
            </a:r>
            <a:r>
              <a:rPr lang="en-US" altLang="ko-KR" dirty="0" smtClean="0"/>
              <a:t>SI</a:t>
            </a:r>
            <a:r>
              <a:rPr lang="ko-KR" altLang="en-US" dirty="0" smtClean="0"/>
              <a:t>업체 </a:t>
            </a:r>
            <a:r>
              <a:rPr lang="en-US" altLang="ko-KR" dirty="0" smtClean="0"/>
              <a:t>(IBM, SDRC Korea)</a:t>
            </a:r>
            <a:r>
              <a:rPr lang="ko-KR" altLang="en-US" dirty="0" smtClean="0"/>
              <a:t>를 통해 이루어지고 있음</a:t>
            </a:r>
            <a:endParaRPr lang="en-US" altLang="ko-KR" dirty="0" smtClean="0"/>
          </a:p>
          <a:p>
            <a:pPr lvl="1">
              <a:lnSpc>
                <a:spcPct val="140000"/>
              </a:lnSpc>
            </a:pPr>
            <a:r>
              <a:rPr lang="ko-KR" altLang="en-US" dirty="0" smtClean="0"/>
              <a:t>기존 솔루션에 기능을 추가적으로 개발</a:t>
            </a:r>
            <a:endParaRPr lang="en-US" altLang="ko-KR" dirty="0" smtClean="0"/>
          </a:p>
          <a:p>
            <a:pPr>
              <a:lnSpc>
                <a:spcPct val="140000"/>
              </a:lnSpc>
            </a:pPr>
            <a:r>
              <a:rPr lang="ko-KR" altLang="en-US" dirty="0" smtClean="0"/>
              <a:t>향후 발전 전망</a:t>
            </a:r>
            <a:endParaRPr lang="en-US" altLang="ko-KR" dirty="0" smtClean="0"/>
          </a:p>
          <a:p>
            <a:pPr lvl="1">
              <a:lnSpc>
                <a:spcPct val="140000"/>
              </a:lnSpc>
            </a:pPr>
            <a:r>
              <a:rPr lang="en-US" altLang="ko-KR" dirty="0" smtClean="0"/>
              <a:t>PDM</a:t>
            </a:r>
            <a:r>
              <a:rPr lang="ko-KR" altLang="en-US" dirty="0" smtClean="0"/>
              <a:t>의 의미</a:t>
            </a:r>
            <a:endParaRPr lang="en-US" altLang="ko-KR" dirty="0" smtClean="0"/>
          </a:p>
          <a:p>
            <a:pPr lvl="2">
              <a:lnSpc>
                <a:spcPct val="140000"/>
              </a:lnSpc>
            </a:pPr>
            <a:r>
              <a:rPr lang="en-US" altLang="ko-KR" dirty="0" smtClean="0"/>
              <a:t>CALS</a:t>
            </a:r>
            <a:r>
              <a:rPr lang="ko-KR" altLang="en-US" dirty="0" smtClean="0"/>
              <a:t>를 기업 내에서 완벽하게 구현해 내기 위한 도구</a:t>
            </a:r>
            <a:endParaRPr lang="en-US" altLang="ko-KR" dirty="0" smtClean="0"/>
          </a:p>
          <a:p>
            <a:pPr lvl="2">
              <a:lnSpc>
                <a:spcPct val="140000"/>
              </a:lnSpc>
            </a:pPr>
            <a:r>
              <a:rPr lang="ko-KR" altLang="en-US" dirty="0" smtClean="0"/>
              <a:t>동시 공학을 지원하는 도구</a:t>
            </a:r>
            <a:endParaRPr lang="en-US" altLang="ko-KR" dirty="0" smtClean="0"/>
          </a:p>
          <a:p>
            <a:pPr lvl="2">
              <a:lnSpc>
                <a:spcPct val="140000"/>
              </a:lnSpc>
            </a:pPr>
            <a:r>
              <a:rPr lang="ko-KR" altLang="en-US" dirty="0" smtClean="0"/>
              <a:t>제품 개발 과정의 </a:t>
            </a:r>
            <a:r>
              <a:rPr lang="en-US" altLang="ko-KR" dirty="0" smtClean="0"/>
              <a:t>SI</a:t>
            </a:r>
            <a:r>
              <a:rPr lang="ko-KR" altLang="en-US" dirty="0" smtClean="0"/>
              <a:t>를 달성하는 도구</a:t>
            </a:r>
            <a:endParaRPr lang="en-US" altLang="ko-KR" dirty="0" smtClean="0"/>
          </a:p>
          <a:p>
            <a:pPr lvl="1">
              <a:lnSpc>
                <a:spcPct val="140000"/>
              </a:lnSpc>
            </a:pPr>
            <a:r>
              <a:rPr lang="ko-KR" altLang="en-US" dirty="0" smtClean="0"/>
              <a:t>향후 방향</a:t>
            </a:r>
            <a:r>
              <a:rPr lang="en-US" altLang="ko-KR" dirty="0" smtClean="0"/>
              <a:t>: </a:t>
            </a:r>
            <a:r>
              <a:rPr lang="ko-KR" altLang="en-US" dirty="0" smtClean="0"/>
              <a:t>경쟁적으로 기능을 </a:t>
            </a:r>
            <a:r>
              <a:rPr lang="ko-KR" altLang="en-US" dirty="0" smtClean="0"/>
              <a:t>추가</a:t>
            </a:r>
            <a:r>
              <a:rPr lang="ko-KR" altLang="en-US" dirty="0" smtClean="0">
                <a:latin typeface="맑은 고딕"/>
                <a:ea typeface="맑은 고딕"/>
              </a:rPr>
              <a:t>∙</a:t>
            </a:r>
            <a:r>
              <a:rPr lang="ko-KR" altLang="en-US" dirty="0" smtClean="0"/>
              <a:t>확충할 </a:t>
            </a:r>
            <a:r>
              <a:rPr lang="ko-KR" altLang="en-US" dirty="0" smtClean="0"/>
              <a:t>것으로 예상</a:t>
            </a:r>
            <a:endParaRPr lang="en-US" altLang="ko-KR" dirty="0" smtClean="0"/>
          </a:p>
          <a:p>
            <a:pPr lvl="2">
              <a:lnSpc>
                <a:spcPct val="140000"/>
              </a:lnSpc>
            </a:pPr>
            <a:r>
              <a:rPr lang="ko-KR" altLang="en-US" dirty="0" smtClean="0"/>
              <a:t>전방 통합화의 추세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정보의 생성 및 수정을 자동화하기 위한 노력</a:t>
            </a:r>
            <a:endParaRPr lang="en-US" altLang="ko-KR" dirty="0" smtClean="0"/>
          </a:p>
          <a:p>
            <a:pPr lvl="2">
              <a:lnSpc>
                <a:spcPct val="140000"/>
              </a:lnSpc>
            </a:pPr>
            <a:r>
              <a:rPr lang="ko-KR" altLang="en-US" dirty="0" smtClean="0"/>
              <a:t>후방 통합화의 추세</a:t>
            </a:r>
            <a:r>
              <a:rPr lang="en-US" altLang="ko-KR" dirty="0" smtClean="0"/>
              <a:t>: GT (Group Tech.) </a:t>
            </a:r>
            <a:r>
              <a:rPr lang="ko-KR" altLang="en-US" dirty="0" smtClean="0"/>
              <a:t>등의 기능 추가</a:t>
            </a:r>
            <a:r>
              <a:rPr lang="en-US" altLang="ko-KR" dirty="0" smtClean="0"/>
              <a:t>, ERP </a:t>
            </a:r>
            <a:r>
              <a:rPr lang="ko-KR" altLang="en-US" dirty="0" smtClean="0"/>
              <a:t>시스템과의 통합</a:t>
            </a:r>
            <a:endParaRPr lang="en-US" altLang="ko-KR" dirty="0" smtClean="0"/>
          </a:p>
          <a:p>
            <a:pPr lvl="2">
              <a:lnSpc>
                <a:spcPct val="140000"/>
              </a:lnSpc>
            </a:pPr>
            <a:r>
              <a:rPr lang="ko-KR" altLang="en-US" dirty="0" smtClean="0"/>
              <a:t>측방 통합화의 추세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인터넷을 통한 다른 </a:t>
            </a:r>
            <a:r>
              <a:rPr lang="en-US" altLang="ko-KR" dirty="0" smtClean="0"/>
              <a:t>PDM </a:t>
            </a:r>
            <a:r>
              <a:rPr lang="ko-KR" altLang="en-US" dirty="0" smtClean="0"/>
              <a:t>시스템과의 정보 교환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731362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참고</a:t>
            </a:r>
            <a:r>
              <a:rPr lang="en-US" altLang="ko-KR" dirty="0"/>
              <a:t>1. </a:t>
            </a:r>
            <a:r>
              <a:rPr lang="ko-KR" altLang="en-US" dirty="0"/>
              <a:t>정보 시스템 개요</a:t>
            </a:r>
            <a:endParaRPr lang="ko-KR" altLang="en-US" dirty="0" smtClean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/>
              <a:t>컴퓨터 기반 정보시스템</a:t>
            </a:r>
            <a:r>
              <a:rPr lang="en-US" altLang="ko-KR" dirty="0"/>
              <a:t>(CBIS)</a:t>
            </a:r>
            <a:r>
              <a:rPr lang="ko-KR" altLang="en-US" dirty="0"/>
              <a:t>이란 무엇인가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정의 </a:t>
            </a:r>
            <a:r>
              <a:rPr lang="en-US" altLang="ko-KR" dirty="0"/>
              <a:t>: </a:t>
            </a:r>
            <a:r>
              <a:rPr lang="ko-KR" altLang="en-US" dirty="0"/>
              <a:t>의도된 업무의 일부 또는 전체를 수행하기 위해 컴퓨터 및 </a:t>
            </a:r>
            <a:r>
              <a:rPr lang="ko-KR" altLang="en-US" dirty="0" smtClean="0"/>
              <a:t>정보통신기술을 </a:t>
            </a:r>
            <a:r>
              <a:rPr lang="ko-KR" altLang="en-US" dirty="0"/>
              <a:t>사용하는 </a:t>
            </a:r>
            <a:r>
              <a:rPr lang="en-US" altLang="ko-KR" dirty="0" smtClean="0"/>
              <a:t>IT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IT</a:t>
            </a:r>
            <a:r>
              <a:rPr lang="ko-KR" altLang="en-US" dirty="0"/>
              <a:t>의 기본구성요소</a:t>
            </a:r>
            <a:endParaRPr lang="en-US" altLang="ko-KR" dirty="0"/>
          </a:p>
          <a:p>
            <a:pPr lvl="2"/>
            <a:r>
              <a:rPr lang="ko-KR" altLang="en-US" dirty="0"/>
              <a:t>하드웨어</a:t>
            </a:r>
            <a:r>
              <a:rPr lang="en-US" altLang="ko-KR" dirty="0"/>
              <a:t>, </a:t>
            </a:r>
            <a:r>
              <a:rPr lang="ko-KR" altLang="en-US" dirty="0"/>
              <a:t>소프트웨어</a:t>
            </a:r>
            <a:r>
              <a:rPr lang="en-US" altLang="ko-KR" dirty="0"/>
              <a:t>, </a:t>
            </a:r>
            <a:r>
              <a:rPr lang="ko-KR" altLang="en-US" dirty="0"/>
              <a:t>데이터베이스</a:t>
            </a:r>
            <a:r>
              <a:rPr lang="en-US" altLang="ko-KR" dirty="0"/>
              <a:t>, </a:t>
            </a:r>
            <a:r>
              <a:rPr lang="ko-KR" altLang="en-US" dirty="0"/>
              <a:t>네트워크</a:t>
            </a:r>
            <a:r>
              <a:rPr lang="en-US" altLang="ko-KR" dirty="0"/>
              <a:t>, </a:t>
            </a:r>
            <a:r>
              <a:rPr lang="ko-KR" altLang="en-US" dirty="0"/>
              <a:t>절차</a:t>
            </a:r>
            <a:r>
              <a:rPr lang="en-US" altLang="ko-KR" dirty="0"/>
              <a:t>, </a:t>
            </a:r>
            <a:r>
              <a:rPr lang="ko-KR" altLang="en-US" dirty="0"/>
              <a:t>사람</a:t>
            </a:r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CBIS</a:t>
            </a:r>
            <a:r>
              <a:rPr lang="ko-KR" altLang="en-US" dirty="0"/>
              <a:t>의 분류</a:t>
            </a:r>
            <a:endParaRPr lang="en-US" altLang="ko-KR" dirty="0"/>
          </a:p>
          <a:p>
            <a:pPr lvl="2"/>
            <a:r>
              <a:rPr lang="ko-KR" altLang="en-US" dirty="0"/>
              <a:t>회사 내의 각 단계에 의해 분류 </a:t>
            </a:r>
            <a:r>
              <a:rPr lang="en-US" altLang="ko-KR" dirty="0"/>
              <a:t>- </a:t>
            </a:r>
            <a:r>
              <a:rPr lang="ko-KR" altLang="en-US" dirty="0"/>
              <a:t>단계가 높아질수록 특수화</a:t>
            </a:r>
            <a:endParaRPr lang="en-US" altLang="ko-KR" dirty="0"/>
          </a:p>
          <a:p>
            <a:pPr marL="914400" lvl="2" indent="0">
              <a:buNone/>
            </a:pPr>
            <a:r>
              <a:rPr lang="en-US" altLang="ko-KR" dirty="0"/>
              <a:t>Ex)  </a:t>
            </a:r>
            <a:r>
              <a:rPr lang="ko-KR" altLang="en-US" dirty="0"/>
              <a:t>하부 단계 </a:t>
            </a:r>
            <a:r>
              <a:rPr lang="en-US" altLang="ko-KR" dirty="0"/>
              <a:t>: </a:t>
            </a:r>
            <a:r>
              <a:rPr lang="ko-KR" altLang="en-US" dirty="0"/>
              <a:t>다양한 업무 처리 시스템</a:t>
            </a:r>
            <a:r>
              <a:rPr lang="en-US" altLang="ko-KR" dirty="0" smtClean="0"/>
              <a:t>(Transaction Processing Systems: TPS)</a:t>
            </a:r>
            <a:endParaRPr lang="en-US" altLang="ko-KR" dirty="0"/>
          </a:p>
          <a:p>
            <a:pPr marL="914400" lvl="2" indent="0">
              <a:buNone/>
            </a:pPr>
            <a:r>
              <a:rPr lang="en-US" altLang="ko-KR" dirty="0" smtClean="0"/>
              <a:t>       </a:t>
            </a:r>
            <a:r>
              <a:rPr lang="ko-KR" altLang="en-US" dirty="0"/>
              <a:t>중간 단계 </a:t>
            </a:r>
            <a:r>
              <a:rPr lang="en-US" altLang="ko-KR" dirty="0"/>
              <a:t>: </a:t>
            </a:r>
            <a:r>
              <a:rPr lang="ko-KR" altLang="en-US" dirty="0"/>
              <a:t>정보 관리 시스템</a:t>
            </a:r>
            <a:r>
              <a:rPr lang="en-US" altLang="ko-KR" dirty="0" smtClean="0"/>
              <a:t>(M</a:t>
            </a:r>
            <a:r>
              <a:rPr lang="gn-PY" altLang="ko-KR" dirty="0" smtClean="0"/>
              <a:t>anagement </a:t>
            </a:r>
            <a:r>
              <a:rPr lang="en-US" altLang="ko-KR" dirty="0" smtClean="0"/>
              <a:t>I</a:t>
            </a:r>
            <a:r>
              <a:rPr lang="gn-PY" altLang="ko-KR" dirty="0" smtClean="0"/>
              <a:t>nformation </a:t>
            </a:r>
            <a:r>
              <a:rPr lang="en-US" altLang="ko-KR" dirty="0" smtClean="0"/>
              <a:t>S</a:t>
            </a:r>
            <a:r>
              <a:rPr lang="gn-PY" altLang="ko-KR" dirty="0" smtClean="0"/>
              <a:t>ystem</a:t>
            </a:r>
            <a:r>
              <a:rPr lang="en-US" altLang="ko-KR" dirty="0" smtClean="0"/>
              <a:t>:</a:t>
            </a:r>
            <a:r>
              <a:rPr lang="gn-PY" altLang="ko-KR" dirty="0" smtClean="0"/>
              <a:t> </a:t>
            </a:r>
            <a:r>
              <a:rPr lang="en-US" altLang="ko-KR" dirty="0" smtClean="0"/>
              <a:t>MIS</a:t>
            </a:r>
            <a:r>
              <a:rPr lang="en-US" altLang="ko-KR" dirty="0"/>
              <a:t>)</a:t>
            </a:r>
          </a:p>
          <a:p>
            <a:pPr marL="914400" lvl="2" indent="0">
              <a:buNone/>
            </a:pPr>
            <a:r>
              <a:rPr lang="en-US" altLang="ko-KR" dirty="0" smtClean="0"/>
              <a:t>       </a:t>
            </a:r>
            <a:r>
              <a:rPr lang="ko-KR" altLang="en-US" dirty="0"/>
              <a:t>상위 단계 </a:t>
            </a:r>
            <a:r>
              <a:rPr lang="en-US" altLang="ko-KR" dirty="0"/>
              <a:t>: </a:t>
            </a:r>
            <a:r>
              <a:rPr lang="ko-KR" altLang="en-US" dirty="0"/>
              <a:t>의사결정 시스템</a:t>
            </a:r>
            <a:r>
              <a:rPr lang="en-US" altLang="ko-KR" dirty="0" smtClean="0"/>
              <a:t>(Decision Support Systems: DSS),    </a:t>
            </a:r>
          </a:p>
          <a:p>
            <a:pPr marL="914400" lvl="2" indent="0">
              <a:buNone/>
            </a:pPr>
            <a:r>
              <a:rPr lang="en-US" altLang="ko-KR" dirty="0" smtClean="0"/>
              <a:t>                        </a:t>
            </a:r>
            <a:r>
              <a:rPr lang="ko-KR" altLang="en-US" dirty="0" smtClean="0"/>
              <a:t>중역정보시스템</a:t>
            </a:r>
            <a:r>
              <a:rPr lang="en-US" altLang="ko-KR" dirty="0" smtClean="0"/>
              <a:t>(Executive Information Systems: EIS)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xmlns="" val="1156715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참고</a:t>
            </a:r>
            <a:r>
              <a:rPr lang="en-US" altLang="ko-KR" dirty="0"/>
              <a:t>1. </a:t>
            </a:r>
            <a:r>
              <a:rPr lang="ko-KR" altLang="en-US" dirty="0"/>
              <a:t>정보 시스템 개요</a:t>
            </a:r>
            <a:endParaRPr lang="ko-KR" altLang="en-US" dirty="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/>
              <a:t>정보화 시대의 비즈니스환경 변화에 대한 대응들</a:t>
            </a:r>
            <a:r>
              <a:rPr lang="en-US" altLang="ko-KR" dirty="0"/>
              <a:t> (By IT)</a:t>
            </a:r>
          </a:p>
          <a:p>
            <a:pPr lvl="1"/>
            <a:r>
              <a:rPr lang="ko-KR" altLang="en-US" dirty="0"/>
              <a:t>전략 시스템</a:t>
            </a:r>
            <a:endParaRPr lang="en-US" altLang="ko-KR" dirty="0"/>
          </a:p>
          <a:p>
            <a:pPr lvl="2"/>
            <a:r>
              <a:rPr lang="ko-KR" altLang="en-US" dirty="0"/>
              <a:t>조직의 운영</a:t>
            </a:r>
            <a:r>
              <a:rPr lang="en-US" altLang="ko-KR" dirty="0"/>
              <a:t>, </a:t>
            </a:r>
            <a:r>
              <a:rPr lang="ko-KR" altLang="en-US" dirty="0"/>
              <a:t>성공 또는 생존에 명백하게 영향을 미칠 시스템</a:t>
            </a:r>
            <a:endParaRPr lang="en-US" altLang="ko-KR" dirty="0"/>
          </a:p>
          <a:p>
            <a:pPr lvl="3"/>
            <a:r>
              <a:rPr lang="en-US" altLang="ko-KR" dirty="0"/>
              <a:t>Ex)  </a:t>
            </a:r>
            <a:r>
              <a:rPr lang="ko-KR" altLang="en-US" dirty="0"/>
              <a:t>아메리카 항공사의 세이버</a:t>
            </a:r>
            <a:r>
              <a:rPr lang="en-US" altLang="ko-KR" dirty="0"/>
              <a:t>(SABRE) </a:t>
            </a:r>
            <a:r>
              <a:rPr lang="ko-KR" altLang="en-US" dirty="0"/>
              <a:t>예약 </a:t>
            </a:r>
            <a:r>
              <a:rPr lang="ko-KR" altLang="en-US" dirty="0" smtClean="0"/>
              <a:t>시스템</a:t>
            </a:r>
            <a:r>
              <a:rPr lang="en-US" altLang="ko-KR" dirty="0" smtClean="0"/>
              <a:t>,   </a:t>
            </a:r>
            <a:r>
              <a:rPr lang="ko-KR" altLang="en-US" dirty="0"/>
              <a:t>페더럴 익스프레스사의 소포추적시스템</a:t>
            </a:r>
            <a:endParaRPr lang="en-US" altLang="ko-KR" dirty="0"/>
          </a:p>
          <a:p>
            <a:pPr lvl="1"/>
            <a:r>
              <a:rPr lang="ko-KR" altLang="en-US" dirty="0" smtClean="0"/>
              <a:t>고객 </a:t>
            </a:r>
            <a:r>
              <a:rPr lang="ko-KR" altLang="en-US" dirty="0"/>
              <a:t>중심의 서비스</a:t>
            </a:r>
            <a:endParaRPr lang="en-US" altLang="ko-KR" dirty="0"/>
          </a:p>
          <a:p>
            <a:pPr lvl="2"/>
            <a:r>
              <a:rPr lang="ko-KR" altLang="en-US" dirty="0"/>
              <a:t>대량생산 </a:t>
            </a:r>
            <a:r>
              <a:rPr lang="en-US" altLang="ko-KR" dirty="0" smtClean="0">
                <a:sym typeface="Wingdings" pitchFamily="2" charset="2"/>
              </a:rPr>
              <a:t></a:t>
            </a:r>
            <a:r>
              <a:rPr lang="en-US" altLang="ko-KR" dirty="0" smtClean="0"/>
              <a:t> </a:t>
            </a:r>
            <a:r>
              <a:rPr lang="ko-KR" altLang="en-US" dirty="0" smtClean="0"/>
              <a:t>대량맞춤화</a:t>
            </a:r>
            <a:r>
              <a:rPr lang="en-US" altLang="ko-KR" dirty="0" smtClean="0"/>
              <a:t>,  </a:t>
            </a:r>
            <a:r>
              <a:rPr lang="ko-KR" altLang="en-US" dirty="0" smtClean="0"/>
              <a:t>고객과의 </a:t>
            </a:r>
            <a:r>
              <a:rPr lang="ko-KR" altLang="en-US" dirty="0"/>
              <a:t>대화서비스</a:t>
            </a:r>
            <a:endParaRPr lang="en-US" altLang="ko-KR" dirty="0"/>
          </a:p>
          <a:p>
            <a:pPr lvl="1"/>
            <a:r>
              <a:rPr lang="ko-KR" altLang="en-US" dirty="0" smtClean="0"/>
              <a:t>지속적인 개선 </a:t>
            </a:r>
            <a:r>
              <a:rPr lang="en-US" altLang="ko-KR" dirty="0" smtClean="0"/>
              <a:t>(CI)</a:t>
            </a:r>
            <a:r>
              <a:rPr lang="ko-KR" altLang="en-US" dirty="0" smtClean="0"/>
              <a:t> </a:t>
            </a:r>
            <a:r>
              <a:rPr lang="ko-KR" altLang="en-US" dirty="0"/>
              <a:t>노력</a:t>
            </a:r>
            <a:endParaRPr lang="en-US" altLang="ko-KR" dirty="0"/>
          </a:p>
          <a:p>
            <a:pPr lvl="2"/>
            <a:r>
              <a:rPr lang="ko-KR" altLang="en-US" dirty="0"/>
              <a:t>생산성 향상 </a:t>
            </a:r>
            <a:r>
              <a:rPr lang="en-US" altLang="ko-KR" dirty="0"/>
              <a:t>: ex) JIT </a:t>
            </a:r>
            <a:r>
              <a:rPr lang="ko-KR" altLang="en-US" dirty="0" smtClean="0"/>
              <a:t>생산시스템</a:t>
            </a:r>
            <a:r>
              <a:rPr lang="en-US" altLang="ko-KR" dirty="0" smtClean="0"/>
              <a:t>,  </a:t>
            </a:r>
            <a:r>
              <a:rPr lang="ko-KR" altLang="en-US" dirty="0" smtClean="0"/>
              <a:t>품질 </a:t>
            </a:r>
            <a:r>
              <a:rPr lang="ko-KR" altLang="en-US" dirty="0"/>
              <a:t>개선 </a:t>
            </a:r>
            <a:r>
              <a:rPr lang="en-US" altLang="ko-KR" dirty="0"/>
              <a:t>: ex) TQM</a:t>
            </a:r>
          </a:p>
          <a:p>
            <a:pPr lvl="2"/>
            <a:r>
              <a:rPr lang="ko-KR" altLang="en-US" dirty="0"/>
              <a:t>의사결정 과정 </a:t>
            </a:r>
            <a:r>
              <a:rPr lang="ko-KR" altLang="en-US" dirty="0" smtClean="0"/>
              <a:t>지원 </a:t>
            </a:r>
            <a:r>
              <a:rPr lang="en-US" altLang="ko-KR" dirty="0" smtClean="0"/>
              <a:t>(DSS: Decision Support System)</a:t>
            </a:r>
          </a:p>
          <a:p>
            <a:pPr lvl="1"/>
            <a:r>
              <a:rPr lang="ko-KR" altLang="en-US" dirty="0"/>
              <a:t>업무재설계</a:t>
            </a:r>
            <a:r>
              <a:rPr lang="en-US" altLang="ko-KR" dirty="0"/>
              <a:t>(BPR)</a:t>
            </a:r>
          </a:p>
          <a:p>
            <a:pPr lvl="2"/>
            <a:r>
              <a:rPr lang="ko-KR" altLang="en-US" dirty="0"/>
              <a:t>회사구조 내에서의 중요한 혁신과 비즈니스를 수행하는 방법</a:t>
            </a:r>
            <a:endParaRPr lang="en-US" altLang="ko-KR" dirty="0"/>
          </a:p>
          <a:p>
            <a:pPr lvl="2"/>
            <a:r>
              <a:rPr lang="en-US" altLang="ko-KR" dirty="0"/>
              <a:t>BPR</a:t>
            </a:r>
            <a:r>
              <a:rPr lang="ko-KR" altLang="en-US" dirty="0"/>
              <a:t>에서 </a:t>
            </a:r>
            <a:r>
              <a:rPr lang="en-US" altLang="ko-KR" dirty="0"/>
              <a:t>IT</a:t>
            </a:r>
            <a:r>
              <a:rPr lang="ko-KR" altLang="en-US" dirty="0"/>
              <a:t>의 역할</a:t>
            </a:r>
            <a:r>
              <a:rPr lang="en-US" altLang="ko-KR" dirty="0"/>
              <a:t> : </a:t>
            </a:r>
            <a:r>
              <a:rPr lang="ko-KR" altLang="en-US" dirty="0"/>
              <a:t>자동화</a:t>
            </a:r>
            <a:r>
              <a:rPr lang="en-US" altLang="ko-KR" dirty="0"/>
              <a:t>, </a:t>
            </a:r>
            <a:r>
              <a:rPr lang="ko-KR" altLang="en-US" dirty="0"/>
              <a:t>제조의 유연성</a:t>
            </a:r>
            <a:r>
              <a:rPr lang="en-US" altLang="ko-KR" dirty="0"/>
              <a:t>, </a:t>
            </a:r>
            <a:r>
              <a:rPr lang="ko-KR" altLang="en-US" dirty="0"/>
              <a:t>빠른 업무처리 제공</a:t>
            </a:r>
            <a:endParaRPr lang="en-US" altLang="ko-KR" dirty="0"/>
          </a:p>
          <a:p>
            <a:pPr lvl="1"/>
            <a:r>
              <a:rPr lang="ko-KR" altLang="en-US" dirty="0" smtClean="0"/>
              <a:t>근로자들의 </a:t>
            </a:r>
            <a:r>
              <a:rPr lang="ko-KR" altLang="en-US" dirty="0"/>
              <a:t>권한위임과 협업의 촉진</a:t>
            </a:r>
            <a:endParaRPr lang="en-US" altLang="ko-KR" dirty="0"/>
          </a:p>
          <a:p>
            <a:pPr lvl="1"/>
            <a:r>
              <a:rPr lang="ko-KR" altLang="en-US" dirty="0" smtClean="0"/>
              <a:t>팀 </a:t>
            </a:r>
            <a:r>
              <a:rPr lang="ko-KR" altLang="en-US" dirty="0"/>
              <a:t>기반 조직</a:t>
            </a:r>
            <a:endParaRPr lang="en-US" altLang="ko-KR" dirty="0"/>
          </a:p>
          <a:p>
            <a:pPr lvl="2"/>
            <a:r>
              <a:rPr lang="ko-KR" altLang="en-US" dirty="0"/>
              <a:t>유동적인 업무 구조</a:t>
            </a:r>
            <a:endParaRPr lang="en-US" altLang="ko-KR" dirty="0"/>
          </a:p>
          <a:p>
            <a:pPr lvl="2"/>
            <a:r>
              <a:rPr lang="ko-KR" altLang="en-US" dirty="0"/>
              <a:t>복잡한 컴퓨터 기반 통신지원시스템이 필요</a:t>
            </a:r>
            <a:endParaRPr lang="en-US" altLang="ko-KR" dirty="0"/>
          </a:p>
          <a:p>
            <a:pPr lvl="1"/>
            <a:r>
              <a:rPr lang="ko-KR" altLang="en-US" dirty="0" smtClean="0"/>
              <a:t>기업간 혹은 기업 내부 조직 간 업무 </a:t>
            </a:r>
            <a:r>
              <a:rPr lang="ko-KR" altLang="en-US" dirty="0"/>
              <a:t>제휴</a:t>
            </a:r>
            <a:endParaRPr lang="en-US" altLang="ko-KR" dirty="0"/>
          </a:p>
          <a:p>
            <a:pPr lvl="2"/>
            <a:r>
              <a:rPr lang="en-US" altLang="ko-KR" dirty="0" smtClean="0"/>
              <a:t>SCM</a:t>
            </a:r>
            <a:r>
              <a:rPr lang="en-US" altLang="ko-KR" dirty="0"/>
              <a:t>, ERP</a:t>
            </a:r>
          </a:p>
          <a:p>
            <a:pPr lvl="1"/>
            <a:r>
              <a:rPr lang="ko-KR" altLang="en-US" dirty="0" smtClean="0"/>
              <a:t>전자 상거래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xmlns="" val="1001899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참고</a:t>
            </a:r>
            <a:r>
              <a:rPr lang="en-US" altLang="ko-KR" dirty="0"/>
              <a:t>1. </a:t>
            </a:r>
            <a:r>
              <a:rPr lang="ko-KR" altLang="en-US" dirty="0"/>
              <a:t>정보 시스템 개요</a:t>
            </a:r>
            <a:endParaRPr lang="en-US" altLang="ko-KR" dirty="0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/>
              <a:t>정보시스템의 활용 영역</a:t>
            </a:r>
            <a:endParaRPr lang="en-US" altLang="ko-KR" dirty="0"/>
          </a:p>
          <a:p>
            <a:pPr lvl="1"/>
            <a:r>
              <a:rPr lang="ko-KR" altLang="en-US" dirty="0"/>
              <a:t>빠르고 정확한 업무처리 제공 </a:t>
            </a:r>
            <a:r>
              <a:rPr lang="en-US" altLang="ko-KR" dirty="0"/>
              <a:t> </a:t>
            </a:r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많은 </a:t>
            </a:r>
            <a:r>
              <a:rPr lang="ko-KR" altLang="en-US" dirty="0"/>
              <a:t>용량과 빠른 자료저장 제공 </a:t>
            </a:r>
            <a:r>
              <a:rPr lang="en-US" altLang="ko-KR" dirty="0"/>
              <a:t> </a:t>
            </a:r>
          </a:p>
          <a:p>
            <a:pPr lvl="2"/>
            <a:r>
              <a:rPr lang="en-US" altLang="ko-KR" dirty="0"/>
              <a:t>Ex) Countrywide</a:t>
            </a:r>
            <a:r>
              <a:rPr lang="ko-KR" altLang="en-US" dirty="0"/>
              <a:t>사의  인트라넷과 엑스트라넷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빠른 </a:t>
            </a:r>
            <a:r>
              <a:rPr lang="ko-KR" altLang="en-US" dirty="0"/>
              <a:t>통신 제공</a:t>
            </a:r>
            <a:r>
              <a:rPr lang="en-US" altLang="ko-KR" dirty="0"/>
              <a:t>(</a:t>
            </a:r>
            <a:r>
              <a:rPr lang="ko-KR" altLang="en-US" dirty="0"/>
              <a:t>기계과 기계</a:t>
            </a:r>
            <a:r>
              <a:rPr lang="en-US" altLang="ko-KR" dirty="0"/>
              <a:t>, </a:t>
            </a:r>
            <a:r>
              <a:rPr lang="ko-KR" altLang="en-US" dirty="0"/>
              <a:t>인간과 인간</a:t>
            </a:r>
            <a:r>
              <a:rPr lang="en-US" altLang="ko-KR" dirty="0"/>
              <a:t>) </a:t>
            </a:r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정보 </a:t>
            </a:r>
            <a:r>
              <a:rPr lang="ko-KR" altLang="en-US" dirty="0"/>
              <a:t>과부화의 감소 </a:t>
            </a:r>
            <a:r>
              <a:rPr lang="en-US" altLang="ko-KR" dirty="0"/>
              <a:t>  </a:t>
            </a:r>
          </a:p>
          <a:p>
            <a:pPr lvl="2"/>
            <a:r>
              <a:rPr lang="en-US" altLang="ko-KR" dirty="0"/>
              <a:t>Ex) </a:t>
            </a:r>
            <a:r>
              <a:rPr lang="ko-KR" altLang="en-US" dirty="0"/>
              <a:t>설정된 범위에 따라 관리자의 전자우편을 비공개하는 소프트웨어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영역의 </a:t>
            </a:r>
            <a:r>
              <a:rPr lang="ko-KR" altLang="en-US" dirty="0"/>
              <a:t>범위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의사결정을 </a:t>
            </a:r>
            <a:r>
              <a:rPr lang="ko-KR" altLang="en-US" dirty="0"/>
              <a:t>위한 지원 제공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경쟁적인 </a:t>
            </a:r>
            <a:r>
              <a:rPr lang="ko-KR" altLang="en-US" dirty="0"/>
              <a:t>수단 제공</a:t>
            </a:r>
            <a:endParaRPr lang="en-US" altLang="ko-KR" dirty="0"/>
          </a:p>
          <a:p>
            <a:pPr lvl="2"/>
            <a:r>
              <a:rPr lang="en-US" altLang="ko-KR" dirty="0"/>
              <a:t>Ex) </a:t>
            </a:r>
            <a:r>
              <a:rPr lang="ko-KR" altLang="en-US" dirty="0"/>
              <a:t>월마트의 정보시스템 통합</a:t>
            </a:r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xmlns="" val="1523838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12.0 Introduction</a:t>
            </a:r>
            <a:endParaRPr lang="ko-KR" altLang="en-US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 smtClean="0"/>
              <a:t>전사적 </a:t>
            </a:r>
            <a:r>
              <a:rPr lang="en-US" altLang="ko-KR" dirty="0" smtClean="0"/>
              <a:t>IT </a:t>
            </a:r>
            <a:r>
              <a:rPr lang="ko-KR" altLang="en-US" dirty="0" smtClean="0"/>
              <a:t>관리</a:t>
            </a:r>
            <a:endParaRPr lang="en-US" altLang="ko-KR" dirty="0" smtClean="0"/>
          </a:p>
          <a:p>
            <a:pPr lvl="1">
              <a:lnSpc>
                <a:spcPct val="140000"/>
              </a:lnSpc>
            </a:pPr>
            <a:r>
              <a:rPr lang="ko-KR" altLang="en-US" dirty="0" smtClean="0">
                <a:sym typeface="Wingdings" pitchFamily="2" charset="2"/>
              </a:rPr>
              <a:t>기업에 </a:t>
            </a:r>
            <a:r>
              <a:rPr lang="en-US" altLang="ko-KR" dirty="0" smtClean="0">
                <a:sym typeface="Wingdings" pitchFamily="2" charset="2"/>
              </a:rPr>
              <a:t>IT </a:t>
            </a:r>
            <a:r>
              <a:rPr lang="ko-KR" altLang="en-US" dirty="0" smtClean="0">
                <a:sym typeface="Wingdings" pitchFamily="2" charset="2"/>
              </a:rPr>
              <a:t>시스템을 도입하기 위한 방안</a:t>
            </a:r>
            <a:endParaRPr lang="en-US" altLang="ko-KR" dirty="0" smtClean="0">
              <a:sym typeface="Wingdings" pitchFamily="2" charset="2"/>
            </a:endParaRPr>
          </a:p>
          <a:p>
            <a:pPr lvl="2"/>
            <a:r>
              <a:rPr lang="ko-KR" altLang="en-US" dirty="0" smtClean="0"/>
              <a:t>직접 개발 및 구축 </a:t>
            </a:r>
            <a:r>
              <a:rPr lang="en-US" altLang="ko-KR" dirty="0" smtClean="0">
                <a:sym typeface="Wingdings" pitchFamily="2" charset="2"/>
              </a:rPr>
              <a:t> </a:t>
            </a:r>
            <a:r>
              <a:rPr lang="ko-KR" altLang="en-US" dirty="0" smtClean="0">
                <a:sym typeface="Wingdings" pitchFamily="2" charset="2"/>
              </a:rPr>
              <a:t>시스템 통합 </a:t>
            </a:r>
            <a:r>
              <a:rPr lang="en-US" altLang="ko-KR" dirty="0" smtClean="0">
                <a:sym typeface="Wingdings" pitchFamily="2" charset="2"/>
              </a:rPr>
              <a:t>(SI, System Integration)</a:t>
            </a:r>
            <a:r>
              <a:rPr lang="ko-KR" altLang="en-US" dirty="0" smtClean="0">
                <a:sym typeface="Wingdings" pitchFamily="2" charset="2"/>
              </a:rPr>
              <a:t>의 어려움</a:t>
            </a:r>
            <a:endParaRPr lang="en-US" altLang="ko-KR" dirty="0" smtClean="0">
              <a:sym typeface="Wingdings" pitchFamily="2" charset="2"/>
            </a:endParaRPr>
          </a:p>
          <a:p>
            <a:pPr lvl="2"/>
            <a:r>
              <a:rPr lang="ko-KR" altLang="en-US" dirty="0" smtClean="0">
                <a:sym typeface="Wingdings" pitchFamily="2" charset="2"/>
              </a:rPr>
              <a:t>효과적인 </a:t>
            </a:r>
            <a:r>
              <a:rPr lang="en-US" altLang="ko-KR" dirty="0" smtClean="0">
                <a:sym typeface="Wingdings" pitchFamily="2" charset="2"/>
              </a:rPr>
              <a:t>SI </a:t>
            </a:r>
            <a:r>
              <a:rPr lang="ko-KR" altLang="en-US" dirty="0" smtClean="0">
                <a:sym typeface="Wingdings" pitchFamily="2" charset="2"/>
              </a:rPr>
              <a:t>방법론 필요</a:t>
            </a:r>
            <a:endParaRPr lang="en-US" altLang="ko-KR" dirty="0" smtClean="0">
              <a:sym typeface="Wingdings" pitchFamily="2" charset="2"/>
            </a:endParaRPr>
          </a:p>
          <a:p>
            <a:pPr lvl="2"/>
            <a:endParaRPr lang="en-US" altLang="ko-KR" dirty="0" smtClean="0">
              <a:sym typeface="Wingdings" pitchFamily="2" charset="2"/>
            </a:endParaRPr>
          </a:p>
          <a:p>
            <a:pPr lvl="1">
              <a:lnSpc>
                <a:spcPct val="140000"/>
              </a:lnSpc>
            </a:pPr>
            <a:r>
              <a:rPr lang="ko-KR" altLang="en-US" dirty="0" smtClean="0">
                <a:sym typeface="Wingdings" pitchFamily="2" charset="2"/>
              </a:rPr>
              <a:t>시스템 통합 방법론</a:t>
            </a:r>
            <a:endParaRPr lang="en-US" altLang="ko-KR" dirty="0" smtClean="0">
              <a:sym typeface="Wingdings" pitchFamily="2" charset="2"/>
            </a:endParaRPr>
          </a:p>
          <a:p>
            <a:pPr lvl="2">
              <a:lnSpc>
                <a:spcPct val="140000"/>
              </a:lnSpc>
            </a:pPr>
            <a:r>
              <a:rPr lang="ko-KR" altLang="en-US" dirty="0" smtClean="0">
                <a:sym typeface="Wingdings" pitchFamily="2" charset="2"/>
              </a:rPr>
              <a:t>자체 개발 </a:t>
            </a:r>
            <a:r>
              <a:rPr lang="en-US" altLang="ko-KR" dirty="0" smtClean="0">
                <a:sym typeface="Wingdings" pitchFamily="2" charset="2"/>
              </a:rPr>
              <a:t>(In-house): </a:t>
            </a:r>
            <a:r>
              <a:rPr lang="ko-KR" altLang="en-US" dirty="0" smtClean="0">
                <a:sym typeface="Wingdings" pitchFamily="2" charset="2"/>
              </a:rPr>
              <a:t>자체 인력으로 시스템 구현</a:t>
            </a:r>
            <a:endParaRPr lang="en-US" altLang="ko-KR" dirty="0" smtClean="0">
              <a:sym typeface="Wingdings" pitchFamily="2" charset="2"/>
            </a:endParaRPr>
          </a:p>
          <a:p>
            <a:pPr lvl="2">
              <a:lnSpc>
                <a:spcPct val="140000"/>
              </a:lnSpc>
            </a:pPr>
            <a:r>
              <a:rPr lang="ko-KR" altLang="en-US" dirty="0" smtClean="0">
                <a:sym typeface="Wingdings" pitchFamily="2" charset="2"/>
              </a:rPr>
              <a:t>표준 소프트웨어 도입 </a:t>
            </a:r>
            <a:r>
              <a:rPr lang="en-US" altLang="ko-KR" dirty="0" smtClean="0">
                <a:sym typeface="Wingdings" pitchFamily="2" charset="2"/>
              </a:rPr>
              <a:t>(COTS: commercial off-the-shelf): </a:t>
            </a:r>
            <a:r>
              <a:rPr lang="ko-KR" altLang="en-US" dirty="0" smtClean="0">
                <a:sym typeface="Wingdings" pitchFamily="2" charset="2"/>
              </a:rPr>
              <a:t>표준적인 기능을 도출하고 패키지로 구현하여 선반에서 꺼내주듯이 시스템 제공</a:t>
            </a:r>
            <a:endParaRPr lang="en-US" altLang="ko-KR" dirty="0" smtClean="0">
              <a:sym typeface="Wingdings" pitchFamily="2" charset="2"/>
            </a:endParaRPr>
          </a:p>
          <a:p>
            <a:pPr lvl="2">
              <a:lnSpc>
                <a:spcPct val="140000"/>
              </a:lnSpc>
            </a:pPr>
            <a:r>
              <a:rPr lang="en-US" altLang="ko-KR" dirty="0" smtClean="0">
                <a:sym typeface="Wingdings" pitchFamily="2" charset="2"/>
              </a:rPr>
              <a:t>CBS (COTS-based System): COTS </a:t>
            </a:r>
            <a:r>
              <a:rPr lang="ko-KR" altLang="en-US" dirty="0" smtClean="0">
                <a:sym typeface="Wingdings" pitchFamily="2" charset="2"/>
              </a:rPr>
              <a:t>시스템의 상호 결합시 유연성 부여</a:t>
            </a:r>
            <a:endParaRPr lang="en-US" altLang="ko-KR" dirty="0" smtClean="0">
              <a:sym typeface="Wingdings" pitchFamily="2" charset="2"/>
            </a:endParaRPr>
          </a:p>
          <a:p>
            <a:pPr lvl="2"/>
            <a:endParaRPr lang="en-US" altLang="ko-KR" dirty="0" smtClean="0">
              <a:sym typeface="Wingdings" pitchFamily="2" charset="2"/>
            </a:endParaRPr>
          </a:p>
          <a:p>
            <a:r>
              <a:rPr lang="ko-KR" altLang="en-US" dirty="0" smtClean="0">
                <a:sym typeface="Wingdings" pitchFamily="2" charset="2"/>
              </a:rPr>
              <a:t>표준 소프트웨어 도입 방법론 중요성 증대</a:t>
            </a:r>
            <a:endParaRPr lang="en-US" altLang="ko-KR" dirty="0" smtClean="0">
              <a:sym typeface="Wingdings" pitchFamily="2" charset="2"/>
            </a:endParaRPr>
          </a:p>
          <a:p>
            <a:pPr lvl="1">
              <a:lnSpc>
                <a:spcPct val="140000"/>
              </a:lnSpc>
            </a:pPr>
            <a:r>
              <a:rPr lang="ko-KR" altLang="en-US" dirty="0" smtClean="0">
                <a:sym typeface="Wingdings" pitchFamily="2" charset="2"/>
              </a:rPr>
              <a:t>자체적인 시스템 개발이 점차 어려워짐</a:t>
            </a:r>
            <a:r>
              <a:rPr lang="en-US" altLang="ko-KR" dirty="0" smtClean="0">
                <a:sym typeface="Wingdings" pitchFamily="2" charset="2"/>
              </a:rPr>
              <a:t> </a:t>
            </a:r>
          </a:p>
          <a:p>
            <a:pPr lvl="1">
              <a:lnSpc>
                <a:spcPct val="140000"/>
              </a:lnSpc>
            </a:pPr>
            <a:r>
              <a:rPr lang="ko-KR" altLang="en-US" dirty="0" smtClean="0">
                <a:sym typeface="Wingdings" pitchFamily="2" charset="2"/>
              </a:rPr>
              <a:t>정보 시스템을 구축하기 위해 고려해야 할 기술 요소가 점점 늘어나고 있음</a:t>
            </a:r>
            <a:endParaRPr lang="en-US" altLang="ko-KR" dirty="0" smtClean="0">
              <a:sym typeface="Wingdings" pitchFamily="2" charset="2"/>
            </a:endParaRPr>
          </a:p>
          <a:p>
            <a:pPr lvl="1">
              <a:lnSpc>
                <a:spcPct val="140000"/>
              </a:lnSpc>
            </a:pPr>
            <a:r>
              <a:rPr lang="ko-KR" altLang="en-US" dirty="0" smtClean="0">
                <a:sym typeface="Wingdings" pitchFamily="2" charset="2"/>
              </a:rPr>
              <a:t>시스템의 안정성을 유지하기 위한 시간 및 인력유지비용 과다 등</a:t>
            </a:r>
            <a:endParaRPr lang="en-US" altLang="ko-KR" dirty="0" smtClean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32420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12.1 </a:t>
            </a:r>
            <a:r>
              <a:rPr lang="en-US" altLang="ko-KR" dirty="0"/>
              <a:t>SI </a:t>
            </a:r>
            <a:r>
              <a:rPr lang="ko-KR" altLang="en-US" dirty="0"/>
              <a:t>기술</a:t>
            </a:r>
          </a:p>
        </p:txBody>
      </p:sp>
      <p:sp>
        <p:nvSpPr>
          <p:cNvPr id="195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40000"/>
              </a:lnSpc>
            </a:pPr>
            <a:r>
              <a:rPr lang="ko-KR" altLang="en-US" dirty="0" smtClean="0"/>
              <a:t>기업의 업무와 </a:t>
            </a:r>
            <a:r>
              <a:rPr lang="en-US" altLang="ko-KR" dirty="0" smtClean="0"/>
              <a:t>SI </a:t>
            </a:r>
            <a:r>
              <a:rPr lang="ko-KR" altLang="en-US" dirty="0" smtClean="0"/>
              <a:t>기술</a:t>
            </a:r>
            <a:endParaRPr lang="en-US" altLang="ko-KR" dirty="0" smtClean="0"/>
          </a:p>
          <a:p>
            <a:pPr lvl="1">
              <a:lnSpc>
                <a:spcPct val="140000"/>
              </a:lnSpc>
            </a:pPr>
            <a:r>
              <a:rPr lang="ko-KR" altLang="en-US" dirty="0" smtClean="0"/>
              <a:t>기업의 업무를 지원하기 위한 정보 시스템 자체는 매우 복잡한 구성요소를 가짐</a:t>
            </a:r>
            <a:endParaRPr lang="ko-KR" altLang="en-US" dirty="0"/>
          </a:p>
          <a:p>
            <a:pPr lvl="2">
              <a:lnSpc>
                <a:spcPct val="140000"/>
              </a:lnSpc>
            </a:pPr>
            <a:r>
              <a:rPr lang="ko-KR" altLang="en-US" dirty="0"/>
              <a:t>기업 자체의 구성요소와 업무 간의 상호관계가 반영</a:t>
            </a:r>
          </a:p>
          <a:p>
            <a:pPr lvl="2">
              <a:lnSpc>
                <a:spcPct val="140000"/>
              </a:lnSpc>
            </a:pPr>
            <a:r>
              <a:rPr lang="ko-KR" altLang="en-US" dirty="0"/>
              <a:t>정보시스템 자체가 기술적 발전하여 그 변화를 기업들이 선도하거나 추종</a:t>
            </a:r>
          </a:p>
          <a:p>
            <a:pPr lvl="1">
              <a:lnSpc>
                <a:spcPct val="140000"/>
              </a:lnSpc>
              <a:buFontTx/>
              <a:buNone/>
            </a:pPr>
            <a:endParaRPr lang="ko-KR" altLang="en-US" dirty="0"/>
          </a:p>
          <a:p>
            <a:pPr lvl="1">
              <a:lnSpc>
                <a:spcPct val="140000"/>
              </a:lnSpc>
            </a:pPr>
            <a:r>
              <a:rPr lang="ko-KR" altLang="en-US" dirty="0"/>
              <a:t>기업의 업무의 </a:t>
            </a:r>
            <a:r>
              <a:rPr lang="ko-KR" altLang="en-US" dirty="0" smtClean="0"/>
              <a:t>분류 기준</a:t>
            </a:r>
            <a:endParaRPr lang="ko-KR" altLang="en-US" dirty="0"/>
          </a:p>
          <a:p>
            <a:pPr lvl="2">
              <a:lnSpc>
                <a:spcPct val="140000"/>
              </a:lnSpc>
            </a:pPr>
            <a:r>
              <a:rPr lang="ko-KR" altLang="en-US" dirty="0"/>
              <a:t>업무 흐름 관점 </a:t>
            </a:r>
            <a:r>
              <a:rPr lang="en-US" altLang="ko-KR" dirty="0" smtClean="0"/>
              <a:t>(</a:t>
            </a:r>
            <a:r>
              <a:rPr lang="ko-KR" altLang="en-US" dirty="0" smtClean="0"/>
              <a:t>업무의 가치 증대</a:t>
            </a:r>
            <a:r>
              <a:rPr lang="en-US" altLang="ko-KR" dirty="0" smtClean="0"/>
              <a:t>: Value Chain)</a:t>
            </a:r>
          </a:p>
          <a:p>
            <a:pPr lvl="3">
              <a:lnSpc>
                <a:spcPct val="140000"/>
              </a:lnSpc>
            </a:pPr>
            <a:r>
              <a:rPr lang="ko-KR" altLang="en-US" dirty="0" smtClean="0"/>
              <a:t>본원적 활동 </a:t>
            </a:r>
            <a:r>
              <a:rPr lang="en-US" altLang="ko-KR" dirty="0" smtClean="0"/>
              <a:t>(Primary activities): </a:t>
            </a:r>
            <a:r>
              <a:rPr lang="ko-KR" altLang="en-US" dirty="0" smtClean="0"/>
              <a:t>자재구매</a:t>
            </a:r>
            <a:r>
              <a:rPr lang="en-US" altLang="ko-KR" dirty="0"/>
              <a:t>, </a:t>
            </a:r>
            <a:r>
              <a:rPr lang="ko-KR" altLang="en-US" dirty="0"/>
              <a:t>생산</a:t>
            </a:r>
            <a:r>
              <a:rPr lang="en-US" altLang="ko-KR" dirty="0"/>
              <a:t>, </a:t>
            </a:r>
            <a:r>
              <a:rPr lang="ko-KR" altLang="en-US" dirty="0"/>
              <a:t>물류</a:t>
            </a:r>
            <a:r>
              <a:rPr lang="en-US" altLang="ko-KR" dirty="0"/>
              <a:t>, </a:t>
            </a:r>
            <a:r>
              <a:rPr lang="ko-KR" altLang="en-US" dirty="0"/>
              <a:t>마케팅</a:t>
            </a:r>
            <a:r>
              <a:rPr lang="en-US" altLang="ko-KR" dirty="0"/>
              <a:t>, </a:t>
            </a:r>
            <a:r>
              <a:rPr lang="ko-KR" altLang="en-US" dirty="0" smtClean="0"/>
              <a:t>고객지원</a:t>
            </a:r>
            <a:endParaRPr lang="en-US" altLang="ko-KR" dirty="0" smtClean="0"/>
          </a:p>
          <a:p>
            <a:pPr lvl="3">
              <a:lnSpc>
                <a:spcPct val="140000"/>
              </a:lnSpc>
            </a:pPr>
            <a:r>
              <a:rPr lang="ko-KR" altLang="en-US" dirty="0" smtClean="0"/>
              <a:t>지원 활동 </a:t>
            </a:r>
            <a:r>
              <a:rPr lang="en-US" altLang="ko-KR" dirty="0" smtClean="0"/>
              <a:t>(Secondary activities): </a:t>
            </a:r>
            <a:r>
              <a:rPr lang="ko-KR" altLang="en-US" dirty="0" smtClean="0"/>
              <a:t>인사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재무</a:t>
            </a:r>
            <a:r>
              <a:rPr lang="en-US" altLang="ko-KR" dirty="0" smtClean="0"/>
              <a:t>, Infrastructure </a:t>
            </a:r>
            <a:r>
              <a:rPr lang="ko-KR" altLang="en-US" dirty="0" smtClean="0"/>
              <a:t>관리</a:t>
            </a:r>
            <a:endParaRPr lang="ko-KR" altLang="en-US" dirty="0"/>
          </a:p>
          <a:p>
            <a:pPr lvl="2">
              <a:lnSpc>
                <a:spcPct val="140000"/>
              </a:lnSpc>
            </a:pPr>
            <a:r>
              <a:rPr lang="ko-KR" altLang="en-US" dirty="0"/>
              <a:t>조직 구성의 측면 </a:t>
            </a:r>
            <a:endParaRPr lang="en-US" altLang="ko-KR" dirty="0" smtClean="0"/>
          </a:p>
          <a:p>
            <a:pPr lvl="3">
              <a:lnSpc>
                <a:spcPct val="140000"/>
              </a:lnSpc>
            </a:pPr>
            <a:r>
              <a:rPr lang="ko-KR" altLang="en-US" dirty="0" smtClean="0"/>
              <a:t>계층적 조직 구조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일상업무</a:t>
            </a:r>
            <a:r>
              <a:rPr lang="en-US" altLang="ko-KR" dirty="0"/>
              <a:t>, </a:t>
            </a:r>
            <a:r>
              <a:rPr lang="ko-KR" altLang="en-US" dirty="0"/>
              <a:t>관리 업무</a:t>
            </a:r>
            <a:r>
              <a:rPr lang="en-US" altLang="ko-KR" dirty="0"/>
              <a:t>, </a:t>
            </a:r>
            <a:r>
              <a:rPr lang="ko-KR" altLang="en-US" dirty="0"/>
              <a:t>경영 및 의사결정업무</a:t>
            </a:r>
          </a:p>
          <a:p>
            <a:pPr lvl="2">
              <a:lnSpc>
                <a:spcPct val="140000"/>
              </a:lnSpc>
            </a:pPr>
            <a:r>
              <a:rPr lang="ko-KR" altLang="en-US" dirty="0">
                <a:sym typeface="Wingdings" pitchFamily="2" charset="2"/>
              </a:rPr>
              <a:t>시간 관점 </a:t>
            </a:r>
            <a:r>
              <a:rPr lang="en-US" altLang="ko-KR" dirty="0">
                <a:sym typeface="Wingdings" pitchFamily="2" charset="2"/>
              </a:rPr>
              <a:t>: </a:t>
            </a:r>
            <a:r>
              <a:rPr lang="ko-KR" altLang="en-US" dirty="0" smtClean="0">
                <a:sym typeface="Wingdings" pitchFamily="2" charset="2"/>
              </a:rPr>
              <a:t>계획 </a:t>
            </a:r>
            <a:r>
              <a:rPr lang="en-US" altLang="ko-KR" dirty="0" smtClean="0">
                <a:sym typeface="Wingdings" pitchFamily="2" charset="2"/>
              </a:rPr>
              <a:t>(Plan), </a:t>
            </a:r>
            <a:r>
              <a:rPr lang="ko-KR" altLang="en-US" dirty="0" smtClean="0">
                <a:sym typeface="Wingdings" pitchFamily="2" charset="2"/>
              </a:rPr>
              <a:t>실행 </a:t>
            </a:r>
            <a:r>
              <a:rPr lang="en-US" altLang="ko-KR" dirty="0" smtClean="0">
                <a:sym typeface="Wingdings" pitchFamily="2" charset="2"/>
              </a:rPr>
              <a:t>(Do), </a:t>
            </a:r>
            <a:r>
              <a:rPr lang="ko-KR" altLang="en-US" dirty="0" smtClean="0">
                <a:sym typeface="Wingdings" pitchFamily="2" charset="2"/>
              </a:rPr>
              <a:t>평가 </a:t>
            </a:r>
            <a:r>
              <a:rPr lang="en-US" altLang="ko-KR" dirty="0" smtClean="0">
                <a:sym typeface="Wingdings" pitchFamily="2" charset="2"/>
              </a:rPr>
              <a:t>(See)</a:t>
            </a:r>
          </a:p>
          <a:p>
            <a:pPr lvl="1">
              <a:lnSpc>
                <a:spcPct val="140000"/>
              </a:lnSpc>
            </a:pPr>
            <a:endParaRPr lang="en-US" altLang="ko-KR" dirty="0" smtClean="0">
              <a:sym typeface="Wingdings" pitchFamily="2" charset="2"/>
            </a:endParaRPr>
          </a:p>
          <a:p>
            <a:pPr lvl="1">
              <a:lnSpc>
                <a:spcPct val="140000"/>
              </a:lnSpc>
            </a:pPr>
            <a:r>
              <a:rPr lang="ko-KR" altLang="en-US" dirty="0" smtClean="0">
                <a:sym typeface="Wingdings" pitchFamily="2" charset="2"/>
              </a:rPr>
              <a:t>기업 내부 중심의 시스템과 기업 외부 중심의 시스템으로 구분 </a:t>
            </a:r>
            <a:r>
              <a:rPr lang="en-US" altLang="ko-KR" dirty="0" smtClean="0">
                <a:sym typeface="Wingdings" pitchFamily="2" charset="2"/>
              </a:rPr>
              <a:t>(</a:t>
            </a:r>
            <a:r>
              <a:rPr lang="ko-KR" altLang="en-US" dirty="0" smtClean="0">
                <a:sym typeface="Wingdings" pitchFamily="2" charset="2"/>
              </a:rPr>
              <a:t>표 </a:t>
            </a:r>
            <a:r>
              <a:rPr lang="en-US" altLang="ko-KR" dirty="0" smtClean="0">
                <a:sym typeface="Wingdings" pitchFamily="2" charset="2"/>
              </a:rPr>
              <a:t>12-1 </a:t>
            </a:r>
            <a:r>
              <a:rPr lang="ko-KR" altLang="en-US" dirty="0" smtClean="0">
                <a:sym typeface="Wingdings" pitchFamily="2" charset="2"/>
              </a:rPr>
              <a:t>참조</a:t>
            </a:r>
            <a:r>
              <a:rPr lang="en-US" altLang="ko-KR" dirty="0" smtClean="0">
                <a:sym typeface="Wingdings" pitchFamily="2" charset="2"/>
              </a:rPr>
              <a:t>)</a:t>
            </a:r>
            <a:endParaRPr lang="ko-KR" altLang="en-US" dirty="0">
              <a:sym typeface="Wingdings" pitchFamily="2" charset="2"/>
            </a:endParaRPr>
          </a:p>
          <a:p>
            <a:pPr lvl="3">
              <a:lnSpc>
                <a:spcPct val="140000"/>
              </a:lnSpc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xmlns="" val="2773742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12.1 </a:t>
            </a:r>
            <a:r>
              <a:rPr lang="en-US" altLang="ko-KR" dirty="0"/>
              <a:t>SI </a:t>
            </a:r>
            <a:r>
              <a:rPr lang="ko-KR" altLang="en-US" dirty="0"/>
              <a:t>기술</a:t>
            </a:r>
          </a:p>
        </p:txBody>
      </p:sp>
      <p:sp>
        <p:nvSpPr>
          <p:cNvPr id="273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40000"/>
              </a:lnSpc>
            </a:pPr>
            <a:r>
              <a:rPr lang="ko-KR" altLang="en-US" dirty="0"/>
              <a:t>자체 </a:t>
            </a:r>
            <a:r>
              <a:rPr lang="ko-KR" altLang="en-US" dirty="0" smtClean="0"/>
              <a:t>개발 </a:t>
            </a:r>
            <a:r>
              <a:rPr lang="en-US" altLang="ko-KR" dirty="0" smtClean="0"/>
              <a:t>vs. </a:t>
            </a:r>
            <a:r>
              <a:rPr lang="ko-KR" altLang="en-US" dirty="0" smtClean="0"/>
              <a:t>표준 소프트웨어 도입</a:t>
            </a:r>
            <a:endParaRPr lang="en-US" altLang="ko-KR" dirty="0" smtClean="0"/>
          </a:p>
          <a:p>
            <a:pPr>
              <a:lnSpc>
                <a:spcPct val="140000"/>
              </a:lnSpc>
            </a:pPr>
            <a:endParaRPr lang="en-US" altLang="ko-KR" dirty="0"/>
          </a:p>
          <a:p>
            <a:pPr>
              <a:lnSpc>
                <a:spcPct val="140000"/>
              </a:lnSpc>
            </a:pPr>
            <a:endParaRPr lang="en-US" altLang="ko-KR" dirty="0" smtClean="0"/>
          </a:p>
          <a:p>
            <a:pPr>
              <a:lnSpc>
                <a:spcPct val="140000"/>
              </a:lnSpc>
            </a:pPr>
            <a:endParaRPr lang="en-US" altLang="ko-KR" dirty="0"/>
          </a:p>
          <a:p>
            <a:pPr>
              <a:lnSpc>
                <a:spcPct val="140000"/>
              </a:lnSpc>
            </a:pPr>
            <a:endParaRPr lang="en-US" altLang="ko-KR" dirty="0" smtClean="0"/>
          </a:p>
          <a:p>
            <a:pPr>
              <a:lnSpc>
                <a:spcPct val="140000"/>
              </a:lnSpc>
            </a:pPr>
            <a:endParaRPr lang="en-US" altLang="ko-KR" dirty="0"/>
          </a:p>
          <a:p>
            <a:pPr>
              <a:lnSpc>
                <a:spcPct val="140000"/>
              </a:lnSpc>
            </a:pPr>
            <a:endParaRPr lang="en-US" altLang="ko-KR" dirty="0" smtClean="0"/>
          </a:p>
          <a:p>
            <a:pPr>
              <a:lnSpc>
                <a:spcPct val="140000"/>
              </a:lnSpc>
            </a:pPr>
            <a:endParaRPr lang="en-US" altLang="ko-KR" dirty="0"/>
          </a:p>
          <a:p>
            <a:pPr>
              <a:lnSpc>
                <a:spcPct val="140000"/>
              </a:lnSpc>
            </a:pPr>
            <a:endParaRPr lang="en-US" altLang="ko-KR" dirty="0" smtClean="0"/>
          </a:p>
          <a:p>
            <a:pPr>
              <a:lnSpc>
                <a:spcPct val="140000"/>
              </a:lnSpc>
            </a:pPr>
            <a:endParaRPr lang="en-US" altLang="ko-KR" dirty="0"/>
          </a:p>
          <a:p>
            <a:pPr>
              <a:lnSpc>
                <a:spcPct val="140000"/>
              </a:lnSpc>
            </a:pPr>
            <a:r>
              <a:rPr lang="en-US" altLang="ko-KR" dirty="0" smtClean="0"/>
              <a:t>SI </a:t>
            </a:r>
            <a:r>
              <a:rPr lang="ko-KR" altLang="en-US" dirty="0" smtClean="0"/>
              <a:t>기술의 상관 관계</a:t>
            </a:r>
            <a:endParaRPr lang="en-US" altLang="ko-KR" dirty="0" smtClean="0"/>
          </a:p>
          <a:p>
            <a:pPr lvl="1">
              <a:lnSpc>
                <a:spcPct val="140000"/>
              </a:lnSpc>
            </a:pPr>
            <a:r>
              <a:rPr lang="ko-KR" altLang="en-US" dirty="0" smtClean="0"/>
              <a:t>그림 </a:t>
            </a:r>
            <a:r>
              <a:rPr lang="en-US" altLang="ko-KR" dirty="0" smtClean="0"/>
              <a:t>12-2 </a:t>
            </a:r>
            <a:r>
              <a:rPr lang="ko-KR" altLang="en-US" dirty="0" smtClean="0"/>
              <a:t>참조</a:t>
            </a:r>
            <a:endParaRPr lang="ko-KR" alt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50945956"/>
              </p:ext>
            </p:extLst>
          </p:nvPr>
        </p:nvGraphicFramePr>
        <p:xfrm>
          <a:off x="611560" y="1628800"/>
          <a:ext cx="8136904" cy="351610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12168"/>
                <a:gridCol w="3293724"/>
                <a:gridCol w="3331012"/>
              </a:tblGrid>
              <a:tr h="346188"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방법론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장점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단점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</a:tr>
              <a:tr h="1109697">
                <a:tc>
                  <a:txBody>
                    <a:bodyPr/>
                    <a:lstStyle/>
                    <a:p>
                      <a:pPr latinLnBrk="0"/>
                      <a:r>
                        <a:rPr lang="ko-KR" altLang="en-US" sz="14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자체 개발</a:t>
                      </a:r>
                      <a:endParaRPr lang="ko-KR" altLang="en-US" sz="14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0">
                        <a:buFont typeface="Arial" pitchFamily="34" charset="0"/>
                        <a:buChar char="•"/>
                      </a:pPr>
                      <a:r>
                        <a:rPr lang="ko-KR" altLang="en-US" sz="1400" b="1" u="sng" dirty="0" smtClean="0">
                          <a:latin typeface="맑은 고딕" pitchFamily="50" charset="-127"/>
                          <a:ea typeface="맑은 고딕" pitchFamily="50" charset="-127"/>
                        </a:rPr>
                        <a:t>사용자 요구의 충실한 반영</a:t>
                      </a:r>
                    </a:p>
                    <a:p>
                      <a:pPr marL="171450" indent="-171450" latinLnBrk="0">
                        <a:buFont typeface="Arial" pitchFamily="34" charset="0"/>
                        <a:buChar char="•"/>
                      </a:pPr>
                      <a:r>
                        <a:rPr lang="ko-KR" altLang="en-US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비정형화</a:t>
                      </a:r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예외적 업무 수행 용이</a:t>
                      </a:r>
                      <a:endParaRPr lang="en-US" altLang="ko-KR" sz="14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indent="-171450" latinLnBrk="0">
                        <a:buFont typeface="Arial" pitchFamily="34" charset="0"/>
                        <a:buChar char="•"/>
                      </a:pPr>
                      <a:r>
                        <a:rPr lang="ko-KR" altLang="en-US" sz="1400" b="1" u="sng" dirty="0" smtClean="0">
                          <a:latin typeface="맑은 고딕" pitchFamily="50" charset="-127"/>
                          <a:ea typeface="맑은 고딕" pitchFamily="50" charset="-127"/>
                        </a:rPr>
                        <a:t>저렴한 개발 비용</a:t>
                      </a:r>
                      <a:endParaRPr lang="en-US" altLang="ko-KR" sz="1400" b="1" u="sng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indent="-171450" latinLnBrk="0">
                        <a:buFont typeface="Arial" pitchFamily="34" charset="0"/>
                        <a:buChar char="•"/>
                      </a:pPr>
                      <a:r>
                        <a:rPr lang="ko-KR" altLang="en-US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자체 개발력 향상</a:t>
                      </a:r>
                    </a:p>
                    <a:p>
                      <a:pPr marL="171450" indent="-171450" latinLnBrk="0">
                        <a:buFont typeface="Arial" pitchFamily="34" charset="0"/>
                        <a:buChar char="•"/>
                      </a:pPr>
                      <a:r>
                        <a:rPr lang="ko-KR" altLang="en-US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시스템 구성 및 유지보수 통제 가능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0">
                        <a:buFont typeface="Arial" pitchFamily="34" charset="0"/>
                        <a:buChar char="•"/>
                      </a:pPr>
                      <a:r>
                        <a:rPr lang="ko-KR" altLang="en-US" sz="1400" b="1" u="sng" dirty="0" smtClean="0">
                          <a:latin typeface="맑은 고딕" pitchFamily="50" charset="-127"/>
                          <a:ea typeface="맑은 고딕" pitchFamily="50" charset="-127"/>
                        </a:rPr>
                        <a:t>일정 기간 후 급격한 시장</a:t>
                      </a:r>
                      <a:r>
                        <a:rPr lang="en-US" altLang="ko-KR" sz="1400" b="1" u="sng" dirty="0" smtClean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400" b="1" u="sng" dirty="0" smtClean="0">
                          <a:latin typeface="맑은 고딕" pitchFamily="50" charset="-127"/>
                          <a:ea typeface="맑은 고딕" pitchFamily="50" charset="-127"/>
                        </a:rPr>
                        <a:t>기술 환경의 변화에 대응하기 어려움</a:t>
                      </a:r>
                      <a:r>
                        <a:rPr lang="ko-KR" altLang="en-US" sz="1400" b="1" u="none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시스템 수명의 단기화</a:t>
                      </a:r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  <a:p>
                      <a:pPr marL="171450" indent="-171450" latinLnBrk="0">
                        <a:buFont typeface="Arial" pitchFamily="34" charset="0"/>
                        <a:buChar char="•"/>
                      </a:pPr>
                      <a:r>
                        <a:rPr lang="ko-KR" altLang="en-US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업무능력 혹은 시스템 개발능력에 인한 한계</a:t>
                      </a:r>
                    </a:p>
                    <a:p>
                      <a:pPr marL="171450" indent="-171450" latinLnBrk="0">
                        <a:buFont typeface="Arial" pitchFamily="34" charset="0"/>
                        <a:buChar char="•"/>
                      </a:pPr>
                      <a:r>
                        <a:rPr lang="ko-KR" altLang="en-US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개발기간 장기화 혹은 시스템 유지보수로 인한 추가 비용 예상</a:t>
                      </a:r>
                    </a:p>
                  </a:txBody>
                  <a:tcPr anchor="ctr"/>
                </a:tc>
              </a:tr>
              <a:tr h="1280420">
                <a:tc>
                  <a:txBody>
                    <a:bodyPr/>
                    <a:lstStyle/>
                    <a:p>
                      <a:pPr latinLnBrk="0"/>
                      <a:r>
                        <a:rPr lang="ko-KR" altLang="en-US" sz="14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표준소프트웨어</a:t>
                      </a:r>
                      <a:r>
                        <a:rPr lang="en-US" altLang="ko-KR" sz="14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/>
                      </a:r>
                      <a:br>
                        <a:rPr lang="en-US" altLang="ko-KR" sz="1400" b="1" dirty="0" smtClean="0"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ko-KR" altLang="en-US" sz="14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  <a:endParaRPr lang="ko-KR" altLang="en-US" sz="14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0">
                        <a:buFont typeface="Arial" pitchFamily="34" charset="0"/>
                        <a:buChar char="•"/>
                      </a:pPr>
                      <a:r>
                        <a:rPr lang="ko-KR" altLang="en-US" sz="1400" b="1" u="sng" dirty="0" smtClean="0">
                          <a:latin typeface="맑은 고딕" pitchFamily="50" charset="-127"/>
                          <a:ea typeface="맑은 고딕" pitchFamily="50" charset="-127"/>
                        </a:rPr>
                        <a:t>선진화된 업무 수행 방법 채용</a:t>
                      </a:r>
                      <a:endParaRPr lang="en-US" altLang="ko-KR" sz="1400" b="1" u="sng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indent="-171450" latinLnBrk="0">
                        <a:buFont typeface="Arial" pitchFamily="34" charset="0"/>
                        <a:buChar char="•"/>
                      </a:pPr>
                      <a:r>
                        <a:rPr lang="ko-KR" altLang="en-US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통합된 시스템 구축 가능</a:t>
                      </a:r>
                      <a:endParaRPr lang="en-US" altLang="ko-KR" sz="14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indent="-171450" latinLnBrk="0">
                        <a:buFont typeface="Arial" pitchFamily="34" charset="0"/>
                        <a:buChar char="•"/>
                      </a:pPr>
                      <a:r>
                        <a:rPr lang="ko-KR" altLang="en-US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장기적인 업무 변화 수용 가능</a:t>
                      </a:r>
                      <a:endParaRPr lang="en-US" altLang="ko-KR" sz="14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indent="-171450" latinLnBrk="0">
                        <a:buFont typeface="Arial" pitchFamily="34" charset="0"/>
                        <a:buChar char="•"/>
                      </a:pPr>
                      <a:r>
                        <a:rPr lang="ko-KR" altLang="en-US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시스템 구축 기간의 단축</a:t>
                      </a:r>
                      <a:endParaRPr lang="en-US" altLang="ko-KR" sz="14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indent="-171450" latinLnBrk="0">
                        <a:buFont typeface="Arial" pitchFamily="34" charset="0"/>
                        <a:buChar char="•"/>
                      </a:pPr>
                      <a:r>
                        <a:rPr lang="ko-KR" altLang="en-US" sz="1400" b="1" u="sng" dirty="0" smtClean="0">
                          <a:latin typeface="맑은 고딕" pitchFamily="50" charset="-127"/>
                          <a:ea typeface="맑은 고딕" pitchFamily="50" charset="-127"/>
                        </a:rPr>
                        <a:t>최신 정보 기술의 채용 및 지속적인 향상</a:t>
                      </a:r>
                      <a:endParaRPr lang="en-US" altLang="ko-KR" sz="1400" b="1" u="sng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indent="-171450" latinLnBrk="0">
                        <a:buFont typeface="Arial" pitchFamily="34" charset="0"/>
                        <a:buChar char="•"/>
                      </a:pPr>
                      <a:r>
                        <a:rPr lang="ko-KR" altLang="en-US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자체 개발 인원의 감축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0">
                        <a:buFont typeface="Arial" pitchFamily="34" charset="0"/>
                        <a:buChar char="•"/>
                      </a:pPr>
                      <a:r>
                        <a:rPr lang="ko-KR" altLang="en-US" sz="1400" b="1" u="sng" dirty="0" smtClean="0">
                          <a:latin typeface="맑은 고딕" pitchFamily="50" charset="-127"/>
                          <a:ea typeface="맑은 고딕" pitchFamily="50" charset="-127"/>
                        </a:rPr>
                        <a:t>비정형화</a:t>
                      </a:r>
                      <a:r>
                        <a:rPr lang="en-US" altLang="ko-KR" sz="1400" b="1" u="sng" dirty="0" smtClean="0"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400" b="1" u="sng" dirty="0" smtClean="0">
                          <a:latin typeface="맑은 고딕" pitchFamily="50" charset="-127"/>
                          <a:ea typeface="맑은 고딕" pitchFamily="50" charset="-127"/>
                        </a:rPr>
                        <a:t>예외적 업무 추가 개발</a:t>
                      </a:r>
                      <a:endParaRPr lang="en-US" altLang="ko-KR" sz="1400" b="1" u="sng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indent="-171450" latinLnBrk="0">
                        <a:buFont typeface="Arial" pitchFamily="34" charset="0"/>
                        <a:buChar char="•"/>
                      </a:pPr>
                      <a:r>
                        <a:rPr lang="ko-KR" altLang="en-US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고가의 컨설팅 비용</a:t>
                      </a:r>
                      <a:endParaRPr lang="en-US" altLang="ko-KR" sz="14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indent="-171450" latinLnBrk="0">
                        <a:buFont typeface="Arial" pitchFamily="34" charset="0"/>
                        <a:buChar char="•"/>
                      </a:pPr>
                      <a:r>
                        <a:rPr lang="ko-KR" altLang="en-US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회사의 업무 기밀 노출</a:t>
                      </a:r>
                      <a:endParaRPr lang="en-US" altLang="ko-KR" sz="14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indent="-171450" latinLnBrk="0">
                        <a:buFont typeface="Arial" pitchFamily="34" charset="0"/>
                        <a:buChar char="•"/>
                      </a:pPr>
                      <a:r>
                        <a:rPr lang="ko-KR" altLang="en-US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개발 업체에 종속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461129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12.2 </a:t>
            </a:r>
            <a:r>
              <a:rPr lang="ko-KR" altLang="en-US" dirty="0"/>
              <a:t>전사적 자원관리</a:t>
            </a:r>
            <a:r>
              <a:rPr lang="en-US" altLang="ko-KR" dirty="0"/>
              <a:t>(ERP)</a:t>
            </a:r>
          </a:p>
        </p:txBody>
      </p:sp>
      <p:sp>
        <p:nvSpPr>
          <p:cNvPr id="274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40000"/>
              </a:lnSpc>
            </a:pPr>
            <a:r>
              <a:rPr lang="en-US" altLang="ko-KR" dirty="0" smtClean="0"/>
              <a:t>ERP: Enterprise </a:t>
            </a:r>
            <a:r>
              <a:rPr lang="en-US" altLang="ko-KR" dirty="0"/>
              <a:t>Resource </a:t>
            </a:r>
            <a:r>
              <a:rPr lang="en-US" altLang="ko-KR" dirty="0" smtClean="0"/>
              <a:t>Planning </a:t>
            </a:r>
            <a:r>
              <a:rPr lang="ko-KR" altLang="en-US" dirty="0" smtClean="0"/>
              <a:t>개요</a:t>
            </a:r>
            <a:endParaRPr lang="en-US" altLang="ko-KR" dirty="0"/>
          </a:p>
          <a:p>
            <a:pPr lvl="1">
              <a:lnSpc>
                <a:spcPct val="140000"/>
              </a:lnSpc>
            </a:pPr>
            <a:r>
              <a:rPr lang="en-US" altLang="ko-KR" dirty="0" smtClean="0"/>
              <a:t>1991</a:t>
            </a:r>
            <a:r>
              <a:rPr lang="ko-KR" altLang="en-US" dirty="0" smtClean="0"/>
              <a:t>년 미국 </a:t>
            </a:r>
            <a:r>
              <a:rPr lang="en-US" altLang="ko-KR" dirty="0" smtClean="0"/>
              <a:t>Gartner </a:t>
            </a:r>
            <a:r>
              <a:rPr lang="ko-KR" altLang="en-US" dirty="0" smtClean="0"/>
              <a:t>그룹의 정의</a:t>
            </a:r>
            <a:endParaRPr lang="en-US" altLang="ko-KR" dirty="0" smtClean="0"/>
          </a:p>
          <a:p>
            <a:pPr lvl="2">
              <a:lnSpc>
                <a:spcPct val="140000"/>
              </a:lnSpc>
            </a:pPr>
            <a:r>
              <a:rPr lang="ko-KR" altLang="en-US" dirty="0" smtClean="0"/>
              <a:t>제조 업무 시스템을 중심으로 재무회계 및 판매 물류 시스템에서의 기능 상의 통합을 실현하는 것으로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전체 외부 공급자 등과 기업 간의 제휴를 포함한 가상 기업을 지향한 시스템</a:t>
            </a:r>
            <a:endParaRPr lang="en-US" altLang="ko-KR" dirty="0" smtClean="0"/>
          </a:p>
          <a:p>
            <a:pPr lvl="1">
              <a:lnSpc>
                <a:spcPct val="140000"/>
              </a:lnSpc>
            </a:pPr>
            <a:r>
              <a:rPr lang="en-US" altLang="ko-KR" dirty="0" smtClean="0"/>
              <a:t>1995</a:t>
            </a:r>
            <a:r>
              <a:rPr lang="ko-KR" altLang="en-US" dirty="0" smtClean="0"/>
              <a:t>년 미국생산재고관리협회</a:t>
            </a:r>
            <a:r>
              <a:rPr lang="en-US" altLang="ko-KR" dirty="0" smtClean="0"/>
              <a:t>(APIC)</a:t>
            </a:r>
            <a:r>
              <a:rPr lang="ko-KR" altLang="en-US" dirty="0" smtClean="0"/>
              <a:t>의 정의</a:t>
            </a:r>
            <a:r>
              <a:rPr lang="en-US" altLang="ko-KR" dirty="0" smtClean="0"/>
              <a:t> </a:t>
            </a:r>
          </a:p>
          <a:p>
            <a:pPr lvl="2">
              <a:lnSpc>
                <a:spcPct val="140000"/>
              </a:lnSpc>
            </a:pPr>
            <a:r>
              <a:rPr lang="ko-KR" altLang="en-US" dirty="0" smtClean="0"/>
              <a:t>최신 정보 기술을 채용하고 고객 주무느이 수주붜 제조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출하 그리고 회계처리에 필요한 전사적인 자원을 명확하게 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계획하기 위한 회계 지향의 정보 시스템</a:t>
            </a:r>
            <a:endParaRPr lang="en-US" altLang="ko-KR" dirty="0" smtClean="0"/>
          </a:p>
          <a:p>
            <a:pPr lvl="1">
              <a:lnSpc>
                <a:spcPct val="140000"/>
              </a:lnSpc>
            </a:pPr>
            <a:r>
              <a:rPr lang="ko-KR" altLang="en-US" b="1" dirty="0" smtClean="0"/>
              <a:t>협의</a:t>
            </a:r>
            <a:r>
              <a:rPr lang="en-US" altLang="ko-KR" b="1" dirty="0" smtClean="0"/>
              <a:t>: </a:t>
            </a:r>
            <a:r>
              <a:rPr lang="ko-KR" altLang="en-US" b="1" u="sng" dirty="0" smtClean="0"/>
              <a:t>기업 </a:t>
            </a:r>
            <a:r>
              <a:rPr lang="ko-KR" altLang="en-US" b="1" u="sng" dirty="0"/>
              <a:t>내의 생산</a:t>
            </a:r>
            <a:r>
              <a:rPr lang="en-US" altLang="ko-KR" b="1" u="sng" dirty="0"/>
              <a:t>, </a:t>
            </a:r>
            <a:r>
              <a:rPr lang="ko-KR" altLang="en-US" b="1" u="sng" dirty="0"/>
              <a:t>물류</a:t>
            </a:r>
            <a:r>
              <a:rPr lang="en-US" altLang="ko-KR" b="1" u="sng" dirty="0"/>
              <a:t>, </a:t>
            </a:r>
            <a:r>
              <a:rPr lang="ko-KR" altLang="en-US" b="1" u="sng" dirty="0"/>
              <a:t>재무 회계</a:t>
            </a:r>
            <a:r>
              <a:rPr lang="en-US" altLang="ko-KR" b="1" u="sng" dirty="0"/>
              <a:t>, </a:t>
            </a:r>
            <a:r>
              <a:rPr lang="ko-KR" altLang="en-US" b="1" u="sng" dirty="0"/>
              <a:t>영업</a:t>
            </a:r>
            <a:r>
              <a:rPr lang="en-US" altLang="ko-KR" b="1" u="sng" dirty="0"/>
              <a:t>, </a:t>
            </a:r>
            <a:r>
              <a:rPr lang="ko-KR" altLang="en-US" b="1" u="sng" dirty="0"/>
              <a:t>재고 등 </a:t>
            </a:r>
            <a:r>
              <a:rPr lang="ko-KR" altLang="en-US" b="1" u="sng" dirty="0" smtClean="0"/>
              <a:t>기간 업무프로세스들을 </a:t>
            </a:r>
            <a:r>
              <a:rPr lang="ko-KR" altLang="en-US" b="1" u="sng" dirty="0"/>
              <a:t>통합 및 연계 </a:t>
            </a:r>
            <a:r>
              <a:rPr lang="ko-KR" altLang="en-US" b="1" u="sng" dirty="0" smtClean="0"/>
              <a:t>관리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정보들을 </a:t>
            </a:r>
            <a:r>
              <a:rPr lang="ko-KR" altLang="en-US" b="1" dirty="0"/>
              <a:t>공유하여 새로운 정보생성 및 빠른 </a:t>
            </a:r>
            <a:r>
              <a:rPr lang="ko-KR" altLang="en-US" b="1" dirty="0" smtClean="0"/>
              <a:t>의사결정을 도와주는 기업 통합 정보 시스템</a:t>
            </a:r>
            <a:endParaRPr lang="ko-KR" altLang="en-US" b="1" dirty="0"/>
          </a:p>
          <a:p>
            <a:pPr lvl="1">
              <a:lnSpc>
                <a:spcPct val="140000"/>
              </a:lnSpc>
            </a:pPr>
            <a:r>
              <a:rPr lang="ko-KR" altLang="en-US" b="1" dirty="0" smtClean="0"/>
              <a:t>광의</a:t>
            </a:r>
            <a:r>
              <a:rPr lang="en-US" altLang="ko-KR" b="1" dirty="0" smtClean="0"/>
              <a:t>: ERP </a:t>
            </a:r>
            <a:r>
              <a:rPr lang="ko-KR" altLang="en-US" b="1" dirty="0" smtClean="0"/>
              <a:t>시스템 등의 정보 기술을 이용하여 기업 전체의 경영자원을 통합 관리하고 경영활동을 지원하기 위한 경영혁신 방법론</a:t>
            </a:r>
            <a:endParaRPr lang="ko-KR" altLang="en-US" b="1" dirty="0"/>
          </a:p>
          <a:p>
            <a:pPr lvl="1">
              <a:lnSpc>
                <a:spcPct val="140000"/>
              </a:lnSpc>
            </a:pPr>
            <a:r>
              <a:rPr lang="ko-KR" altLang="en-US" dirty="0"/>
              <a:t>발전 과정 </a:t>
            </a:r>
            <a:r>
              <a:rPr lang="en-US" altLang="ko-KR" dirty="0"/>
              <a:t>: </a:t>
            </a:r>
            <a:r>
              <a:rPr lang="en-US" altLang="ko-KR" dirty="0" smtClean="0"/>
              <a:t>MRP (1970s) </a:t>
            </a:r>
            <a:r>
              <a:rPr lang="en-US" altLang="ko-KR" dirty="0">
                <a:sym typeface="Wingdings" pitchFamily="2" charset="2"/>
              </a:rPr>
              <a:t></a:t>
            </a:r>
            <a:r>
              <a:rPr lang="en-US" altLang="ko-KR" dirty="0"/>
              <a:t> </a:t>
            </a:r>
            <a:r>
              <a:rPr lang="en-US" altLang="ko-KR" dirty="0" smtClean="0"/>
              <a:t>MRP II (1980s) </a:t>
            </a:r>
            <a:r>
              <a:rPr lang="en-US" altLang="ko-KR" dirty="0">
                <a:sym typeface="Wingdings" pitchFamily="2" charset="2"/>
              </a:rPr>
              <a:t></a:t>
            </a:r>
            <a:r>
              <a:rPr lang="en-US" altLang="ko-KR" dirty="0"/>
              <a:t> </a:t>
            </a:r>
            <a:r>
              <a:rPr lang="en-US" altLang="ko-KR" dirty="0" smtClean="0"/>
              <a:t>ERP (1990s) (</a:t>
            </a:r>
            <a:r>
              <a:rPr lang="ko-KR" altLang="en-US" dirty="0" smtClean="0"/>
              <a:t>그림 </a:t>
            </a:r>
            <a:r>
              <a:rPr lang="en-US" altLang="ko-KR" dirty="0" smtClean="0"/>
              <a:t>12-3 </a:t>
            </a:r>
            <a:r>
              <a:rPr lang="ko-KR" altLang="en-US" dirty="0" smtClean="0"/>
              <a:t>참조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xmlns="" val="2994139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Arial Black"/>
        <a:ea typeface="HY견고딕"/>
        <a:cs typeface=""/>
      </a:majorFont>
      <a:minorFont>
        <a:latin typeface="Tahoma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rot="0" spcFirstLastPara="0" vertOverflow="overflow" horzOverflow="overflow" vert="horz" wrap="none" lIns="90000" tIns="46800" rIns="90000" bIns="46800" numCol="1" spcCol="0" rtlCol="0" fromWordArt="0" anchor="ctr" anchorCtr="0" forceAA="0" compatLnSpc="1">
        <a:prstTxWarp prst="textNoShape">
          <a:avLst/>
        </a:prstTxWarp>
        <a:no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sz="1200" dirty="0" smtClean="0">
            <a:latin typeface="맑은 고딕" pitchFamily="50" charset="-127"/>
            <a:ea typeface="맑은 고딕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가는각진제목체" pitchFamily="18" charset="-127"/>
            <a:ea typeface="가는각진제목체" pitchFamily="18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16981</TotalTime>
  <Words>2717</Words>
  <Application>Microsoft Office PowerPoint</Application>
  <PresentationFormat>화면 슬라이드 쇼(4:3)</PresentationFormat>
  <Paragraphs>480</Paragraphs>
  <Slides>27</Slides>
  <Notes>27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28" baseType="lpstr">
      <vt:lpstr>1_기본 디자인</vt:lpstr>
      <vt:lpstr>슬라이드 0</vt:lpstr>
      <vt:lpstr>참고1. 정보 시스템 개요</vt:lpstr>
      <vt:lpstr>참고1. 정보 시스템 개요</vt:lpstr>
      <vt:lpstr>참고1. 정보 시스템 개요</vt:lpstr>
      <vt:lpstr>참고1. 정보 시스템 개요</vt:lpstr>
      <vt:lpstr>12.0 Introduction</vt:lpstr>
      <vt:lpstr>12.1 SI 기술</vt:lpstr>
      <vt:lpstr>12.1 SI 기술</vt:lpstr>
      <vt:lpstr>12.2 전사적 자원관리(ERP)</vt:lpstr>
      <vt:lpstr>12.2 전사적 자원관리(ERP)</vt:lpstr>
      <vt:lpstr>12.2 전사적 자원관리(ERP)</vt:lpstr>
      <vt:lpstr>12.2 전사적 자원관리(ERP)</vt:lpstr>
      <vt:lpstr>12.3 공급망관리(SCM)</vt:lpstr>
      <vt:lpstr>12.3 공급망관리(SCM)</vt:lpstr>
      <vt:lpstr>12.3 공급망관리(SCM)</vt:lpstr>
      <vt:lpstr>12.3 공급망관리(SCM)</vt:lpstr>
      <vt:lpstr>12.3 공급망관리(SCM)</vt:lpstr>
      <vt:lpstr>12.3 공급망관리(SCM)</vt:lpstr>
      <vt:lpstr>12.3 공급망관리(SCM)</vt:lpstr>
      <vt:lpstr>12.3 공급망관리(SCM)</vt:lpstr>
      <vt:lpstr>12.3 공급망관리(SCM)</vt:lpstr>
      <vt:lpstr>12.4 고객관계관리(CRM)</vt:lpstr>
      <vt:lpstr>12.4 고객관계관리(CRM)</vt:lpstr>
      <vt:lpstr>12.4 고객 관계 관리 (CRM)</vt:lpstr>
      <vt:lpstr>12.5 제품정보관리(PDM)</vt:lpstr>
      <vt:lpstr>12.5 제품정보관리(PDM)</vt:lpstr>
      <vt:lpstr>12.5 제품정보관리(PDM)</vt:lpstr>
    </vt:vector>
  </TitlesOfParts>
  <Company>서울대학교 산업공학과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김지은</dc:creator>
  <cp:lastModifiedBy>Jieun Kim</cp:lastModifiedBy>
  <cp:revision>1214</cp:revision>
  <dcterms:created xsi:type="dcterms:W3CDTF">2005-05-24T09:42:27Z</dcterms:created>
  <dcterms:modified xsi:type="dcterms:W3CDTF">2013-12-09T04:16:00Z</dcterms:modified>
</cp:coreProperties>
</file>