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96" r:id="rId3"/>
    <p:sldId id="297" r:id="rId4"/>
    <p:sldId id="280" r:id="rId5"/>
    <p:sldId id="284" r:id="rId6"/>
  </p:sldIdLst>
  <p:sldSz cx="9144000" cy="6858000" type="screen4x3"/>
  <p:notesSz cx="7100888" cy="10233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-96" y="-126"/>
      </p:cViewPr>
      <p:guideLst>
        <p:guide orient="horz" pos="3974"/>
        <p:guide orient="horz" pos="572"/>
        <p:guide orient="horz" pos="754"/>
        <p:guide orient="horz" pos="3612"/>
        <p:guide orient="horz" pos="1253"/>
        <p:guide pos="2517"/>
        <p:guide pos="158"/>
        <p:guide pos="567"/>
        <p:guide pos="5602"/>
        <p:guide pos="31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9" d="100"/>
          <a:sy n="89" d="100"/>
        </p:scale>
        <p:origin x="-3798" y="-102"/>
      </p:cViewPr>
      <p:guideLst>
        <p:guide orient="horz" pos="3325"/>
        <p:guide orient="horz" pos="278"/>
        <p:guide orient="horz" pos="3477"/>
        <p:guide orient="horz" pos="6015"/>
        <p:guide pos="2237"/>
        <p:guide pos="358"/>
        <p:guide pos="411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051" cy="511652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194" y="0"/>
            <a:ext cx="3077051" cy="511652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A867F10F-9747-4FCA-A928-12F8E3E51480}" type="datetimeFigureOut">
              <a:rPr lang="ko-KR" altLang="en-US" smtClean="0"/>
              <a:t>2014-03-03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9688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860687"/>
            <a:ext cx="5680710" cy="4604861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19598"/>
            <a:ext cx="3077051" cy="511652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194" y="9719598"/>
            <a:ext cx="3077051" cy="511652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C352BB3-511D-4A13-BD15-4AB04A3E7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351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406E8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1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err="1" smtClean="0"/>
              <a:t>BrainNet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0469AA6-3968-4A62-9305-EE302E4B1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465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6"/>
            <a:ext cx="8229600" cy="4929188"/>
          </a:xfrm>
        </p:spPr>
        <p:txBody>
          <a:bodyPr/>
          <a:lstStyle>
            <a:lvl1pPr marL="342900" indent="-342900">
              <a:buClr>
                <a:schemeClr val="tx2"/>
              </a:buClr>
              <a:buFont typeface="Wingdings" pitchFamily="2" charset="2"/>
              <a:buChar char="§"/>
              <a:defRPr sz="20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>
              <a:buClr>
                <a:schemeClr val="tx2"/>
              </a:buClr>
              <a:buFont typeface="Wingdings" pitchFamily="2" charset="2"/>
              <a:buChar char="§"/>
              <a:defRPr sz="1600">
                <a:latin typeface="Times New Roman" pitchFamily="18" charset="0"/>
                <a:cs typeface="Times New Roman" pitchFamily="18" charset="0"/>
              </a:defRPr>
            </a:lvl2pPr>
            <a:lvl3pPr marL="1143000" indent="-228600">
              <a:buClr>
                <a:schemeClr val="tx2"/>
              </a:buClr>
              <a:buFont typeface="Wingdings" pitchFamily="2" charset="2"/>
              <a:buChar char="§"/>
              <a:defRPr sz="1600">
                <a:latin typeface="Times New Roman" pitchFamily="18" charset="0"/>
                <a:cs typeface="Times New Roman" pitchFamily="18" charset="0"/>
              </a:defRPr>
            </a:lvl3pPr>
            <a:lvl4pPr marL="1600200" indent="-228600">
              <a:buClr>
                <a:schemeClr val="tx2"/>
              </a:buClr>
              <a:buFont typeface="Arial" pitchFamily="34" charset="0"/>
              <a:buChar char="•"/>
              <a:defRPr sz="1400">
                <a:latin typeface="Times New Roman" pitchFamily="18" charset="0"/>
                <a:cs typeface="Times New Roman" pitchFamily="18" charset="0"/>
              </a:defRPr>
            </a:lvl4pPr>
            <a:lvl5pPr>
              <a:buClr>
                <a:schemeClr val="tx2"/>
              </a:buClr>
              <a:defRPr sz="1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591780" y="6313761"/>
            <a:ext cx="3960440" cy="365125"/>
          </a:xfrm>
        </p:spPr>
        <p:txBody>
          <a:bodyPr/>
          <a:lstStyle>
            <a:lvl1pPr>
              <a:defRPr sz="1050" b="1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altLang="ko-KR" dirty="0" smtClean="0"/>
              <a:t>© 2011, SNU CSE </a:t>
            </a:r>
            <a:r>
              <a:rPr lang="en-US" altLang="ko-KR" dirty="0" err="1" smtClean="0"/>
              <a:t>Biointelligence</a:t>
            </a:r>
            <a:r>
              <a:rPr lang="en-US" altLang="ko-KR" dirty="0" smtClean="0"/>
              <a:t> Lab., http://bi.snu.ac.kr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13761"/>
            <a:ext cx="2133600" cy="365125"/>
          </a:xfrm>
        </p:spPr>
        <p:txBody>
          <a:bodyPr/>
          <a:lstStyle>
            <a:lvl1pPr>
              <a:defRPr sz="10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0469AA6-3968-4A62-9305-EE302E4B181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1387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Facial soft-tissue depth mapping using Thin-plate spline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AA6-3968-4A62-9305-EE302E4B1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992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Facial soft-tissue depth mapping using Thin-plate spline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69AA6-3968-4A62-9305-EE302E4B18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mazon.com/Recommender-Systems-Introduction-Dietmar-Jannach/dp/05214933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2Kji24833Y" TargetMode="External"/><Relationship Id="rId2" Type="http://schemas.openxmlformats.org/officeDocument/2006/relationships/hyperlink" Target="http://www.youtube.com/watch?v=FTQkTN9W6k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6q5x7QZ_FWs" TargetMode="External"/><Relationship Id="rId5" Type="http://schemas.openxmlformats.org/officeDocument/2006/relationships/hyperlink" Target="http://www.youtube.com/watch?v=_FbSu_2hucw" TargetMode="External"/><Relationship Id="rId4" Type="http://schemas.openxmlformats.org/officeDocument/2006/relationships/hyperlink" Target="http://www.youtube.com/watch?v=COamS6l3kdY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6"/>
          <p:cNvSpPr>
            <a:spLocks noGrp="1"/>
          </p:cNvSpPr>
          <p:nvPr>
            <p:ph type="body" idx="1"/>
          </p:nvPr>
        </p:nvSpPr>
        <p:spPr>
          <a:xfrm>
            <a:off x="2394012" y="5613891"/>
            <a:ext cx="4355976" cy="523220"/>
          </a:xfrm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서울대학교 컴퓨터공학부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바이오지능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연구실</a:t>
            </a:r>
            <a:endParaRPr lang="en-US" altLang="ko-KR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20952" y="3794221"/>
            <a:ext cx="8102096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 Spring Semester Course</a:t>
            </a:r>
          </a:p>
          <a:p>
            <a:pPr lvl="0" algn="ctr">
              <a:spcBef>
                <a:spcPct val="20000"/>
              </a:spcBef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Prof. </a:t>
            </a:r>
            <a:r>
              <a:rPr lang="en-US" altLang="ko-KR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Byoung-Tak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  <a:p>
            <a:pPr lvl="0" algn="ctr">
              <a:spcBef>
                <a:spcPct val="20000"/>
              </a:spcBef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TAs: Ha-Young Jang &amp; Beom-Jin Lee</a:t>
            </a:r>
          </a:p>
          <a:p>
            <a:pPr lvl="0" algn="ctr">
              <a:spcBef>
                <a:spcPct val="20000"/>
              </a:spcBef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Classroom: 302-209, 302-311-1</a:t>
            </a:r>
          </a:p>
          <a:p>
            <a:pPr lvl="0" algn="ctr">
              <a:spcBef>
                <a:spcPct val="20000"/>
              </a:spcBef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Time: Tue &amp; Thu, 2:00 pm - 3:15pm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0" y="890513"/>
            <a:ext cx="9144000" cy="216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 latinLnBrk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Data Mining </a:t>
            </a:r>
            <a:endParaRPr lang="en-US" altLang="ko-KR" sz="48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fontAlgn="base" latinLnBrk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algn="ctr" fontAlgn="base" latinLnBrk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altLang="ko-KR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Retrieval</a:t>
            </a:r>
            <a:endParaRPr lang="en-GB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324" y="102586"/>
            <a:ext cx="661030" cy="67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249" y="161370"/>
            <a:ext cx="673598" cy="56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05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879975"/>
          </a:xfrm>
        </p:spPr>
        <p:txBody>
          <a:bodyPr>
            <a:normAutofit/>
          </a:bodyPr>
          <a:lstStyle/>
          <a:p>
            <a:r>
              <a:rPr lang="en-US" altLang="ko-KR" b="1" dirty="0"/>
              <a:t>Objectives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To review recent developments in web search, knowledge discovery, business intelligence, and </a:t>
            </a:r>
            <a:r>
              <a:rPr lang="en-US" altLang="ko-KR" dirty="0" smtClean="0"/>
              <a:t>recommender </a:t>
            </a:r>
            <a:r>
              <a:rPr lang="en-US" altLang="ko-KR" dirty="0"/>
              <a:t>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To study technical tools for data mining and information retrieval for building smart services based on web- based and mobile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To learn analytics algorithms for classification, regression, clustering, anomaly detection, collaborative filtering,  network analysis, and time series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To get future perspectives on intelligent services based on </a:t>
            </a:r>
            <a:r>
              <a:rPr lang="en-US" altLang="ko-KR" dirty="0" err="1"/>
              <a:t>IoT</a:t>
            </a:r>
            <a:r>
              <a:rPr lang="en-US" altLang="ko-KR" dirty="0"/>
              <a:t>, cloud computing, wearable smart devices, social  media, and big </a:t>
            </a:r>
            <a:r>
              <a:rPr lang="en-US" altLang="ko-KR" dirty="0" smtClean="0"/>
              <a:t>data</a:t>
            </a:r>
          </a:p>
          <a:p>
            <a:r>
              <a:rPr lang="en-US" altLang="ko-KR" b="1" dirty="0"/>
              <a:t>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i="1" u="sng" dirty="0">
                <a:hlinkClick r:id="rId2"/>
              </a:rPr>
              <a:t>Recommender Systems: An Introduction, </a:t>
            </a:r>
            <a:r>
              <a:rPr lang="en-US" altLang="ko-KR" i="1" u="sng" dirty="0" err="1">
                <a:hlinkClick r:id="rId2"/>
              </a:rPr>
              <a:t>Jannach</a:t>
            </a:r>
            <a:r>
              <a:rPr lang="en-US" altLang="ko-KR" i="1" u="sng" dirty="0">
                <a:hlinkClick r:id="rId2"/>
              </a:rPr>
              <a:t>, </a:t>
            </a:r>
            <a:r>
              <a:rPr lang="en-US" altLang="ko-KR" i="1" u="sng" dirty="0" err="1">
                <a:hlinkClick r:id="rId2"/>
              </a:rPr>
              <a:t>Zanker</a:t>
            </a:r>
            <a:r>
              <a:rPr lang="en-US" altLang="ko-KR" i="1" u="sng" dirty="0">
                <a:hlinkClick r:id="rId2"/>
              </a:rPr>
              <a:t>, </a:t>
            </a:r>
            <a:r>
              <a:rPr lang="en-US" altLang="ko-KR" i="1" u="sng" dirty="0" err="1">
                <a:hlinkClick r:id="rId2"/>
              </a:rPr>
              <a:t>Felfernig</a:t>
            </a:r>
            <a:r>
              <a:rPr lang="en-US" altLang="ko-KR" i="1" u="sng" dirty="0">
                <a:hlinkClick r:id="rId2"/>
              </a:rPr>
              <a:t>, and Friedrich, 2010.</a:t>
            </a:r>
            <a:endParaRPr lang="en-US" altLang="ko-KR" dirty="0"/>
          </a:p>
          <a:p>
            <a:r>
              <a:rPr lang="en-US" altLang="ko-KR" b="1" dirty="0"/>
              <a:t>Reference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Materials will be provided in the classes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© </a:t>
            </a:r>
            <a:r>
              <a:rPr lang="en-US" altLang="ko-KR" dirty="0" smtClean="0"/>
              <a:t>2014, </a:t>
            </a:r>
            <a:r>
              <a:rPr lang="en-US" altLang="ko-KR" dirty="0" smtClean="0"/>
              <a:t>SNU CSE </a:t>
            </a:r>
            <a:r>
              <a:rPr lang="en-US" altLang="ko-KR" dirty="0" err="1" smtClean="0"/>
              <a:t>Biointelligence</a:t>
            </a:r>
            <a:r>
              <a:rPr lang="en-US" altLang="ko-KR" dirty="0" smtClean="0"/>
              <a:t> Lab., http://bi.snu.ac.kr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AA6-3968-4A62-9305-EE302E4B181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5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n-US" altLang="ko-KR" dirty="0"/>
              <a:t>Data Mining and Information Retrieval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20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879975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Evaluation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Two </a:t>
            </a:r>
            <a:r>
              <a:rPr lang="en-US" altLang="ko-KR" dirty="0"/>
              <a:t>exams (50%)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Two </a:t>
            </a:r>
            <a:r>
              <a:rPr lang="en-US" altLang="ko-KR" dirty="0" err="1"/>
              <a:t>miniprojects</a:t>
            </a:r>
            <a:r>
              <a:rPr lang="en-US" altLang="ko-KR" dirty="0"/>
              <a:t> (30</a:t>
            </a:r>
            <a:r>
              <a:rPr lang="en-US" altLang="ko-KR" dirty="0" smtClean="0"/>
              <a:t>%)</a:t>
            </a:r>
          </a:p>
          <a:p>
            <a:pPr lvl="2">
              <a:buFont typeface="Times New Roman" panose="02020603050405020304" pitchFamily="18" charset="0"/>
              <a:buChar char="‒"/>
            </a:pPr>
            <a:r>
              <a:rPr lang="en-US" altLang="ko-KR" dirty="0" smtClean="0"/>
              <a:t>Background</a:t>
            </a:r>
            <a:r>
              <a:rPr lang="ko-KR" altLang="en-US" dirty="0"/>
              <a:t>와 데이터 특성</a:t>
            </a:r>
            <a:r>
              <a:rPr lang="en-US" altLang="ko-KR" dirty="0"/>
              <a:t>, </a:t>
            </a:r>
            <a:r>
              <a:rPr lang="ko-KR" altLang="en-US" dirty="0"/>
              <a:t>문제 </a:t>
            </a:r>
            <a:r>
              <a:rPr lang="ko-KR" altLang="en-US" dirty="0" smtClean="0"/>
              <a:t>특성 파악 및 솔루션 </a:t>
            </a:r>
            <a:r>
              <a:rPr lang="ko-KR" altLang="en-US" dirty="0"/>
              <a:t>방향 제시</a:t>
            </a:r>
          </a:p>
          <a:p>
            <a:pPr lvl="2">
              <a:buFont typeface="Times New Roman" panose="02020603050405020304" pitchFamily="18" charset="0"/>
              <a:buChar char="‒"/>
            </a:pPr>
            <a:r>
              <a:rPr lang="ko-KR" altLang="en-US" dirty="0" smtClean="0"/>
              <a:t>데이터 </a:t>
            </a:r>
            <a:r>
              <a:rPr lang="ko-KR" altLang="en-US" dirty="0"/>
              <a:t>특성에 따른 </a:t>
            </a:r>
            <a:r>
              <a:rPr lang="en-US" altLang="ko-KR" dirty="0" smtClean="0"/>
              <a:t>Model </a:t>
            </a:r>
            <a:r>
              <a:rPr lang="ko-KR" altLang="en-US" dirty="0"/>
              <a:t>선택</a:t>
            </a:r>
            <a:r>
              <a:rPr lang="en-US" altLang="ko-KR" dirty="0"/>
              <a:t>, </a:t>
            </a:r>
            <a:r>
              <a:rPr lang="en-US" altLang="ko-KR" dirty="0" smtClean="0"/>
              <a:t>Formulation </a:t>
            </a:r>
            <a:r>
              <a:rPr lang="ko-KR" altLang="en-US" dirty="0" smtClean="0"/>
              <a:t>전개</a:t>
            </a:r>
            <a:r>
              <a:rPr lang="en-US" altLang="ko-KR" dirty="0" smtClean="0"/>
              <a:t>, </a:t>
            </a:r>
            <a:r>
              <a:rPr lang="ko-KR" altLang="en-US" dirty="0"/>
              <a:t>알고리즘 </a:t>
            </a:r>
            <a:r>
              <a:rPr lang="ko-KR" altLang="en-US" dirty="0" smtClean="0"/>
              <a:t>작</a:t>
            </a:r>
            <a:r>
              <a:rPr lang="ko-KR" altLang="en-US" dirty="0"/>
              <a:t>성</a:t>
            </a:r>
          </a:p>
          <a:p>
            <a:pPr lvl="2">
              <a:buFont typeface="Times New Roman" panose="02020603050405020304" pitchFamily="18" charset="0"/>
              <a:buChar char="‒"/>
            </a:pPr>
            <a:r>
              <a:rPr lang="ko-KR" altLang="en-US" dirty="0" smtClean="0"/>
              <a:t>완성 </a:t>
            </a:r>
            <a:r>
              <a:rPr lang="ko-KR" altLang="en-US" dirty="0"/>
              <a:t>소스코드</a:t>
            </a:r>
          </a:p>
          <a:p>
            <a:pPr lvl="2">
              <a:buFont typeface="Times New Roman" panose="02020603050405020304" pitchFamily="18" charset="0"/>
              <a:buChar char="‒"/>
            </a:pPr>
            <a:r>
              <a:rPr lang="ko-KR" altLang="en-US" dirty="0" smtClean="0"/>
              <a:t>결과 </a:t>
            </a:r>
            <a:r>
              <a:rPr lang="ko-KR" altLang="en-US" dirty="0"/>
              <a:t>보고서</a:t>
            </a:r>
            <a:endParaRPr lang="en-US" altLang="ko-K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Project presentation (10%)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Participation in discussion (10</a:t>
            </a:r>
            <a:r>
              <a:rPr lang="en-US" altLang="ko-KR" dirty="0" smtClean="0"/>
              <a:t>%)</a:t>
            </a:r>
          </a:p>
          <a:p>
            <a:pPr lvl="2">
              <a:buFont typeface="Times New Roman" panose="02020603050405020304" pitchFamily="18" charset="0"/>
              <a:buChar char="‒"/>
            </a:pPr>
            <a:r>
              <a:rPr lang="ko-KR" altLang="en-US" dirty="0" smtClean="0"/>
              <a:t>책 </a:t>
            </a:r>
            <a:r>
              <a:rPr lang="en-US" altLang="ko-KR" dirty="0" smtClean="0"/>
              <a:t>Chapter</a:t>
            </a:r>
            <a:r>
              <a:rPr lang="ko-KR" altLang="en-US" dirty="0" smtClean="0"/>
              <a:t> </a:t>
            </a:r>
            <a:r>
              <a:rPr lang="ko-KR" altLang="en-US" dirty="0"/>
              <a:t>읽고 </a:t>
            </a:r>
            <a:r>
              <a:rPr lang="ko-KR" altLang="en-US" dirty="0" smtClean="0"/>
              <a:t>생각 정리 올리기</a:t>
            </a:r>
            <a:r>
              <a:rPr lang="en-US" altLang="ko-KR" dirty="0" smtClean="0"/>
              <a:t>(ETL)</a:t>
            </a:r>
          </a:p>
          <a:p>
            <a:pPr lvl="2">
              <a:buFont typeface="Times New Roman" panose="02020603050405020304" pitchFamily="18" charset="0"/>
              <a:buChar char="‒"/>
            </a:pPr>
            <a:r>
              <a:rPr lang="en-US" altLang="ko-KR" dirty="0"/>
              <a:t>Data </a:t>
            </a:r>
            <a:r>
              <a:rPr lang="en-US" altLang="ko-KR" dirty="0" smtClean="0"/>
              <a:t>Mining </a:t>
            </a:r>
            <a:r>
              <a:rPr lang="en-US" altLang="ko-KR" dirty="0"/>
              <a:t>and </a:t>
            </a:r>
            <a:r>
              <a:rPr lang="en-US" altLang="ko-KR" dirty="0" smtClean="0"/>
              <a:t>Information </a:t>
            </a:r>
            <a:r>
              <a:rPr lang="en-US" altLang="ko-KR" dirty="0"/>
              <a:t>Retrieval</a:t>
            </a:r>
            <a:r>
              <a:rPr lang="en-US" altLang="ko-KR" dirty="0" smtClean="0"/>
              <a:t> Tool </a:t>
            </a:r>
            <a:r>
              <a:rPr lang="ko-KR" altLang="en-US" dirty="0" smtClean="0"/>
              <a:t>조사 결과 보고서</a:t>
            </a:r>
            <a:r>
              <a:rPr lang="en-US" altLang="ko-KR" dirty="0"/>
              <a:t> </a:t>
            </a:r>
            <a:r>
              <a:rPr lang="en-US" altLang="ko-KR" dirty="0" smtClean="0"/>
              <a:t>and </a:t>
            </a:r>
            <a:r>
              <a:rPr lang="ko-KR" altLang="en-US" dirty="0" smtClean="0"/>
              <a:t>발표</a:t>
            </a:r>
            <a:endParaRPr lang="en-US" altLang="ko-KR" dirty="0" smtClean="0"/>
          </a:p>
          <a:p>
            <a:pPr lvl="2">
              <a:buFont typeface="Times New Roman" panose="02020603050405020304" pitchFamily="18" charset="0"/>
              <a:buChar char="‒"/>
            </a:pPr>
            <a:r>
              <a:rPr lang="en-US" altLang="ko-KR" dirty="0" smtClean="0"/>
              <a:t>Mining Tool </a:t>
            </a:r>
            <a:r>
              <a:rPr lang="ko-KR" altLang="en-US" dirty="0" smtClean="0"/>
              <a:t>숙제</a:t>
            </a:r>
            <a:endParaRPr lang="en-US" altLang="ko-KR" dirty="0"/>
          </a:p>
          <a:p>
            <a:r>
              <a:rPr lang="en-US" altLang="ko-KR" b="1" dirty="0" smtClean="0"/>
              <a:t>Projects</a:t>
            </a:r>
            <a:r>
              <a:rPr lang="en-US" altLang="ko-KR" b="1" dirty="0"/>
              <a:t> </a:t>
            </a:r>
            <a:r>
              <a:rPr lang="en-US" altLang="ko-KR" dirty="0"/>
              <a:t> </a:t>
            </a:r>
            <a:endParaRPr lang="en-US" altLang="ko-KR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 smtClean="0"/>
              <a:t>Project </a:t>
            </a:r>
            <a:r>
              <a:rPr lang="en-US" altLang="ko-KR" dirty="0"/>
              <a:t>1: Movie recommendation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Project 2: Text mining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© </a:t>
            </a:r>
            <a:r>
              <a:rPr lang="en-US" altLang="ko-KR" dirty="0" smtClean="0"/>
              <a:t>2014, </a:t>
            </a:r>
            <a:r>
              <a:rPr lang="en-US" altLang="ko-KR" dirty="0" smtClean="0"/>
              <a:t>SNU CSE </a:t>
            </a:r>
            <a:r>
              <a:rPr lang="en-US" altLang="ko-KR" dirty="0" err="1" smtClean="0"/>
              <a:t>Biointelligence</a:t>
            </a:r>
            <a:r>
              <a:rPr lang="en-US" altLang="ko-KR" dirty="0" smtClean="0"/>
              <a:t> Lab., http://bi.snu.ac.kr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AA6-3968-4A62-9305-EE302E4B181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8" name="제목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r>
              <a:rPr lang="en-US" altLang="ko-KR" dirty="0"/>
              <a:t>Data Mining and Information Retrieval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140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200" y="1196976"/>
            <a:ext cx="8229600" cy="4797424"/>
          </a:xfrm>
        </p:spPr>
        <p:txBody>
          <a:bodyPr>
            <a:normAutofit/>
          </a:bodyPr>
          <a:lstStyle/>
          <a:p>
            <a:r>
              <a:rPr lang="en-US" altLang="ko-KR" dirty="0"/>
              <a:t>What is Data Mining and Information </a:t>
            </a:r>
            <a:r>
              <a:rPr lang="en-US" altLang="ko-KR" dirty="0" smtClean="0"/>
              <a:t>Retrieval?</a:t>
            </a:r>
            <a:endParaRPr lang="en-US" altLang="ko-KR" dirty="0" smtClean="0"/>
          </a:p>
          <a:p>
            <a:pPr marL="355600" indent="0">
              <a:buNone/>
            </a:pPr>
            <a:r>
              <a:rPr lang="en-US" altLang="ko-KR" dirty="0"/>
              <a:t>1. </a:t>
            </a:r>
            <a:r>
              <a:rPr lang="en-US" altLang="ko-KR" dirty="0" smtClean="0"/>
              <a:t> Predictive </a:t>
            </a:r>
            <a:r>
              <a:rPr lang="en-US" altLang="ko-KR" dirty="0"/>
              <a:t>Analytics &amp; Machine Learning with SAP HANA</a:t>
            </a:r>
            <a:endParaRPr lang="ko-KR" altLang="ko-KR" b="1" dirty="0"/>
          </a:p>
          <a:p>
            <a:pPr marL="355600" lvl="1" indent="0">
              <a:buNone/>
            </a:pPr>
            <a:r>
              <a:rPr lang="en-US" altLang="ko-KR" u="sng" dirty="0" smtClean="0">
                <a:hlinkClick r:id="rId2"/>
              </a:rPr>
              <a:t>http</a:t>
            </a:r>
            <a:r>
              <a:rPr lang="en-US" altLang="ko-KR" u="sng" dirty="0">
                <a:hlinkClick r:id="rId2"/>
              </a:rPr>
              <a:t>://www.youtube.com/watch?v=FTQkTN9W6kg</a:t>
            </a:r>
            <a:endParaRPr lang="ko-KR" altLang="ko-KR" dirty="0"/>
          </a:p>
          <a:p>
            <a:pPr marL="355600" indent="0">
              <a:buNone/>
            </a:pPr>
            <a:r>
              <a:rPr lang="en-US" altLang="ko-KR" dirty="0" smtClean="0"/>
              <a:t>2. DATA </a:t>
            </a:r>
            <a:r>
              <a:rPr lang="en-US" altLang="ko-KR" dirty="0"/>
              <a:t>MINING | The Checkout | ABC1</a:t>
            </a:r>
            <a:endParaRPr lang="ko-KR" altLang="ko-KR" b="1" dirty="0"/>
          </a:p>
          <a:p>
            <a:pPr marL="355600" lvl="1" indent="0">
              <a:buNone/>
            </a:pPr>
            <a:r>
              <a:rPr lang="en-US" altLang="ko-KR" u="sng" dirty="0">
                <a:hlinkClick r:id="rId3"/>
              </a:rPr>
              <a:t>http://</a:t>
            </a:r>
            <a:r>
              <a:rPr lang="en-US" altLang="ko-KR" u="sng" dirty="0" smtClean="0">
                <a:hlinkClick r:id="rId3"/>
              </a:rPr>
              <a:t>www.youtube.com/watch?v=f2Kji24833Y</a:t>
            </a:r>
            <a:r>
              <a:rPr lang="en-US" altLang="ko-KR" dirty="0"/>
              <a:t>   </a:t>
            </a:r>
            <a:endParaRPr lang="en-US" altLang="ko-KR" dirty="0" smtClean="0"/>
          </a:p>
          <a:p>
            <a:pPr marL="355600" lvl="1" indent="0">
              <a:buNone/>
            </a:pPr>
            <a:endParaRPr lang="ko-KR" altLang="ko-KR" dirty="0"/>
          </a:p>
          <a:p>
            <a:pPr marL="355600" indent="-355600"/>
            <a:r>
              <a:rPr lang="en-US" altLang="ko-KR" dirty="0" smtClean="0"/>
              <a:t> Big Success of Google</a:t>
            </a:r>
          </a:p>
          <a:p>
            <a:pPr marL="35560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 </a:t>
            </a:r>
            <a:r>
              <a:rPr lang="en-US" altLang="ko-KR" dirty="0" smtClean="0"/>
              <a:t> The </a:t>
            </a:r>
            <a:r>
              <a:rPr lang="en-US" altLang="ko-KR" dirty="0"/>
              <a:t>Google Boys 01/05</a:t>
            </a:r>
            <a:endParaRPr lang="ko-KR" altLang="ko-KR" b="1" dirty="0"/>
          </a:p>
          <a:p>
            <a:pPr marL="355600" lvl="1" indent="0">
              <a:buNone/>
            </a:pPr>
            <a:r>
              <a:rPr lang="en-US" altLang="ko-KR" u="sng" dirty="0">
                <a:hlinkClick r:id="rId4"/>
              </a:rPr>
              <a:t>http://</a:t>
            </a:r>
            <a:r>
              <a:rPr lang="en-US" altLang="ko-KR" u="sng" dirty="0" smtClean="0">
                <a:hlinkClick r:id="rId4"/>
              </a:rPr>
              <a:t>www.youtube.com/watch?v=COamS6l3kdY</a:t>
            </a:r>
            <a:r>
              <a:rPr lang="en-US" altLang="ko-KR" dirty="0"/>
              <a:t> </a:t>
            </a:r>
            <a:endParaRPr lang="ko-KR" altLang="ko-KR" dirty="0"/>
          </a:p>
          <a:p>
            <a:pPr marL="355600" indent="0">
              <a:buNone/>
            </a:pPr>
            <a:r>
              <a:rPr lang="en-US" altLang="ko-KR" dirty="0"/>
              <a:t>2. </a:t>
            </a:r>
            <a:r>
              <a:rPr lang="en-US" altLang="ko-KR" dirty="0" smtClean="0"/>
              <a:t>The </a:t>
            </a:r>
            <a:r>
              <a:rPr lang="en-US" altLang="ko-KR" dirty="0"/>
              <a:t>Google Boys 02/05</a:t>
            </a:r>
            <a:endParaRPr lang="ko-KR" altLang="ko-KR" b="1" dirty="0"/>
          </a:p>
          <a:p>
            <a:pPr marL="355600" lvl="1" indent="0">
              <a:buNone/>
            </a:pPr>
            <a:r>
              <a:rPr lang="en-US" altLang="ko-KR" u="sng" dirty="0">
                <a:hlinkClick r:id="rId5"/>
              </a:rPr>
              <a:t>http://www.youtube.com/watch?v=_FbSu_2hucw</a:t>
            </a:r>
            <a:endParaRPr lang="ko-KR" altLang="ko-KR" dirty="0"/>
          </a:p>
          <a:p>
            <a:pPr marL="35560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 </a:t>
            </a:r>
            <a:r>
              <a:rPr lang="en-US" altLang="ko-KR" dirty="0" smtClean="0"/>
              <a:t>The </a:t>
            </a:r>
            <a:r>
              <a:rPr lang="en-US" altLang="ko-KR" dirty="0"/>
              <a:t>Google Boys 03/05</a:t>
            </a:r>
            <a:endParaRPr lang="ko-KR" altLang="ko-KR" b="1" dirty="0"/>
          </a:p>
          <a:p>
            <a:pPr marL="355600" lvl="1" indent="0">
              <a:buNone/>
            </a:pPr>
            <a:r>
              <a:rPr lang="en-US" altLang="ko-KR" u="sng" dirty="0">
                <a:hlinkClick r:id="rId6"/>
              </a:rPr>
              <a:t>http://</a:t>
            </a:r>
            <a:r>
              <a:rPr lang="en-US" altLang="ko-KR" u="sng" dirty="0" smtClean="0">
                <a:hlinkClick r:id="rId6"/>
              </a:rPr>
              <a:t>www.youtube.com/watch?v=6q5x7QZ_FWs</a:t>
            </a:r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/>
              <a:t>© </a:t>
            </a:r>
            <a:r>
              <a:rPr lang="en-US" altLang="ko-KR" dirty="0" smtClean="0"/>
              <a:t>2014, </a:t>
            </a:r>
            <a:r>
              <a:rPr lang="en-US" altLang="ko-KR" dirty="0" smtClean="0"/>
              <a:t>SNU CSE </a:t>
            </a:r>
            <a:r>
              <a:rPr lang="en-US" altLang="ko-KR" dirty="0" err="1" smtClean="0"/>
              <a:t>Biointelligence</a:t>
            </a:r>
            <a:r>
              <a:rPr lang="en-US" altLang="ko-KR" dirty="0" smtClean="0"/>
              <a:t> Lab., http://bi.snu.ac.kr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AA6-3968-4A62-9305-EE302E4B181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Mining and Information Retrieval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8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Q&amp;A</a:t>
            </a:r>
            <a:endParaRPr lang="ko-KR" altLang="en-US" sz="400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© </a:t>
            </a:r>
            <a:r>
              <a:rPr lang="en-US" altLang="ko-KR" smtClean="0"/>
              <a:t>2014, </a:t>
            </a:r>
            <a:r>
              <a:rPr lang="en-US" altLang="ko-KR" dirty="0" smtClean="0"/>
              <a:t>SNU CSE </a:t>
            </a:r>
            <a:r>
              <a:rPr lang="en-US" altLang="ko-KR" dirty="0" err="1" smtClean="0"/>
              <a:t>Biointelligence</a:t>
            </a:r>
            <a:r>
              <a:rPr lang="en-US" altLang="ko-KR" dirty="0" smtClean="0"/>
              <a:t> Lab., http://bi.snu.ac.kr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69AA6-3968-4A62-9305-EE302E4B181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Mining and Information Retrieval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5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304</Words>
  <Application>Microsoft Office PowerPoint</Application>
  <PresentationFormat>화면 슬라이드 쇼(4:3)</PresentationFormat>
  <Paragraphs>59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PowerPoint 프레젠테이션</vt:lpstr>
      <vt:lpstr>Data Mining and Information Retrieval</vt:lpstr>
      <vt:lpstr>Data Mining and Information Retrieval</vt:lpstr>
      <vt:lpstr>Data Mining and Information Retrieval</vt:lpstr>
      <vt:lpstr>Data Mining and Information Retrieval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Jamix</dc:creator>
  <cp:lastModifiedBy>Beom-jinLee</cp:lastModifiedBy>
  <cp:revision>921</cp:revision>
  <cp:lastPrinted>2011-11-01T01:51:06Z</cp:lastPrinted>
  <dcterms:created xsi:type="dcterms:W3CDTF">2010-11-25T15:27:58Z</dcterms:created>
  <dcterms:modified xsi:type="dcterms:W3CDTF">2014-03-03T04:13:19Z</dcterms:modified>
</cp:coreProperties>
</file>