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61" r:id="rId3"/>
    <p:sldId id="263" r:id="rId4"/>
    <p:sldId id="264" r:id="rId5"/>
    <p:sldId id="265" r:id="rId6"/>
    <p:sldId id="268" r:id="rId7"/>
    <p:sldId id="266" r:id="rId8"/>
    <p:sldId id="280" r:id="rId9"/>
    <p:sldId id="267" r:id="rId10"/>
    <p:sldId id="288" r:id="rId11"/>
    <p:sldId id="269" r:id="rId12"/>
    <p:sldId id="270" r:id="rId13"/>
    <p:sldId id="274" r:id="rId14"/>
    <p:sldId id="285" r:id="rId15"/>
    <p:sldId id="286" r:id="rId16"/>
    <p:sldId id="289" r:id="rId17"/>
    <p:sldId id="278" r:id="rId18"/>
    <p:sldId id="279" r:id="rId19"/>
    <p:sldId id="271" r:id="rId20"/>
    <p:sldId id="272" r:id="rId21"/>
    <p:sldId id="281" r:id="rId22"/>
    <p:sldId id="273" r:id="rId23"/>
    <p:sldId id="282" r:id="rId24"/>
    <p:sldId id="287" r:id="rId25"/>
    <p:sldId id="283" r:id="rId26"/>
    <p:sldId id="284" r:id="rId27"/>
    <p:sldId id="290" r:id="rId28"/>
    <p:sldId id="291" r:id="rId29"/>
    <p:sldId id="276" r:id="rId30"/>
    <p:sldId id="27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447"/>
    <a:srgbClr val="939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29"/>
    <p:restoredTop sz="94648"/>
  </p:normalViewPr>
  <p:slideViewPr>
    <p:cSldViewPr snapToGrid="0" showGuides="1">
      <p:cViewPr varScale="1">
        <p:scale>
          <a:sx n="112" d="100"/>
          <a:sy n="112" d="100"/>
        </p:scale>
        <p:origin x="200" y="28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7808-C59E-C441-BF76-BB07C7F97FB8}" type="datetimeFigureOut">
              <a:rPr lang="en-UA" smtClean="0"/>
              <a:t>30.06.2023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B57D-A946-4D42-B150-AD4757DE876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629912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7808-C59E-C441-BF76-BB07C7F97FB8}" type="datetimeFigureOut">
              <a:rPr lang="en-UA" smtClean="0"/>
              <a:t>30.06.2023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B57D-A946-4D42-B150-AD4757DE876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09532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7808-C59E-C441-BF76-BB07C7F97FB8}" type="datetimeFigureOut">
              <a:rPr lang="en-UA" smtClean="0"/>
              <a:t>30.06.2023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B57D-A946-4D42-B150-AD4757DE876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0510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7808-C59E-C441-BF76-BB07C7F97FB8}" type="datetimeFigureOut">
              <a:rPr lang="en-UA" smtClean="0"/>
              <a:t>30.06.2023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B57D-A946-4D42-B150-AD4757DE876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50124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7808-C59E-C441-BF76-BB07C7F97FB8}" type="datetimeFigureOut">
              <a:rPr lang="en-UA" smtClean="0"/>
              <a:t>30.06.2023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B57D-A946-4D42-B150-AD4757DE876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63737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7808-C59E-C441-BF76-BB07C7F97FB8}" type="datetimeFigureOut">
              <a:rPr lang="en-UA" smtClean="0"/>
              <a:t>30.06.2023</a:t>
            </a:fld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B57D-A946-4D42-B150-AD4757DE876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56774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7808-C59E-C441-BF76-BB07C7F97FB8}" type="datetimeFigureOut">
              <a:rPr lang="en-UA" smtClean="0"/>
              <a:t>30.06.2023</a:t>
            </a:fld>
            <a:endParaRPr lang="en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B57D-A946-4D42-B150-AD4757DE876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52941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7808-C59E-C441-BF76-BB07C7F97FB8}" type="datetimeFigureOut">
              <a:rPr lang="en-UA" smtClean="0"/>
              <a:t>30.06.2023</a:t>
            </a:fld>
            <a:endParaRPr lang="en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B57D-A946-4D42-B150-AD4757DE876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09767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7808-C59E-C441-BF76-BB07C7F97FB8}" type="datetimeFigureOut">
              <a:rPr lang="en-UA" smtClean="0"/>
              <a:t>30.06.2023</a:t>
            </a:fld>
            <a:endParaRPr lang="en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B57D-A946-4D42-B150-AD4757DE876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167279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7808-C59E-C441-BF76-BB07C7F97FB8}" type="datetimeFigureOut">
              <a:rPr lang="en-UA" smtClean="0"/>
              <a:t>30.06.2023</a:t>
            </a:fld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B57D-A946-4D42-B150-AD4757DE876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71260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7808-C59E-C441-BF76-BB07C7F97FB8}" type="datetimeFigureOut">
              <a:rPr lang="en-UA" smtClean="0"/>
              <a:t>30.06.2023</a:t>
            </a:fld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B57D-A946-4D42-B150-AD4757DE876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407078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A7808-C59E-C441-BF76-BB07C7F97FB8}" type="datetimeFigureOut">
              <a:rPr lang="en-UA" smtClean="0"/>
              <a:t>30.06.2023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5B57D-A946-4D42-B150-AD4757DE876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83484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4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DDBC88D-2EDD-3340-6EE7-F7833CE43E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discover the basics of the </a:t>
            </a:r>
            <a:r>
              <a:rPr lang="en-GB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library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Pygame Logos Page — pygame v2.4.0 documentation">
            <a:extLst>
              <a:ext uri="{FF2B5EF4-FFF2-40B4-BE49-F238E27FC236}">
                <a16:creationId xmlns:a16="http://schemas.microsoft.com/office/drawing/2014/main" id="{661C985C-5B42-0D36-A73E-EA116DD64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1454559"/>
            <a:ext cx="6419850" cy="180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424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4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Pygame Logos Page — pygame v2.4.0 documentation">
            <a:extLst>
              <a:ext uri="{FF2B5EF4-FFF2-40B4-BE49-F238E27FC236}">
                <a16:creationId xmlns:a16="http://schemas.microsoft.com/office/drawing/2014/main" id="{0FE7B402-5B43-AB54-2D95-311B328D8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133" y="130839"/>
            <a:ext cx="1469724" cy="41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ADA4ADD-168D-D794-A13A-6D99248CD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990" y="333423"/>
            <a:ext cx="10251688" cy="8140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little task for you!</a:t>
            </a:r>
            <a:endParaRPr lang="en-UA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 descr="A dog lying on a bed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A38880C8-4EAB-94F9-EB15-641A56E30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644" y="1766540"/>
            <a:ext cx="5902712" cy="427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590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4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B583-7592-4BC2-1286-BB67EC035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839" y="1094562"/>
            <a:ext cx="11656742" cy="86518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A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1: </a:t>
            </a:r>
            <a:r>
              <a:rPr lang="en-GB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 the rectangles exactly in the </a:t>
            </a:r>
            <a:r>
              <a:rPr lang="en-GB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center</a:t>
            </a:r>
            <a:r>
              <a:rPr lang="en-GB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screen</a:t>
            </a:r>
            <a:b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A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red square with green border&#10;&#10;Description automatically generated with low confidence">
            <a:extLst>
              <a:ext uri="{FF2B5EF4-FFF2-40B4-BE49-F238E27FC236}">
                <a16:creationId xmlns:a16="http://schemas.microsoft.com/office/drawing/2014/main" id="{2F02F532-255A-9D44-172C-9995F0412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794" y="1330785"/>
            <a:ext cx="5133657" cy="540477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744C79E-969A-D77C-7C66-AAAE80615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52" y="1332832"/>
            <a:ext cx="5133656" cy="5400676"/>
          </a:xfrm>
          <a:prstGeom prst="rect">
            <a:avLst/>
          </a:prstGeom>
        </p:spPr>
      </p:pic>
      <p:pic>
        <p:nvPicPr>
          <p:cNvPr id="3" name="Picture 2" descr="Pygame Logos Page — pygame v2.4.0 documentation">
            <a:extLst>
              <a:ext uri="{FF2B5EF4-FFF2-40B4-BE49-F238E27FC236}">
                <a16:creationId xmlns:a16="http://schemas.microsoft.com/office/drawing/2014/main" id="{8ADFE6A3-C69B-ED67-FFB4-BA8A6D2C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519" y="130839"/>
            <a:ext cx="1380337" cy="38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492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4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B583-7592-4BC2-1286-BB67EC035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0562"/>
            <a:ext cx="9144000" cy="9096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A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</a:t>
            </a:r>
          </a:p>
        </p:txBody>
      </p:sp>
      <p:pic>
        <p:nvPicPr>
          <p:cNvPr id="5" name="Picture 4" descr="A picture containing text, font, line, screenshot&#10;&#10;Description automatically generated">
            <a:extLst>
              <a:ext uri="{FF2B5EF4-FFF2-40B4-BE49-F238E27FC236}">
                <a16:creationId xmlns:a16="http://schemas.microsoft.com/office/drawing/2014/main" id="{DA37688D-E782-F32E-EC83-5D9265323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" y="2740342"/>
            <a:ext cx="10850880" cy="3002280"/>
          </a:xfrm>
          <a:prstGeom prst="rect">
            <a:avLst/>
          </a:prstGeom>
        </p:spPr>
      </p:pic>
      <p:pic>
        <p:nvPicPr>
          <p:cNvPr id="6" name="Picture 2" descr="Pygame Logos Page — pygame v2.4.0 documentation">
            <a:extLst>
              <a:ext uri="{FF2B5EF4-FFF2-40B4-BE49-F238E27FC236}">
                <a16:creationId xmlns:a16="http://schemas.microsoft.com/office/drawing/2014/main" id="{CDE68E03-E977-F9D8-91AF-E61C623BB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133" y="130839"/>
            <a:ext cx="1469724" cy="41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235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4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B583-7592-4BC2-1286-BB67EC035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1480"/>
            <a:ext cx="9144000" cy="88868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Discrete keyboard movement</a:t>
            </a:r>
            <a:endParaRPr lang="en-UA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7300C824-223D-BE2C-956D-7EE4114ED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79" y="2285522"/>
            <a:ext cx="4590923" cy="3466147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AA307834-C7D5-8A8F-7F6D-963DA8014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7000" y="2259643"/>
            <a:ext cx="5044440" cy="165576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Pressing a key its an event in </a:t>
            </a:r>
            <a:r>
              <a:rPr lang="en-GB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what key we pressed and what have to do right after pressing.</a:t>
            </a:r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 descr="Pygame Logos Page — pygame v2.4.0 documentation">
            <a:extLst>
              <a:ext uri="{FF2B5EF4-FFF2-40B4-BE49-F238E27FC236}">
                <a16:creationId xmlns:a16="http://schemas.microsoft.com/office/drawing/2014/main" id="{133C5EE6-5257-766A-D06F-88CE103D4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133" y="130839"/>
            <a:ext cx="1469724" cy="41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590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4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B583-7592-4BC2-1286-BB67EC035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1304"/>
            <a:ext cx="9144000" cy="8361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movement</a:t>
            </a:r>
            <a:endParaRPr lang="en-UA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B0E545C-F874-EA15-075F-1A14123B1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6640" y="1419384"/>
            <a:ext cx="2631440" cy="8361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 Let’s define flags 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9E2C9803-88FD-F498-1BE2-766D7E4F2988}"/>
              </a:ext>
            </a:extLst>
          </p:cNvPr>
          <p:cNvSpPr txBox="1">
            <a:spLocks/>
          </p:cNvSpPr>
          <p:nvPr/>
        </p:nvSpPr>
        <p:spPr>
          <a:xfrm>
            <a:off x="4587240" y="1391922"/>
            <a:ext cx="7071360" cy="836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2: Let’s define the logic of changing the flag</a:t>
            </a:r>
          </a:p>
        </p:txBody>
      </p:sp>
      <p:pic>
        <p:nvPicPr>
          <p:cNvPr id="9" name="Picture 8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B8491DC4-C8CE-FE5B-6E3D-D9E04CA04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60" y="2514599"/>
            <a:ext cx="2484120" cy="1313261"/>
          </a:xfrm>
          <a:prstGeom prst="rect">
            <a:avLst/>
          </a:prstGeom>
        </p:spPr>
      </p:pic>
      <p:pic>
        <p:nvPicPr>
          <p:cNvPr id="11" name="Picture 10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58C4E9D2-45A0-A8F0-9F1C-76329FAC4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940" y="1872060"/>
            <a:ext cx="2882900" cy="2032000"/>
          </a:xfrm>
          <a:prstGeom prst="rect">
            <a:avLst/>
          </a:prstGeom>
        </p:spPr>
      </p:pic>
      <p:pic>
        <p:nvPicPr>
          <p:cNvPr id="13" name="Picture 12" descr="A screen 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70A56D03-AED1-770D-DDE1-FB9984A71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3922" y="1872060"/>
            <a:ext cx="2882900" cy="1955800"/>
          </a:xfrm>
          <a:prstGeom prst="rect">
            <a:avLst/>
          </a:prstGeom>
        </p:spPr>
      </p:pic>
      <p:sp>
        <p:nvSpPr>
          <p:cNvPr id="14" name="Subtitle 5">
            <a:extLst>
              <a:ext uri="{FF2B5EF4-FFF2-40B4-BE49-F238E27FC236}">
                <a16:creationId xmlns:a16="http://schemas.microsoft.com/office/drawing/2014/main" id="{F50274C6-750E-F14A-3CAB-B592DB2A4F48}"/>
              </a:ext>
            </a:extLst>
          </p:cNvPr>
          <p:cNvSpPr txBox="1">
            <a:spLocks/>
          </p:cNvSpPr>
          <p:nvPr/>
        </p:nvSpPr>
        <p:spPr>
          <a:xfrm>
            <a:off x="4587240" y="4025742"/>
            <a:ext cx="3916682" cy="836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algn="ct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 dirty="0"/>
              <a:t>Step 3: Let’s try to move</a:t>
            </a:r>
          </a:p>
        </p:txBody>
      </p:sp>
      <p:pic>
        <p:nvPicPr>
          <p:cNvPr id="16" name="Picture 15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BD329E75-5A83-98CB-DC87-7DC901C8C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8300" y="4861875"/>
            <a:ext cx="2171700" cy="1701800"/>
          </a:xfrm>
          <a:prstGeom prst="rect">
            <a:avLst/>
          </a:prstGeom>
        </p:spPr>
      </p:pic>
      <p:sp>
        <p:nvSpPr>
          <p:cNvPr id="17" name="Subtitle 5">
            <a:extLst>
              <a:ext uri="{FF2B5EF4-FFF2-40B4-BE49-F238E27FC236}">
                <a16:creationId xmlns:a16="http://schemas.microsoft.com/office/drawing/2014/main" id="{D0CD5DB2-3D20-4D21-0C92-7B21271A2996}"/>
              </a:ext>
            </a:extLst>
          </p:cNvPr>
          <p:cNvSpPr txBox="1">
            <a:spLocks/>
          </p:cNvSpPr>
          <p:nvPr/>
        </p:nvSpPr>
        <p:spPr>
          <a:xfrm>
            <a:off x="1056640" y="4861875"/>
            <a:ext cx="2743200" cy="114268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Notice: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HOLDING OF KEY IS NOT EVENT IN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2" descr="Pygame Logos Page — pygame v2.4.0 documentation">
            <a:extLst>
              <a:ext uri="{FF2B5EF4-FFF2-40B4-BE49-F238E27FC236}">
                <a16:creationId xmlns:a16="http://schemas.microsoft.com/office/drawing/2014/main" id="{10718C50-E6CD-A1EB-5123-42F110B4E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133" y="130839"/>
            <a:ext cx="1469724" cy="41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190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4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B583-7592-4BC2-1286-BB67EC035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6679"/>
            <a:ext cx="9144000" cy="11277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movement</a:t>
            </a:r>
            <a:endParaRPr lang="en-UA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B0E545C-F874-EA15-075F-1A14123B1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" y="1643859"/>
            <a:ext cx="4954270" cy="8361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 Lets the key being pressed 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ubtitle 5">
            <a:extLst>
              <a:ext uri="{FF2B5EF4-FFF2-40B4-BE49-F238E27FC236}">
                <a16:creationId xmlns:a16="http://schemas.microsoft.com/office/drawing/2014/main" id="{F50274C6-750E-F14A-3CAB-B592DB2A4F48}"/>
              </a:ext>
            </a:extLst>
          </p:cNvPr>
          <p:cNvSpPr txBox="1">
            <a:spLocks/>
          </p:cNvSpPr>
          <p:nvPr/>
        </p:nvSpPr>
        <p:spPr>
          <a:xfrm>
            <a:off x="5320030" y="1646554"/>
            <a:ext cx="5525770" cy="836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2: Let’s try to move</a:t>
            </a:r>
          </a:p>
        </p:txBody>
      </p:sp>
      <p:pic>
        <p:nvPicPr>
          <p:cNvPr id="5" name="Picture 4" descr="A picture containing text, font, white, screenshot&#10;&#10;Description automatically generated">
            <a:extLst>
              <a:ext uri="{FF2B5EF4-FFF2-40B4-BE49-F238E27FC236}">
                <a16:creationId xmlns:a16="http://schemas.microsoft.com/office/drawing/2014/main" id="{498E6D27-3B39-BB8B-5FE0-3A4E3A81A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29" y="2716531"/>
            <a:ext cx="5184031" cy="836134"/>
          </a:xfrm>
          <a:prstGeom prst="rect">
            <a:avLst/>
          </a:prstGeom>
        </p:spPr>
      </p:pic>
      <p:pic>
        <p:nvPicPr>
          <p:cNvPr id="10" name="Picture 9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196F5F6A-79DD-65DB-22E4-06B17941D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150" y="2716528"/>
            <a:ext cx="2593340" cy="2322869"/>
          </a:xfrm>
          <a:prstGeom prst="rect">
            <a:avLst/>
          </a:prstGeom>
        </p:spPr>
      </p:pic>
      <p:sp>
        <p:nvSpPr>
          <p:cNvPr id="15" name="Subtitle 5">
            <a:extLst>
              <a:ext uri="{FF2B5EF4-FFF2-40B4-BE49-F238E27FC236}">
                <a16:creationId xmlns:a16="http://schemas.microsoft.com/office/drawing/2014/main" id="{6F9D977A-5E9E-500A-0BA3-B7807ACB10E0}"/>
              </a:ext>
            </a:extLst>
          </p:cNvPr>
          <p:cNvSpPr txBox="1">
            <a:spLocks/>
          </p:cNvSpPr>
          <p:nvPr/>
        </p:nvSpPr>
        <p:spPr>
          <a:xfrm>
            <a:off x="1056640" y="4861875"/>
            <a:ext cx="2743200" cy="114268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Notice: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HOLDING OF KEY IS NOT EVENT IN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2" descr="Pygame Logos Page — pygame v2.4.0 documentation">
            <a:extLst>
              <a:ext uri="{FF2B5EF4-FFF2-40B4-BE49-F238E27FC236}">
                <a16:creationId xmlns:a16="http://schemas.microsoft.com/office/drawing/2014/main" id="{CFA8246A-1520-EC43-DBE1-06A6834C7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133" y="130839"/>
            <a:ext cx="1469724" cy="41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357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4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Pygame Logos Page — pygame v2.4.0 documentation">
            <a:extLst>
              <a:ext uri="{FF2B5EF4-FFF2-40B4-BE49-F238E27FC236}">
                <a16:creationId xmlns:a16="http://schemas.microsoft.com/office/drawing/2014/main" id="{0FE7B402-5B43-AB54-2D95-311B328D8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133" y="130839"/>
            <a:ext cx="1469724" cy="41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ADA4ADD-168D-D794-A13A-6D99248CD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156" y="337040"/>
            <a:ext cx="10251688" cy="8140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more task for you!</a:t>
            </a:r>
            <a:endParaRPr lang="en-UA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picture containing person, indoor, wall, person&#10;&#10;Description automatically generated">
            <a:extLst>
              <a:ext uri="{FF2B5EF4-FFF2-40B4-BE49-F238E27FC236}">
                <a16:creationId xmlns:a16="http://schemas.microsoft.com/office/drawing/2014/main" id="{13FAC904-1FC3-306D-4E8B-F2D80778F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030" y="1688536"/>
            <a:ext cx="6931940" cy="415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17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4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B583-7592-4BC2-1286-BB67EC035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839" y="911130"/>
            <a:ext cx="11656742" cy="86518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A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2: </a:t>
            </a:r>
            <a:r>
              <a:rPr lang="en-GB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Restrict the movement out of screen  </a:t>
            </a:r>
            <a:b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A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67F494F-3C7F-49BB-E971-49D0D8122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79" y="1343724"/>
            <a:ext cx="5032773" cy="5285676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9DD4929-AC4E-0E3A-F799-AC6DFF53F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867" y="1343724"/>
            <a:ext cx="5275294" cy="5285676"/>
          </a:xfrm>
          <a:prstGeom prst="rect">
            <a:avLst/>
          </a:prstGeom>
        </p:spPr>
      </p:pic>
      <p:pic>
        <p:nvPicPr>
          <p:cNvPr id="9" name="Picture 2" descr="Pygame Logos Page — pygame v2.4.0 documentation">
            <a:extLst>
              <a:ext uri="{FF2B5EF4-FFF2-40B4-BE49-F238E27FC236}">
                <a16:creationId xmlns:a16="http://schemas.microsoft.com/office/drawing/2014/main" id="{C62034FE-2B0F-AE4F-ACF2-8849C963D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133" y="130839"/>
            <a:ext cx="1469724" cy="41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120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4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B583-7592-4BC2-1286-BB67EC035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629" y="1329195"/>
            <a:ext cx="11656742" cy="86518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A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</a:t>
            </a:r>
            <a:r>
              <a:rPr lang="en-GB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restrict the movement of object out of screen frame </a:t>
            </a:r>
            <a:b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A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picture containing text, font, screenshot, algebra&#10;&#10;Description automatically generated">
            <a:extLst>
              <a:ext uri="{FF2B5EF4-FFF2-40B4-BE49-F238E27FC236}">
                <a16:creationId xmlns:a16="http://schemas.microsoft.com/office/drawing/2014/main" id="{4F047EE4-99CE-F49D-198D-8C8748E8E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61" y="2181860"/>
            <a:ext cx="10691278" cy="3581578"/>
          </a:xfrm>
          <a:prstGeom prst="rect">
            <a:avLst/>
          </a:prstGeom>
        </p:spPr>
      </p:pic>
      <p:pic>
        <p:nvPicPr>
          <p:cNvPr id="6" name="Picture 2" descr="Pygame Logos Page — pygame v2.4.0 documentation">
            <a:extLst>
              <a:ext uri="{FF2B5EF4-FFF2-40B4-BE49-F238E27FC236}">
                <a16:creationId xmlns:a16="http://schemas.microsoft.com/office/drawing/2014/main" id="{712A9B71-E508-A52E-43F9-B8F80D073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133" y="24159"/>
            <a:ext cx="1469724" cy="41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13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4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B583-7592-4BC2-1286-BB67EC035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2344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A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Blitting images</a:t>
            </a:r>
          </a:p>
        </p:txBody>
      </p:sp>
      <p:pic>
        <p:nvPicPr>
          <p:cNvPr id="7" name="Picture 6" descr="A picture containing text, font, algebra, screenshot&#10;&#10;Description automatically generated">
            <a:extLst>
              <a:ext uri="{FF2B5EF4-FFF2-40B4-BE49-F238E27FC236}">
                <a16:creationId xmlns:a16="http://schemas.microsoft.com/office/drawing/2014/main" id="{AE6DA64F-4D2F-34C8-99B7-281CF572F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9" y="2913062"/>
            <a:ext cx="5410200" cy="1130300"/>
          </a:xfrm>
          <a:prstGeom prst="rect">
            <a:avLst/>
          </a:prstGeom>
        </p:spPr>
      </p:pic>
      <p:pic>
        <p:nvPicPr>
          <p:cNvPr id="9" name="Picture 8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62672C89-4549-2D5B-2AE6-1C1387F10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303" y="2913062"/>
            <a:ext cx="4851400" cy="3213100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C04842F9-8741-34A0-B534-340327F58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4020" y="1824990"/>
            <a:ext cx="2026920" cy="497522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E51B4420-A1DF-E680-1175-B3F3BD204E80}"/>
              </a:ext>
            </a:extLst>
          </p:cNvPr>
          <p:cNvSpPr txBox="1">
            <a:spLocks/>
          </p:cNvSpPr>
          <p:nvPr/>
        </p:nvSpPr>
        <p:spPr>
          <a:xfrm>
            <a:off x="8003543" y="1824990"/>
            <a:ext cx="2026920" cy="497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2: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4B54B1-C8BE-D26C-F6D7-01DF2F2B3732}"/>
              </a:ext>
            </a:extLst>
          </p:cNvPr>
          <p:cNvSpPr txBox="1"/>
          <p:nvPr/>
        </p:nvSpPr>
        <p:spPr>
          <a:xfrm>
            <a:off x="190499" y="5172055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 to download icons:</a:t>
            </a:r>
          </a:p>
          <a:p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iconarchive.com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2" descr="Pygame Logos Page — pygame v2.4.0 documentation">
            <a:extLst>
              <a:ext uri="{FF2B5EF4-FFF2-40B4-BE49-F238E27FC236}">
                <a16:creationId xmlns:a16="http://schemas.microsoft.com/office/drawing/2014/main" id="{2A2538F4-6013-F011-1C33-E225BCD1B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133" y="130839"/>
            <a:ext cx="1469724" cy="41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777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4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C411F4C-231B-757C-87F3-4355C1D3AACC}"/>
              </a:ext>
            </a:extLst>
          </p:cNvPr>
          <p:cNvSpPr txBox="1">
            <a:spLocks/>
          </p:cNvSpPr>
          <p:nvPr/>
        </p:nvSpPr>
        <p:spPr>
          <a:xfrm>
            <a:off x="1646663" y="2843559"/>
            <a:ext cx="9144000" cy="942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What’s the goal of our meeting?</a:t>
            </a:r>
            <a:endParaRPr lang="en-UA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E9EDA8A-7226-9768-84D9-977CB808D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1620" y="1202072"/>
            <a:ext cx="2114085" cy="2583882"/>
          </a:xfrm>
          <a:prstGeom prst="rect">
            <a:avLst/>
          </a:prstGeom>
        </p:spPr>
      </p:pic>
      <p:pic>
        <p:nvPicPr>
          <p:cNvPr id="2" name="Picture 2" descr="Pygame Logos Page — pygame v2.4.0 documentation">
            <a:extLst>
              <a:ext uri="{FF2B5EF4-FFF2-40B4-BE49-F238E27FC236}">
                <a16:creationId xmlns:a16="http://schemas.microsoft.com/office/drawing/2014/main" id="{116E6B55-A401-0D80-D33A-959A1EE4E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133" y="130839"/>
            <a:ext cx="1469724" cy="41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363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4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B583-7592-4BC2-1286-BB67EC035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6114"/>
            <a:ext cx="9144000" cy="102393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A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Blitting text:</a:t>
            </a:r>
            <a:br>
              <a:rPr lang="en-UA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A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fonts</a:t>
            </a:r>
          </a:p>
        </p:txBody>
      </p:sp>
      <p:pic>
        <p:nvPicPr>
          <p:cNvPr id="5" name="Picture 4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171270DB-8E70-E0CA-BF90-AED5693D3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08" y="2865120"/>
            <a:ext cx="5131443" cy="2133600"/>
          </a:xfrm>
          <a:prstGeom prst="rect">
            <a:avLst/>
          </a:prstGeom>
        </p:spPr>
      </p:pic>
      <p:pic>
        <p:nvPicPr>
          <p:cNvPr id="13" name="Picture 12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791C6DF1-C631-5C8B-661A-A1621F3CD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120" y="2877349"/>
            <a:ext cx="5691500" cy="1422875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42662C7E-66E6-8CCE-2ACE-0FBC2FDBD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8670" y="2112168"/>
            <a:ext cx="2026920" cy="497522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ECDB8A03-1A0E-B688-9CD7-A5C50D6A050B}"/>
              </a:ext>
            </a:extLst>
          </p:cNvPr>
          <p:cNvSpPr txBox="1">
            <a:spLocks/>
          </p:cNvSpPr>
          <p:nvPr/>
        </p:nvSpPr>
        <p:spPr>
          <a:xfrm>
            <a:off x="8126410" y="2112168"/>
            <a:ext cx="2026920" cy="497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2: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D589C6-5452-193B-F0EF-758A81EC734B}"/>
              </a:ext>
            </a:extLst>
          </p:cNvPr>
          <p:cNvSpPr txBox="1"/>
          <p:nvPr/>
        </p:nvSpPr>
        <p:spPr>
          <a:xfrm>
            <a:off x="486408" y="5514364"/>
            <a:ext cx="80022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Resource to download fonts:</a:t>
            </a:r>
          </a:p>
          <a:p>
            <a:r>
              <a:rPr lang="en-US" dirty="0" err="1"/>
              <a:t>fontspace.com</a:t>
            </a:r>
            <a:r>
              <a:rPr lang="en-US" dirty="0"/>
              <a:t>/</a:t>
            </a:r>
          </a:p>
        </p:txBody>
      </p:sp>
      <p:pic>
        <p:nvPicPr>
          <p:cNvPr id="20" name="Picture 2" descr="Pygame Logos Page — pygame v2.4.0 documentation">
            <a:extLst>
              <a:ext uri="{FF2B5EF4-FFF2-40B4-BE49-F238E27FC236}">
                <a16:creationId xmlns:a16="http://schemas.microsoft.com/office/drawing/2014/main" id="{16CB0CDB-560E-C23E-DFB8-4B36056C6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133" y="130839"/>
            <a:ext cx="1469724" cy="41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112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4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B583-7592-4BC2-1286-BB67EC035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3793"/>
            <a:ext cx="9144000" cy="102393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A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Blitting text:</a:t>
            </a:r>
            <a:br>
              <a:rPr lang="en-UA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A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Blit the text on the screen </a:t>
            </a:r>
            <a:br>
              <a:rPr lang="en-UA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A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picture containing text, screenshot, font, algebra&#10;&#10;Description automatically generated">
            <a:extLst>
              <a:ext uri="{FF2B5EF4-FFF2-40B4-BE49-F238E27FC236}">
                <a16:creationId xmlns:a16="http://schemas.microsoft.com/office/drawing/2014/main" id="{83B90C12-C25A-1A60-6D79-9CBDC1ADE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461" y="2882900"/>
            <a:ext cx="4800600" cy="9398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9F62FC8B-CFC3-E0C6-AC11-89F39EEDA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3301" y="1892300"/>
            <a:ext cx="2026920" cy="497522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5CBE377-6E15-F6DC-0BC9-5D4F8BB5EF41}"/>
              </a:ext>
            </a:extLst>
          </p:cNvPr>
          <p:cNvSpPr txBox="1">
            <a:spLocks/>
          </p:cNvSpPr>
          <p:nvPr/>
        </p:nvSpPr>
        <p:spPr>
          <a:xfrm>
            <a:off x="7733030" y="1849120"/>
            <a:ext cx="2026920" cy="497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2: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6E41F129-8A72-9299-3BE0-63EC850DB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2860357"/>
            <a:ext cx="4599939" cy="3416300"/>
          </a:xfrm>
          <a:prstGeom prst="rect">
            <a:avLst/>
          </a:prstGeom>
        </p:spPr>
      </p:pic>
      <p:pic>
        <p:nvPicPr>
          <p:cNvPr id="18" name="Picture 2" descr="Pygame Logos Page — pygame v2.4.0 documentation">
            <a:extLst>
              <a:ext uri="{FF2B5EF4-FFF2-40B4-BE49-F238E27FC236}">
                <a16:creationId xmlns:a16="http://schemas.microsoft.com/office/drawing/2014/main" id="{13E1BC15-26FA-CA12-252B-A34838058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133" y="130839"/>
            <a:ext cx="1469724" cy="41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715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4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B583-7592-4BC2-1286-BB67EC035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3020" y="528400"/>
            <a:ext cx="9585960" cy="11430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A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sound effects and music:</a:t>
            </a:r>
            <a:br>
              <a:rPr lang="en-UA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A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sounds effects, set volume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5C58CED-EBF2-90B6-E6DF-4DB8AC7E6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3301" y="1849120"/>
            <a:ext cx="2026920" cy="497522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521A5EF-31B6-8307-F9D1-E01EC7BDB413}"/>
              </a:ext>
            </a:extLst>
          </p:cNvPr>
          <p:cNvSpPr txBox="1">
            <a:spLocks/>
          </p:cNvSpPr>
          <p:nvPr/>
        </p:nvSpPr>
        <p:spPr>
          <a:xfrm>
            <a:off x="7733030" y="1849120"/>
            <a:ext cx="2026920" cy="497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2: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black text on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C08CB00D-9548-9CD9-AF52-FF46038BA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039" y="2697260"/>
            <a:ext cx="3823971" cy="993239"/>
          </a:xfrm>
          <a:prstGeom prst="rect">
            <a:avLst/>
          </a:prstGeom>
        </p:spPr>
      </p:pic>
      <p:pic>
        <p:nvPicPr>
          <p:cNvPr id="11" name="Picture 10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2175B820-91C3-FEB8-08C3-5FD6EBA45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991" y="2702083"/>
            <a:ext cx="2895600" cy="977900"/>
          </a:xfrm>
          <a:prstGeom prst="rect">
            <a:avLst/>
          </a:prstGeom>
        </p:spPr>
      </p:pic>
      <p:pic>
        <p:nvPicPr>
          <p:cNvPr id="18" name="Picture 17" descr="A picture containing text, font, white, screenshot&#10;&#10;Description automatically generated">
            <a:extLst>
              <a:ext uri="{FF2B5EF4-FFF2-40B4-BE49-F238E27FC236}">
                <a16:creationId xmlns:a16="http://schemas.microsoft.com/office/drawing/2014/main" id="{5926607D-A6CF-E7D4-F43F-51B76ECB4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1991" y="4115116"/>
            <a:ext cx="4782207" cy="13335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5BA710C-7883-E785-35C2-1F011ED95CBA}"/>
              </a:ext>
            </a:extLst>
          </p:cNvPr>
          <p:cNvSpPr txBox="1"/>
          <p:nvPr/>
        </p:nvSpPr>
        <p:spPr>
          <a:xfrm>
            <a:off x="587394" y="5180108"/>
            <a:ext cx="87757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Resource to download sound effects:</a:t>
            </a:r>
          </a:p>
          <a:p>
            <a:r>
              <a:rPr lang="en-US" dirty="0" err="1"/>
              <a:t>leshylabs.com</a:t>
            </a:r>
            <a:endParaRPr lang="en-US" dirty="0"/>
          </a:p>
        </p:txBody>
      </p:sp>
      <p:pic>
        <p:nvPicPr>
          <p:cNvPr id="20" name="Picture 2" descr="Pygame Logos Page — pygame v2.4.0 documentation">
            <a:extLst>
              <a:ext uri="{FF2B5EF4-FFF2-40B4-BE49-F238E27FC236}">
                <a16:creationId xmlns:a16="http://schemas.microsoft.com/office/drawing/2014/main" id="{CAECD2E9-B87F-934C-2872-3D5C54567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133" y="130839"/>
            <a:ext cx="1469724" cy="41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237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4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B583-7592-4BC2-1286-BB67EC035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7052"/>
            <a:ext cx="9144000" cy="11430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A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sound effects and music:</a:t>
            </a:r>
            <a:br>
              <a:rPr lang="en-UA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A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a background music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5C58CED-EBF2-90B6-E6DF-4DB8AC7E6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8541" y="2336800"/>
            <a:ext cx="2026920" cy="497522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521A5EF-31B6-8307-F9D1-E01EC7BDB413}"/>
              </a:ext>
            </a:extLst>
          </p:cNvPr>
          <p:cNvSpPr txBox="1">
            <a:spLocks/>
          </p:cNvSpPr>
          <p:nvPr/>
        </p:nvSpPr>
        <p:spPr>
          <a:xfrm>
            <a:off x="7748270" y="2336800"/>
            <a:ext cx="2026920" cy="497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2: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 descr="A picture containing text, font, white, screenshot&#10;&#10;Description automatically generated">
            <a:extLst>
              <a:ext uri="{FF2B5EF4-FFF2-40B4-BE49-F238E27FC236}">
                <a16:creationId xmlns:a16="http://schemas.microsoft.com/office/drawing/2014/main" id="{59AA2464-176D-9FD8-FD0D-2189A604A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509" y="3120390"/>
            <a:ext cx="3187102" cy="750888"/>
          </a:xfrm>
          <a:prstGeom prst="rect">
            <a:avLst/>
          </a:prstGeom>
        </p:spPr>
      </p:pic>
      <p:pic>
        <p:nvPicPr>
          <p:cNvPr id="17" name="Picture 16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605BD134-0BE2-771B-D5FA-84A306EA1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030" y="3069213"/>
            <a:ext cx="2852103" cy="12497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D31EE5-EF8E-27D2-0B41-601462D59D19}"/>
              </a:ext>
            </a:extLst>
          </p:cNvPr>
          <p:cNvSpPr txBox="1"/>
          <p:nvPr/>
        </p:nvSpPr>
        <p:spPr>
          <a:xfrm>
            <a:off x="918210" y="5015548"/>
            <a:ext cx="997838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Resource to download sound effects:</a:t>
            </a:r>
          </a:p>
          <a:p>
            <a:r>
              <a:rPr lang="en-US" dirty="0" err="1"/>
              <a:t>leshylabs.com</a:t>
            </a:r>
            <a:endParaRPr lang="en-US" dirty="0"/>
          </a:p>
        </p:txBody>
      </p:sp>
      <p:pic>
        <p:nvPicPr>
          <p:cNvPr id="5" name="Picture 2" descr="Pygame Logos Page — pygame v2.4.0 documentation">
            <a:extLst>
              <a:ext uri="{FF2B5EF4-FFF2-40B4-BE49-F238E27FC236}">
                <a16:creationId xmlns:a16="http://schemas.microsoft.com/office/drawing/2014/main" id="{3BF7DEC0-D478-7A3B-30E1-8320930E5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133" y="130839"/>
            <a:ext cx="1469724" cy="41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513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4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19A3F96-2740-2B38-88A4-761397971EB5}"/>
              </a:ext>
            </a:extLst>
          </p:cNvPr>
          <p:cNvSpPr/>
          <p:nvPr/>
        </p:nvSpPr>
        <p:spPr>
          <a:xfrm>
            <a:off x="2381885" y="1937038"/>
            <a:ext cx="7428230" cy="40271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6B583-7592-4BC2-1286-BB67EC035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1957"/>
            <a:ext cx="9144000" cy="10410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Collision Detection:</a:t>
            </a:r>
            <a:endParaRPr lang="en-UA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BD93EF5-E769-36A3-9ACF-0B174879A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1530" y="1495124"/>
            <a:ext cx="8028939" cy="49752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detect when the objects are touching each other:</a:t>
            </a:r>
          </a:p>
        </p:txBody>
      </p:sp>
      <p:pic>
        <p:nvPicPr>
          <p:cNvPr id="6" name="Picture 2" descr="Pygame Logos Page — pygame v2.4.0 documentation">
            <a:extLst>
              <a:ext uri="{FF2B5EF4-FFF2-40B4-BE49-F238E27FC236}">
                <a16:creationId xmlns:a16="http://schemas.microsoft.com/office/drawing/2014/main" id="{DEE1F34B-91BC-B080-E545-0ADBD80FA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133" y="130839"/>
            <a:ext cx="1469724" cy="41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green dragon and a coin&#10;&#10;Description automatically generated with low confidence">
            <a:extLst>
              <a:ext uri="{FF2B5EF4-FFF2-40B4-BE49-F238E27FC236}">
                <a16:creationId xmlns:a16="http://schemas.microsoft.com/office/drawing/2014/main" id="{5479435F-6418-AFA2-CD48-F92E2562B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401" y="2645410"/>
            <a:ext cx="2541600" cy="2093932"/>
          </a:xfrm>
          <a:prstGeom prst="rect">
            <a:avLst/>
          </a:prstGeom>
        </p:spPr>
      </p:pic>
      <p:pic>
        <p:nvPicPr>
          <p:cNvPr id="9" name="Picture 8" descr="A green dragon with horns and a coin&#10;&#10;Description automatically generated with low confidence">
            <a:extLst>
              <a:ext uri="{FF2B5EF4-FFF2-40B4-BE49-F238E27FC236}">
                <a16:creationId xmlns:a16="http://schemas.microsoft.com/office/drawing/2014/main" id="{B9456AA9-3A09-7AAF-7B43-D5E4C4675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401" y="2645410"/>
            <a:ext cx="25400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10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4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3741B02-8A0D-FAD7-2753-885C12056A01}"/>
              </a:ext>
            </a:extLst>
          </p:cNvPr>
          <p:cNvSpPr/>
          <p:nvPr/>
        </p:nvSpPr>
        <p:spPr>
          <a:xfrm>
            <a:off x="2412365" y="1830358"/>
            <a:ext cx="7428230" cy="40271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6B583-7592-4BC2-1286-BB67EC035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92" y="400396"/>
            <a:ext cx="11353816" cy="168748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3: Lets draw rectangles to show the </a:t>
            </a:r>
            <a:r>
              <a:rPr lang="en-GB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</a:t>
            </a:r>
            <a:r>
              <a:rPr lang="en-GB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frame of our objects </a:t>
            </a:r>
            <a:b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A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 descr="Pygame Logos Page — pygame v2.4.0 documentation">
            <a:extLst>
              <a:ext uri="{FF2B5EF4-FFF2-40B4-BE49-F238E27FC236}">
                <a16:creationId xmlns:a16="http://schemas.microsoft.com/office/drawing/2014/main" id="{DEE1F34B-91BC-B080-E545-0ADBD80FA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133" y="130839"/>
            <a:ext cx="1469724" cy="41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green dragon with horns and a coin&#10;&#10;Description automatically generated with low confidence">
            <a:extLst>
              <a:ext uri="{FF2B5EF4-FFF2-40B4-BE49-F238E27FC236}">
                <a16:creationId xmlns:a16="http://schemas.microsoft.com/office/drawing/2014/main" id="{27828A4B-DCCF-B8DF-30CE-7036C332325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846570" y="2540000"/>
            <a:ext cx="2541600" cy="2084400"/>
          </a:xfrm>
          <a:prstGeom prst="rect">
            <a:avLst/>
          </a:prstGeom>
        </p:spPr>
      </p:pic>
      <p:pic>
        <p:nvPicPr>
          <p:cNvPr id="16" name="Picture 15" descr="A green dragon with antlers and a coin&#10;&#10;Description automatically generated with low confidence">
            <a:extLst>
              <a:ext uri="{FF2B5EF4-FFF2-40B4-BE49-F238E27FC236}">
                <a16:creationId xmlns:a16="http://schemas.microsoft.com/office/drawing/2014/main" id="{60D0E6FA-1311-758C-6618-59C9899D31AF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133091" y="2540000"/>
            <a:ext cx="2538000" cy="20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00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4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77907E49-112B-EE5F-401C-F03BE1DDA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380" y="4245929"/>
            <a:ext cx="3822700" cy="1270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C12DC73-78F4-5243-5AEF-6A5CE8041A99}"/>
              </a:ext>
            </a:extLst>
          </p:cNvPr>
          <p:cNvSpPr txBox="1">
            <a:spLocks/>
          </p:cNvSpPr>
          <p:nvPr/>
        </p:nvSpPr>
        <p:spPr>
          <a:xfrm>
            <a:off x="1524000" y="421957"/>
            <a:ext cx="9144000" cy="10410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Collision Detection:</a:t>
            </a:r>
            <a:endParaRPr lang="en-UA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Pygame Logos Page — pygame v2.4.0 documentation">
            <a:extLst>
              <a:ext uri="{FF2B5EF4-FFF2-40B4-BE49-F238E27FC236}">
                <a16:creationId xmlns:a16="http://schemas.microsoft.com/office/drawing/2014/main" id="{3D09F75E-DED6-A813-CBA1-0C34F79F2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133" y="130839"/>
            <a:ext cx="1469724" cy="41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AA89CE19-6C14-0347-EBF3-E9820FB1E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280" y="2336800"/>
            <a:ext cx="5265421" cy="825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0: Lets draw rectangles to show the </a:t>
            </a:r>
            <a:r>
              <a:rPr lang="en-GB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</a:t>
            </a: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frame of our objects 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496B835-6814-740C-F72B-9A33CA5B9E62}"/>
              </a:ext>
            </a:extLst>
          </p:cNvPr>
          <p:cNvSpPr txBox="1">
            <a:spLocks/>
          </p:cNvSpPr>
          <p:nvPr/>
        </p:nvSpPr>
        <p:spPr>
          <a:xfrm>
            <a:off x="6375082" y="2336800"/>
            <a:ext cx="5265421" cy="147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 detect when the objects to collide each other and make some actions with them 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40F9E984-30CE-AA08-BF42-DD6599C72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301" y="4245929"/>
            <a:ext cx="45974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07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4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B583-7592-4BC2-1286-BB67EC035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0513" y="930116"/>
            <a:ext cx="9144000" cy="8924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more crucial things!</a:t>
            </a:r>
            <a:endParaRPr lang="en-UA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Pygame Logos Page — pygame v2.4.0 documentation">
            <a:extLst>
              <a:ext uri="{FF2B5EF4-FFF2-40B4-BE49-F238E27FC236}">
                <a16:creationId xmlns:a16="http://schemas.microsoft.com/office/drawing/2014/main" id="{CA6F23E3-FEC7-495E-1AF8-D6EDF91B0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133" y="130839"/>
            <a:ext cx="1469724" cy="41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erson with long hair and beard wearing glasses&#10;&#10;Description automatically generated with low confidence">
            <a:extLst>
              <a:ext uri="{FF2B5EF4-FFF2-40B4-BE49-F238E27FC236}">
                <a16:creationId xmlns:a16="http://schemas.microsoft.com/office/drawing/2014/main" id="{4B047A58-76D7-CA56-4BFF-E39F3062B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137" y="2209483"/>
            <a:ext cx="5229726" cy="294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301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4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B583-7592-4BC2-1286-BB67EC035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0513" y="930116"/>
            <a:ext cx="9144000" cy="8924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FPS</a:t>
            </a:r>
            <a:endParaRPr lang="en-UA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Pygame Logos Page — pygame v2.4.0 documentation">
            <a:extLst>
              <a:ext uri="{FF2B5EF4-FFF2-40B4-BE49-F238E27FC236}">
                <a16:creationId xmlns:a16="http://schemas.microsoft.com/office/drawing/2014/main" id="{CA6F23E3-FEC7-495E-1AF8-D6EDF91B0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133" y="130839"/>
            <a:ext cx="1469724" cy="41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259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4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B583-7592-4BC2-1286-BB67EC0356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A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BC88D-2EDD-3340-6EE7-F7833CE43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3602038"/>
            <a:ext cx="10119360" cy="2133599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Congratulations, great game design is now within your reach! </a:t>
            </a:r>
          </a:p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 to Python and a buffet of highly capable Python game engines, you can create your first computer game much more easily than before 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Pygame Logos Page — pygame v2.4.0 documentation">
            <a:extLst>
              <a:ext uri="{FF2B5EF4-FFF2-40B4-BE49-F238E27FC236}">
                <a16:creationId xmlns:a16="http://schemas.microsoft.com/office/drawing/2014/main" id="{CA6F23E3-FEC7-495E-1AF8-D6EDF91B0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133" y="130839"/>
            <a:ext cx="1469724" cy="41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871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4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B583-7592-4BC2-1286-BB67EC035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146" y="267628"/>
            <a:ext cx="9144000" cy="942395"/>
          </a:xfrm>
        </p:spPr>
        <p:txBody>
          <a:bodyPr>
            <a:normAutofit/>
          </a:bodyPr>
          <a:lstStyle/>
          <a:p>
            <a:pPr algn="l"/>
            <a:r>
              <a:rPr lang="en-UA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 intro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E0EFF1-3ADE-99D5-D06E-6ED4727A8830}"/>
              </a:ext>
            </a:extLst>
          </p:cNvPr>
          <p:cNvSpPr txBox="1"/>
          <p:nvPr/>
        </p:nvSpPr>
        <p:spPr>
          <a:xfrm>
            <a:off x="576146" y="1395013"/>
            <a:ext cx="1135565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programming is a notably very good choice for developers for immediate prototyping of video games.</a:t>
            </a: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many libraries available in Python that help us to create cross-platform apps and games that can be used on both Android and iOS devices.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EB15A7-6A66-D428-E52B-E72434C31314}"/>
              </a:ext>
            </a:extLst>
          </p:cNvPr>
          <p:cNvSpPr txBox="1"/>
          <p:nvPr/>
        </p:nvSpPr>
        <p:spPr>
          <a:xfrm>
            <a:off x="576146" y="3169571"/>
            <a:ext cx="60997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i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Top 5 Python game Engines: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Pygame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PyKyra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Pyglet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PyOpenGL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Kivy</a:t>
            </a:r>
            <a:endParaRPr lang="en-GB" dirty="0"/>
          </a:p>
        </p:txBody>
      </p:sp>
      <p:pic>
        <p:nvPicPr>
          <p:cNvPr id="1032" name="Picture 8" descr="Pygame, python frameworks, python game development">
            <a:extLst>
              <a:ext uri="{FF2B5EF4-FFF2-40B4-BE49-F238E27FC236}">
                <a16:creationId xmlns:a16="http://schemas.microsoft.com/office/drawing/2014/main" id="{A233E94C-2690-8688-63FE-2418469A4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907" y="3544398"/>
            <a:ext cx="6357094" cy="327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Kivy, python frameworks">
            <a:extLst>
              <a:ext uri="{FF2B5EF4-FFF2-40B4-BE49-F238E27FC236}">
                <a16:creationId xmlns:a16="http://schemas.microsoft.com/office/drawing/2014/main" id="{323099FA-D568-B6E9-DC39-E81540DD1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404" y="5182981"/>
            <a:ext cx="3122535" cy="160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OpenGL, python frameworks, python game development">
            <a:extLst>
              <a:ext uri="{FF2B5EF4-FFF2-40B4-BE49-F238E27FC236}">
                <a16:creationId xmlns:a16="http://schemas.microsoft.com/office/drawing/2014/main" id="{ADD39F36-2BF1-000E-1F12-F1CF662B7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403" y="3544398"/>
            <a:ext cx="3122535" cy="160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Pygame Logos Page — pygame v2.4.0 documentation">
            <a:extLst>
              <a:ext uri="{FF2B5EF4-FFF2-40B4-BE49-F238E27FC236}">
                <a16:creationId xmlns:a16="http://schemas.microsoft.com/office/drawing/2014/main" id="{FFDA2E01-9410-2FE8-13BA-F90B8CFBC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133" y="130839"/>
            <a:ext cx="1469724" cy="41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866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4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B583-7592-4BC2-1286-BB67EC035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133" y="130839"/>
            <a:ext cx="9144000" cy="196237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b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keep in touch </a:t>
            </a:r>
            <a:endParaRPr lang="en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Pygame Logos Page — pygame v2.4.0 documentation">
            <a:extLst>
              <a:ext uri="{FF2B5EF4-FFF2-40B4-BE49-F238E27FC236}">
                <a16:creationId xmlns:a16="http://schemas.microsoft.com/office/drawing/2014/main" id="{A7A7F64A-19A1-775F-6843-C67CC9B09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133" y="130839"/>
            <a:ext cx="1469724" cy="41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qr code with a cat&#10;&#10;Description automatically generated">
            <a:extLst>
              <a:ext uri="{FF2B5EF4-FFF2-40B4-BE49-F238E27FC236}">
                <a16:creationId xmlns:a16="http://schemas.microsoft.com/office/drawing/2014/main" id="{C33C4930-3688-0739-6B23-99FAE8F96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012" y="2551654"/>
            <a:ext cx="2555043" cy="2555043"/>
          </a:xfrm>
          <a:prstGeom prst="rect">
            <a:avLst/>
          </a:prstGeom>
        </p:spPr>
      </p:pic>
      <p:pic>
        <p:nvPicPr>
          <p:cNvPr id="14" name="Picture 13" descr="A qr code with a blue square and a white logo&#10;&#10;Description automatically generated with low confidence">
            <a:extLst>
              <a:ext uri="{FF2B5EF4-FFF2-40B4-BE49-F238E27FC236}">
                <a16:creationId xmlns:a16="http://schemas.microsoft.com/office/drawing/2014/main" id="{FAE14464-A564-8F43-7424-44CFCB6EB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946" y="2551653"/>
            <a:ext cx="2555043" cy="2555043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1CAAEB49-4FC8-60D9-3D70-63FE3A27A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0757" y="5571490"/>
            <a:ext cx="5531756" cy="825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GB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www.linkedin.com</a:t>
            </a: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/in/</a:t>
            </a:r>
            <a:r>
              <a:rPr lang="en-GB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halloweex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B0259D2A-76BA-891C-6661-F8D421E50ACC}"/>
              </a:ext>
            </a:extLst>
          </p:cNvPr>
          <p:cNvSpPr txBox="1">
            <a:spLocks/>
          </p:cNvSpPr>
          <p:nvPr/>
        </p:nvSpPr>
        <p:spPr>
          <a:xfrm>
            <a:off x="6433867" y="5565140"/>
            <a:ext cx="5531756" cy="825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GB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halloweex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78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4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B62760-C55C-7226-8B99-99193304D37A}"/>
              </a:ext>
            </a:extLst>
          </p:cNvPr>
          <p:cNvSpPr txBox="1">
            <a:spLocks/>
          </p:cNvSpPr>
          <p:nvPr/>
        </p:nvSpPr>
        <p:spPr>
          <a:xfrm>
            <a:off x="576146" y="267628"/>
            <a:ext cx="9144000" cy="942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overview of game engines</a:t>
            </a:r>
            <a:endParaRPr lang="en-UA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A8101D-A7F4-7527-A56E-4C2614B1AC7D}"/>
              </a:ext>
            </a:extLst>
          </p:cNvPr>
          <p:cNvSpPr txBox="1"/>
          <p:nvPr/>
        </p:nvSpPr>
        <p:spPr>
          <a:xfrm>
            <a:off x="1661531" y="1603982"/>
            <a:ext cx="1022938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i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sz="2400" dirty="0"/>
              <a:t>All these engines share the following criteria:</a:t>
            </a:r>
          </a:p>
          <a:p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They’re relatively popular engines, or they cover aspects of gaming that aren’t usually covered.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They’re currently maintained.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They have good documentation available.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0B2F8-3189-BE5D-577C-B78543D3DF38}"/>
              </a:ext>
            </a:extLst>
          </p:cNvPr>
          <p:cNvSpPr txBox="1"/>
          <p:nvPr/>
        </p:nvSpPr>
        <p:spPr>
          <a:xfrm>
            <a:off x="1891990" y="4936198"/>
            <a:ext cx="110322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i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sz="2400" dirty="0"/>
              <a:t>Today we are talking about </a:t>
            </a:r>
            <a:r>
              <a:rPr lang="en-GB" sz="2400" dirty="0" err="1"/>
              <a:t>Pygame</a:t>
            </a:r>
            <a:r>
              <a:rPr lang="en-GB" sz="2400" dirty="0"/>
              <a:t>.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69439C1-29B6-4060-D3B7-A97FA0D46E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5695"/>
          <a:stretch/>
        </p:blipFill>
        <p:spPr>
          <a:xfrm>
            <a:off x="301083" y="2155978"/>
            <a:ext cx="1152055" cy="1204332"/>
          </a:xfrm>
          <a:prstGeom prst="rect">
            <a:avLst/>
          </a:prstGeom>
        </p:spPr>
      </p:pic>
      <p:pic>
        <p:nvPicPr>
          <p:cNvPr id="2" name="Picture 2" descr="Pygame Logos Page — pygame v2.4.0 documentation">
            <a:extLst>
              <a:ext uri="{FF2B5EF4-FFF2-40B4-BE49-F238E27FC236}">
                <a16:creationId xmlns:a16="http://schemas.microsoft.com/office/drawing/2014/main" id="{012FE5DE-4CD5-5734-52E1-DED79ECE8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133" y="130839"/>
            <a:ext cx="1469724" cy="41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976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4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DDBC88D-2EDD-3340-6EE7-F7833CE43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0878" y="1613696"/>
            <a:ext cx="9352099" cy="1089529"/>
          </a:xfrm>
          <a:noFill/>
        </p:spPr>
        <p:txBody>
          <a:bodyPr wrap="square">
            <a:spAutoFit/>
          </a:bodyPr>
          <a:lstStyle/>
          <a:p>
            <a:pPr algn="l" defTabSz="457200"/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one of the oldest and most famous libraries of Python for game development. It is a set of Python modules designed for developing amazing games.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2F3BE9-1830-4FC6-738C-0B5CD1B52915}"/>
              </a:ext>
            </a:extLst>
          </p:cNvPr>
          <p:cNvSpPr txBox="1">
            <a:spLocks/>
          </p:cNvSpPr>
          <p:nvPr/>
        </p:nvSpPr>
        <p:spPr>
          <a:xfrm>
            <a:off x="576146" y="267628"/>
            <a:ext cx="9144000" cy="942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</a:t>
            </a:r>
            <a:r>
              <a:rPr lang="en-GB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r>
              <a:rPr lang="en-GB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A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1046B32-10CB-EF46-1630-90A0E0C7A0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14594"/>
          <a:stretch/>
        </p:blipFill>
        <p:spPr>
          <a:xfrm>
            <a:off x="615358" y="1388442"/>
            <a:ext cx="1139216" cy="120645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FB2312D-E697-D538-EDCE-7D84F70122A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b="20000"/>
          <a:stretch/>
        </p:blipFill>
        <p:spPr>
          <a:xfrm>
            <a:off x="377350" y="3106898"/>
            <a:ext cx="1451450" cy="14633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2115653-1D74-0831-F284-87FFD830EA8B}"/>
              </a:ext>
            </a:extLst>
          </p:cNvPr>
          <p:cNvSpPr txBox="1"/>
          <p:nvPr/>
        </p:nvSpPr>
        <p:spPr>
          <a:xfrm>
            <a:off x="2010878" y="3514592"/>
            <a:ext cx="792294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i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Features of </a:t>
            </a:r>
            <a:r>
              <a:rPr lang="en-GB" dirty="0" err="1"/>
              <a:t>Pygame</a:t>
            </a:r>
            <a:r>
              <a:rPr lang="en-GB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Cross-platform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Suitable for creating client-side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Can use multicore CPUs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Generate big results in a small amount of code</a:t>
            </a:r>
          </a:p>
        </p:txBody>
      </p:sp>
      <p:pic>
        <p:nvPicPr>
          <p:cNvPr id="2" name="Picture 2" descr="Pygame Logos Page — pygame v2.4.0 documentation">
            <a:extLst>
              <a:ext uri="{FF2B5EF4-FFF2-40B4-BE49-F238E27FC236}">
                <a16:creationId xmlns:a16="http://schemas.microsoft.com/office/drawing/2014/main" id="{5CD06188-5DAA-8BFE-A109-17F8541E1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133" y="130839"/>
            <a:ext cx="1469724" cy="41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344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4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0FA0CF8-1C12-EC1D-0A56-3E292755FA4E}"/>
              </a:ext>
            </a:extLst>
          </p:cNvPr>
          <p:cNvSpPr txBox="1">
            <a:spLocks/>
          </p:cNvSpPr>
          <p:nvPr/>
        </p:nvSpPr>
        <p:spPr>
          <a:xfrm>
            <a:off x="2460703" y="3429000"/>
            <a:ext cx="9144000" cy="942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Okay, let’s discover </a:t>
            </a:r>
            <a:r>
              <a:rPr lang="en-GB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endParaRPr lang="en-UA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CE9F48D-E429-E5E6-DA84-74438472BE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6138"/>
          <a:stretch/>
        </p:blipFill>
        <p:spPr>
          <a:xfrm>
            <a:off x="5433820" y="2051824"/>
            <a:ext cx="1324359" cy="1377176"/>
          </a:xfrm>
          <a:prstGeom prst="rect">
            <a:avLst/>
          </a:prstGeom>
        </p:spPr>
      </p:pic>
      <p:pic>
        <p:nvPicPr>
          <p:cNvPr id="2" name="Picture 2" descr="Pygame Logos Page — pygame v2.4.0 documentation">
            <a:extLst>
              <a:ext uri="{FF2B5EF4-FFF2-40B4-BE49-F238E27FC236}">
                <a16:creationId xmlns:a16="http://schemas.microsoft.com/office/drawing/2014/main" id="{6C0D6E10-2E96-BD54-76EC-9EE10041D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133" y="130839"/>
            <a:ext cx="1469724" cy="41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095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4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4A90A25C-9C8B-A64C-F197-923928F28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How to create a display surface?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5F39C29-B519-77CF-4C17-C731D8CB295E}"/>
              </a:ext>
            </a:extLst>
          </p:cNvPr>
          <p:cNvSpPr txBox="1">
            <a:spLocks/>
          </p:cNvSpPr>
          <p:nvPr/>
        </p:nvSpPr>
        <p:spPr>
          <a:xfrm>
            <a:off x="576146" y="267628"/>
            <a:ext cx="9144000" cy="942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screen</a:t>
            </a:r>
            <a:endParaRPr lang="en-UA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BC3A38-0048-EF7B-4B56-B286C0675592}"/>
              </a:ext>
            </a:extLst>
          </p:cNvPr>
          <p:cNvSpPr txBox="1"/>
          <p:nvPr/>
        </p:nvSpPr>
        <p:spPr>
          <a:xfrm>
            <a:off x="1354873" y="1684944"/>
            <a:ext cx="10666141" cy="121776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GB" dirty="0" err="1"/>
              <a:t>Pygame</a:t>
            </a:r>
            <a:r>
              <a:rPr lang="en-GB" dirty="0"/>
              <a:t> has a single display Surface that is either contained in a window or runs full screen. </a:t>
            </a:r>
          </a:p>
          <a:p>
            <a:r>
              <a:rPr lang="en-GB" dirty="0"/>
              <a:t>Once you create the display you treat it as a regular Surface.</a:t>
            </a:r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622E967-6A28-2A03-6298-F533E896FA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0414"/>
          <a:stretch/>
        </p:blipFill>
        <p:spPr>
          <a:xfrm>
            <a:off x="258880" y="1779174"/>
            <a:ext cx="1034661" cy="1029307"/>
          </a:xfrm>
          <a:prstGeom prst="rect">
            <a:avLst/>
          </a:prstGeom>
        </p:spPr>
      </p:pic>
      <p:pic>
        <p:nvPicPr>
          <p:cNvPr id="7" name="Picture 6" descr="A picture containing text, screenshot, font, algebra&#10;&#10;Description automatically generated">
            <a:extLst>
              <a:ext uri="{FF2B5EF4-FFF2-40B4-BE49-F238E27FC236}">
                <a16:creationId xmlns:a16="http://schemas.microsoft.com/office/drawing/2014/main" id="{0998A53A-2FBF-236B-1F2A-F577966A1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052" y="4436615"/>
            <a:ext cx="7753896" cy="2047081"/>
          </a:xfrm>
          <a:prstGeom prst="rect">
            <a:avLst/>
          </a:prstGeom>
        </p:spPr>
      </p:pic>
      <p:pic>
        <p:nvPicPr>
          <p:cNvPr id="9" name="Picture 2" descr="Pygame Logos Page — pygame v2.4.0 documentation">
            <a:extLst>
              <a:ext uri="{FF2B5EF4-FFF2-40B4-BE49-F238E27FC236}">
                <a16:creationId xmlns:a16="http://schemas.microsoft.com/office/drawing/2014/main" id="{B74C82E3-C691-F917-FD11-DB1FA96C9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133" y="130839"/>
            <a:ext cx="1469724" cy="41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014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4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5F39C29-B519-77CF-4C17-C731D8CB295E}"/>
              </a:ext>
            </a:extLst>
          </p:cNvPr>
          <p:cNvSpPr txBox="1">
            <a:spLocks/>
          </p:cNvSpPr>
          <p:nvPr/>
        </p:nvSpPr>
        <p:spPr>
          <a:xfrm>
            <a:off x="1524000" y="233420"/>
            <a:ext cx="9144000" cy="942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core of all </a:t>
            </a:r>
            <a:r>
              <a:rPr lang="en-GB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r>
              <a:rPr lang="en-GB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projects:</a:t>
            </a:r>
            <a:endParaRPr lang="en-UA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EF1C8616-DC26-66DD-0051-5E6ADE36E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067" y="1175815"/>
            <a:ext cx="7479866" cy="5211382"/>
          </a:xfrm>
          <a:prstGeom prst="rect">
            <a:avLst/>
          </a:prstGeom>
        </p:spPr>
      </p:pic>
      <p:pic>
        <p:nvPicPr>
          <p:cNvPr id="11" name="Picture 2" descr="Pygame Logos Page — pygame v2.4.0 documentation">
            <a:extLst>
              <a:ext uri="{FF2B5EF4-FFF2-40B4-BE49-F238E27FC236}">
                <a16:creationId xmlns:a16="http://schemas.microsoft.com/office/drawing/2014/main" id="{F9E9C89B-5BAB-D48A-7C9E-1B060ED69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133" y="130839"/>
            <a:ext cx="1469724" cy="41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419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4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B583-7592-4BC2-1286-BB67EC035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990" y="333423"/>
            <a:ext cx="10251688" cy="814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GB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Drawing figures on a display surface</a:t>
            </a:r>
            <a:endParaRPr lang="en-UA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BC88D-2EDD-3340-6EE7-F7833CE43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83339"/>
            <a:ext cx="9144000" cy="814037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Let’s play with circles, lines and rectangles</a:t>
            </a:r>
          </a:p>
        </p:txBody>
      </p:sp>
      <p:pic>
        <p:nvPicPr>
          <p:cNvPr id="5" name="Picture 4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F628B469-BBE7-A455-C06C-B08899F1B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246120"/>
            <a:ext cx="9144000" cy="3246634"/>
          </a:xfrm>
          <a:prstGeom prst="rect">
            <a:avLst/>
          </a:prstGeom>
        </p:spPr>
      </p:pic>
      <p:pic>
        <p:nvPicPr>
          <p:cNvPr id="6" name="Picture 2" descr="Pygame Logos Page — pygame v2.4.0 documentation">
            <a:extLst>
              <a:ext uri="{FF2B5EF4-FFF2-40B4-BE49-F238E27FC236}">
                <a16:creationId xmlns:a16="http://schemas.microsoft.com/office/drawing/2014/main" id="{0FE7B402-5B43-AB54-2D95-311B328D8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133" y="130839"/>
            <a:ext cx="1469724" cy="41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791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</TotalTime>
  <Words>624</Words>
  <Application>Microsoft Macintosh PowerPoint</Application>
  <PresentationFormat>Widescreen</PresentationFormat>
  <Paragraphs>91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Quick intro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Drawing figures on a display surface</vt:lpstr>
      <vt:lpstr>One little task for you!</vt:lpstr>
      <vt:lpstr>Task 1: Place the rectangles exactly in the center of the screen </vt:lpstr>
      <vt:lpstr>Answer:</vt:lpstr>
      <vt:lpstr>Discrete keyboard movement</vt:lpstr>
      <vt:lpstr>Continuous movement</vt:lpstr>
      <vt:lpstr>Continuous movement</vt:lpstr>
      <vt:lpstr>One more task for you!</vt:lpstr>
      <vt:lpstr>Task 2: Restrict the movement out of screen   </vt:lpstr>
      <vt:lpstr>Answer: How to restrict the movement of object out of screen frame  </vt:lpstr>
      <vt:lpstr>Blitting images</vt:lpstr>
      <vt:lpstr>Blitting text: define fonts</vt:lpstr>
      <vt:lpstr>Blitting text: Blit the text on the screen  </vt:lpstr>
      <vt:lpstr>Add sound effects and music: define sounds effects, set volume</vt:lpstr>
      <vt:lpstr>Add sound effects and music: make a background music</vt:lpstr>
      <vt:lpstr>Collision Detection:</vt:lpstr>
      <vt:lpstr>Task 3: Lets draw rectangles to show the rect frame of our objects  </vt:lpstr>
      <vt:lpstr>PowerPoint Presentation</vt:lpstr>
      <vt:lpstr>One more crucial things!</vt:lpstr>
      <vt:lpstr>FPS</vt:lpstr>
      <vt:lpstr>Conclusion</vt:lpstr>
      <vt:lpstr>Thank you! Let’s keep in touch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Artamonova</dc:creator>
  <cp:lastModifiedBy>Anna Artamonova</cp:lastModifiedBy>
  <cp:revision>8</cp:revision>
  <dcterms:created xsi:type="dcterms:W3CDTF">2023-06-15T16:20:12Z</dcterms:created>
  <dcterms:modified xsi:type="dcterms:W3CDTF">2023-06-30T13:41:43Z</dcterms:modified>
</cp:coreProperties>
</file>