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306" r:id="rId4"/>
    <p:sldId id="284" r:id="rId5"/>
    <p:sldId id="303" r:id="rId6"/>
    <p:sldId id="278" r:id="rId7"/>
    <p:sldId id="282" r:id="rId8"/>
    <p:sldId id="283" r:id="rId9"/>
    <p:sldId id="276" r:id="rId10"/>
    <p:sldId id="305" r:id="rId11"/>
    <p:sldId id="281" r:id="rId12"/>
    <p:sldId id="286" r:id="rId13"/>
    <p:sldId id="287" r:id="rId14"/>
    <p:sldId id="280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B809B7F-CFCD-1A9A-CB47-4CBF50F6F676}" name="kim jiwon" initials="kj" userId="a6389fe1c13998b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333F50"/>
    <a:srgbClr val="21345C"/>
    <a:srgbClr val="2A345C"/>
    <a:srgbClr val="1C2244"/>
    <a:srgbClr val="F1ECE6"/>
    <a:srgbClr val="0F1225"/>
    <a:srgbClr val="6D8CAC"/>
    <a:srgbClr val="326393"/>
    <a:srgbClr val="C9CA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hallu0317/Capstone_Design_kpu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134728" y="999599"/>
            <a:ext cx="7922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>
                <a:solidFill>
                  <a:schemeClr val="bg1"/>
                </a:solidFill>
              </a:rPr>
              <a:t>IOT</a:t>
            </a:r>
            <a:r>
              <a:rPr lang="ko-KR" altLang="en-US" sz="6000">
                <a:solidFill>
                  <a:schemeClr val="bg1"/>
                </a:solidFill>
              </a:rPr>
              <a:t> 기반 스마트 도어락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2167384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3005004" y="2411840"/>
            <a:ext cx="6182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</a:rPr>
              <a:t>Smart DoorLock based Internet Of Things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56E49-C56B-4B0F-BF12-9180B685B96F}"/>
              </a:ext>
            </a:extLst>
          </p:cNvPr>
          <p:cNvSpPr txBox="1"/>
          <p:nvPr/>
        </p:nvSpPr>
        <p:spPr>
          <a:xfrm>
            <a:off x="8328242" y="4627587"/>
            <a:ext cx="3458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2017156008  </a:t>
            </a:r>
            <a:r>
              <a:rPr lang="ko-KR" altLang="en-US" dirty="0">
                <a:solidFill>
                  <a:schemeClr val="bg1"/>
                </a:solidFill>
              </a:rPr>
              <a:t>김지원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</a:rPr>
              <a:t>2015152040  </a:t>
            </a:r>
            <a:r>
              <a:rPr lang="ko-KR" altLang="en-US" dirty="0" err="1">
                <a:solidFill>
                  <a:schemeClr val="bg1"/>
                </a:solidFill>
              </a:rPr>
              <a:t>한경완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</a:rPr>
              <a:t>2017156022  </a:t>
            </a:r>
            <a:r>
              <a:rPr lang="ko-KR" altLang="en-US" dirty="0" err="1">
                <a:solidFill>
                  <a:schemeClr val="bg1"/>
                </a:solidFill>
              </a:rPr>
              <a:t>이봉희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</a:rPr>
              <a:t>2017156042  </a:t>
            </a:r>
            <a:r>
              <a:rPr lang="ko-KR" altLang="en-US" dirty="0" err="1">
                <a:solidFill>
                  <a:schemeClr val="bg1"/>
                </a:solidFill>
              </a:rPr>
              <a:t>최성락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담당교수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최진구교수님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0AAC7B-FF65-4D1A-B08D-673F8A940918}"/>
              </a:ext>
            </a:extLst>
          </p:cNvPr>
          <p:cNvSpPr/>
          <p:nvPr/>
        </p:nvSpPr>
        <p:spPr>
          <a:xfrm>
            <a:off x="9963152" y="6520215"/>
            <a:ext cx="2134719" cy="26302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C41B9E-BC3F-4C65-9518-1C7AC807E1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9443" y="4281627"/>
            <a:ext cx="2816313" cy="25016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3E5231-74DD-4219-966D-C93F9BF35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49" y="2973331"/>
            <a:ext cx="5956300" cy="161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개발 환경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F132-35E2-4B35-A930-FF6D2521EA12}"/>
              </a:ext>
            </a:extLst>
          </p:cNvPr>
          <p:cNvSpPr/>
          <p:nvPr/>
        </p:nvSpPr>
        <p:spPr>
          <a:xfrm>
            <a:off x="10004612" y="6397286"/>
            <a:ext cx="2160494" cy="376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B45BE1-2DFD-41B1-A945-5EFDE90ED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68" y="1460844"/>
            <a:ext cx="10789463" cy="479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1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개발 방법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58943C-FB58-4F96-B31F-EC6E654F1B83}"/>
              </a:ext>
            </a:extLst>
          </p:cNvPr>
          <p:cNvSpPr/>
          <p:nvPr/>
        </p:nvSpPr>
        <p:spPr>
          <a:xfrm>
            <a:off x="10004612" y="6397286"/>
            <a:ext cx="2160494" cy="376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F9371-44EA-4869-BE73-28E038E121DC}"/>
              </a:ext>
            </a:extLst>
          </p:cNvPr>
          <p:cNvSpPr txBox="1"/>
          <p:nvPr/>
        </p:nvSpPr>
        <p:spPr>
          <a:xfrm>
            <a:off x="353943" y="1089898"/>
            <a:ext cx="10369769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1. </a:t>
            </a:r>
            <a:r>
              <a:rPr lang="ko-KR" altLang="en-US" sz="2000" dirty="0" err="1"/>
              <a:t>Application</a:t>
            </a:r>
            <a:endParaRPr lang="ko-KR" altLang="en-US" sz="2000" dirty="0"/>
          </a:p>
          <a:p>
            <a:r>
              <a:rPr lang="ko-KR" altLang="en-US" sz="2000" dirty="0"/>
              <a:t>  - </a:t>
            </a:r>
            <a:r>
              <a:rPr lang="ko-KR" altLang="en-US" sz="2000" dirty="0" err="1"/>
              <a:t>Android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Studio를</a:t>
            </a:r>
            <a:r>
              <a:rPr lang="ko-KR" altLang="en-US" sz="2000" dirty="0"/>
              <a:t> 이용한 </a:t>
            </a:r>
            <a:r>
              <a:rPr lang="ko-KR" altLang="en-US" sz="2000" dirty="0" err="1"/>
              <a:t>Andriod</a:t>
            </a:r>
            <a:r>
              <a:rPr lang="ko-KR" altLang="en-US" sz="2000" dirty="0"/>
              <a:t> </a:t>
            </a:r>
            <a:r>
              <a:rPr lang="en-US" altLang="ko-KR" sz="2000" dirty="0"/>
              <a:t>A</a:t>
            </a:r>
            <a:r>
              <a:rPr lang="ko-KR" altLang="en-US" sz="2000" dirty="0" err="1"/>
              <a:t>pplication</a:t>
            </a:r>
            <a:r>
              <a:rPr lang="ko-KR" altLang="en-US" sz="2000" dirty="0"/>
              <a:t> 구현</a:t>
            </a:r>
          </a:p>
          <a:p>
            <a:r>
              <a:rPr lang="ko-KR" altLang="en-US" sz="2000" dirty="0"/>
              <a:t>  - 근거리 무선통신은 NFC </a:t>
            </a:r>
            <a:r>
              <a:rPr lang="ko-KR" altLang="en-US" sz="2000" dirty="0" err="1"/>
              <a:t>API를</a:t>
            </a:r>
            <a:r>
              <a:rPr lang="ko-KR" altLang="en-US" sz="2000" dirty="0"/>
              <a:t> 활용하여 개발</a:t>
            </a:r>
          </a:p>
          <a:p>
            <a:r>
              <a:rPr lang="ko-KR" altLang="en-US" sz="2000" dirty="0"/>
              <a:t>  - </a:t>
            </a:r>
            <a:r>
              <a:rPr lang="ko-KR" altLang="en-US" sz="2000" dirty="0" err="1"/>
              <a:t>WifiNetworkSugges</a:t>
            </a:r>
            <a:r>
              <a:rPr lang="en-US" altLang="ko-KR" sz="2000" dirty="0"/>
              <a:t>t</a:t>
            </a:r>
            <a:r>
              <a:rPr lang="ko-KR" altLang="en-US" sz="2000" dirty="0" err="1"/>
              <a:t>ion</a:t>
            </a:r>
            <a:r>
              <a:rPr lang="ko-KR" altLang="en-US" sz="2000" dirty="0"/>
              <a:t> 라이브러리를 이용한 </a:t>
            </a:r>
            <a:r>
              <a:rPr lang="ko-KR" altLang="en-US" sz="2000" dirty="0" err="1"/>
              <a:t>WiFi</a:t>
            </a:r>
            <a:r>
              <a:rPr lang="ko-KR" altLang="en-US" sz="2000" dirty="0"/>
              <a:t> 연결 구현</a:t>
            </a:r>
          </a:p>
          <a:p>
            <a:r>
              <a:rPr lang="ko-KR" altLang="en-US" sz="2000" dirty="0"/>
              <a:t>  - AWS </a:t>
            </a:r>
            <a:r>
              <a:rPr lang="ko-KR" altLang="en-US" sz="2000" dirty="0" err="1"/>
              <a:t>Amplify</a:t>
            </a:r>
            <a:r>
              <a:rPr lang="ko-KR" altLang="en-US" sz="2000" dirty="0"/>
              <a:t> 라이브러리를 활용하여 모바일과 클라우드 연동</a:t>
            </a:r>
          </a:p>
          <a:p>
            <a:endParaRPr lang="ko-KR" altLang="en-US" sz="2000" dirty="0"/>
          </a:p>
          <a:p>
            <a:r>
              <a:rPr lang="ko-KR" altLang="en-US" sz="2000" dirty="0"/>
              <a:t>2. </a:t>
            </a:r>
            <a:r>
              <a:rPr lang="ko-KR" altLang="en-US" sz="2000" dirty="0" err="1"/>
              <a:t>Hardware</a:t>
            </a:r>
            <a:endParaRPr lang="ko-KR" altLang="en-US" sz="2000" dirty="0"/>
          </a:p>
          <a:p>
            <a:r>
              <a:rPr lang="ko-KR" altLang="en-US" sz="2000" dirty="0"/>
              <a:t>  - </a:t>
            </a:r>
            <a:r>
              <a:rPr lang="ko-KR" altLang="en-US" sz="2000" dirty="0" err="1"/>
              <a:t>RaspberryPI</a:t>
            </a:r>
            <a:r>
              <a:rPr lang="ko-KR" altLang="en-US" sz="2000" dirty="0"/>
              <a:t> 4 내 </a:t>
            </a:r>
            <a:r>
              <a:rPr lang="ko-KR" altLang="en-US" sz="2000" dirty="0" err="1"/>
              <a:t>WiFi</a:t>
            </a:r>
            <a:r>
              <a:rPr lang="ko-KR" altLang="en-US" sz="2000" dirty="0"/>
              <a:t> 연결 사용하여 클라우드 서버와 원거리 통신</a:t>
            </a:r>
          </a:p>
          <a:p>
            <a:r>
              <a:rPr lang="ko-KR" altLang="en-US" sz="2000" dirty="0"/>
              <a:t>  - NFC 모듈 사용하여 근거리 무선통신구현 </a:t>
            </a:r>
          </a:p>
          <a:p>
            <a:r>
              <a:rPr lang="ko-KR" altLang="en-US" sz="2000" dirty="0"/>
              <a:t>  - 초음파 거리센서 모듈 사용해 카메라 앞 사물을 인지하고, 카메라 모듈로 인물 확인</a:t>
            </a:r>
          </a:p>
          <a:p>
            <a:r>
              <a:rPr lang="ko-KR" altLang="en-US" sz="2000" dirty="0"/>
              <a:t>  - 디지털 릴레이 모듈 사용하여 </a:t>
            </a:r>
            <a:r>
              <a:rPr lang="ko-KR" altLang="en-US" sz="2000" dirty="0" err="1"/>
              <a:t>도어락</a:t>
            </a:r>
            <a:r>
              <a:rPr lang="ko-KR" altLang="en-US" sz="2000" dirty="0"/>
              <a:t> 제어</a:t>
            </a:r>
          </a:p>
          <a:p>
            <a:endParaRPr lang="ko-KR" altLang="en-US" sz="2000" dirty="0"/>
          </a:p>
          <a:p>
            <a:r>
              <a:rPr lang="ko-KR" altLang="en-US" sz="2000" dirty="0"/>
              <a:t>3. Server 및 DB</a:t>
            </a:r>
          </a:p>
          <a:p>
            <a:r>
              <a:rPr lang="ko-KR" altLang="en-US" sz="2000" dirty="0"/>
              <a:t>  - </a:t>
            </a:r>
            <a:r>
              <a:rPr lang="en-US" altLang="ko-KR" sz="2000" dirty="0" err="1"/>
              <a:t>DocumentDB</a:t>
            </a:r>
            <a:r>
              <a:rPr lang="ko-KR" altLang="en-US" sz="2000" dirty="0"/>
              <a:t>를 사용하여 </a:t>
            </a:r>
            <a:r>
              <a:rPr lang="en-US" altLang="ko-KR" sz="2000" dirty="0"/>
              <a:t>MongoDB </a:t>
            </a:r>
            <a:r>
              <a:rPr lang="ko-KR" altLang="en-US" sz="2000" dirty="0"/>
              <a:t>인스턴스를 구성</a:t>
            </a:r>
          </a:p>
          <a:p>
            <a:r>
              <a:rPr lang="ko-KR" altLang="en-US" sz="2000" dirty="0"/>
              <a:t>  - </a:t>
            </a:r>
            <a:r>
              <a:rPr lang="ko-KR" altLang="en-US" sz="2000" dirty="0" err="1"/>
              <a:t>AWS를</a:t>
            </a:r>
            <a:r>
              <a:rPr lang="ko-KR" altLang="en-US" sz="2000" dirty="0"/>
              <a:t> 활용하여 서버 구축 후 사용</a:t>
            </a:r>
          </a:p>
        </p:txBody>
      </p:sp>
    </p:spTree>
    <p:extLst>
      <p:ext uri="{BB962C8B-B14F-4D97-AF65-F5344CB8AC3E}">
        <p14:creationId xmlns:p14="http://schemas.microsoft.com/office/powerpoint/2010/main" val="103420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업무 분담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E61D6A-F8B2-4E96-B522-3363834C5772}"/>
              </a:ext>
            </a:extLst>
          </p:cNvPr>
          <p:cNvSpPr/>
          <p:nvPr/>
        </p:nvSpPr>
        <p:spPr>
          <a:xfrm>
            <a:off x="10004612" y="6397286"/>
            <a:ext cx="2160494" cy="376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6BF72D-51C8-4AAD-85B0-425781F5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09" y="1279638"/>
            <a:ext cx="9353550" cy="497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5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214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종합설계 수행일정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C9AA75-7AC5-4C97-8FD9-60C0B22F9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58" y="1726830"/>
            <a:ext cx="10544796" cy="3404339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C536BB-A1AD-4847-9FB2-131837B36192}"/>
              </a:ext>
            </a:extLst>
          </p:cNvPr>
          <p:cNvSpPr/>
          <p:nvPr/>
        </p:nvSpPr>
        <p:spPr>
          <a:xfrm>
            <a:off x="10004612" y="6397286"/>
            <a:ext cx="2160494" cy="376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157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878F51-A0EE-4E10-820E-DF8CE04B0288}"/>
              </a:ext>
            </a:extLst>
          </p:cNvPr>
          <p:cNvSpPr txBox="1"/>
          <p:nvPr/>
        </p:nvSpPr>
        <p:spPr>
          <a:xfrm>
            <a:off x="353943" y="906031"/>
            <a:ext cx="757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✔ </a:t>
            </a:r>
            <a:r>
              <a:rPr lang="en-US" altLang="ko-KR" sz="2400" b="1">
                <a:hlinkClick r:id="rId2"/>
              </a:rPr>
              <a:t>https://github.com/hallu0317/Capstone_Design_kpu</a:t>
            </a:r>
            <a:r>
              <a:rPr lang="en-US" altLang="ko-KR" sz="2400" b="1"/>
              <a:t> </a:t>
            </a:r>
          </a:p>
          <a:p>
            <a:r>
              <a:rPr lang="en-US" altLang="ko-KR" sz="2400" b="1"/>
              <a:t> </a:t>
            </a:r>
            <a:endParaRPr lang="ko-KR" altLang="en-US" sz="2400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CE2253-6618-4921-96F2-B729736C2DED}"/>
              </a:ext>
            </a:extLst>
          </p:cNvPr>
          <p:cNvSpPr/>
          <p:nvPr/>
        </p:nvSpPr>
        <p:spPr>
          <a:xfrm>
            <a:off x="10004612" y="6397286"/>
            <a:ext cx="2160494" cy="376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DBB2EF-F469-4E24-9E8C-4A01A6B75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68" y="1367696"/>
            <a:ext cx="10505813" cy="530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4080064" y="2222212"/>
            <a:ext cx="4031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9D12BA-EDC5-406E-9B2A-B17F6498484A}"/>
              </a:ext>
            </a:extLst>
          </p:cNvPr>
          <p:cNvSpPr/>
          <p:nvPr/>
        </p:nvSpPr>
        <p:spPr>
          <a:xfrm>
            <a:off x="10004612" y="6397286"/>
            <a:ext cx="2160494" cy="376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1"/>
            <a:ext cx="12192000" cy="6756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36357" y="76201"/>
            <a:ext cx="100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목차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1185EB-CDE4-4E00-A293-D1C8690B8BCE}"/>
              </a:ext>
            </a:extLst>
          </p:cNvPr>
          <p:cNvSpPr/>
          <p:nvPr/>
        </p:nvSpPr>
        <p:spPr>
          <a:xfrm>
            <a:off x="802104" y="1213030"/>
            <a:ext cx="962527" cy="96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680A7CB-61E2-489C-9B4C-AABB85975CB0}"/>
              </a:ext>
            </a:extLst>
          </p:cNvPr>
          <p:cNvSpPr/>
          <p:nvPr/>
        </p:nvSpPr>
        <p:spPr>
          <a:xfrm>
            <a:off x="802104" y="2467800"/>
            <a:ext cx="962527" cy="96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9543206-4CD4-490A-80FC-3EAC13C1A583}"/>
              </a:ext>
            </a:extLst>
          </p:cNvPr>
          <p:cNvSpPr/>
          <p:nvPr/>
        </p:nvSpPr>
        <p:spPr>
          <a:xfrm>
            <a:off x="802104" y="3722570"/>
            <a:ext cx="962527" cy="96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883F541-61FD-4B13-A539-86E4B4DE0A36}"/>
              </a:ext>
            </a:extLst>
          </p:cNvPr>
          <p:cNvSpPr/>
          <p:nvPr/>
        </p:nvSpPr>
        <p:spPr>
          <a:xfrm>
            <a:off x="802104" y="4977340"/>
            <a:ext cx="962527" cy="96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EC4E2BF-A11A-4273-B242-5BE868315E02}"/>
              </a:ext>
            </a:extLst>
          </p:cNvPr>
          <p:cNvSpPr/>
          <p:nvPr/>
        </p:nvSpPr>
        <p:spPr>
          <a:xfrm>
            <a:off x="6464967" y="1213030"/>
            <a:ext cx="962527" cy="96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CE490B3-0F49-4FC3-9736-6A01E22EC047}"/>
              </a:ext>
            </a:extLst>
          </p:cNvPr>
          <p:cNvSpPr/>
          <p:nvPr/>
        </p:nvSpPr>
        <p:spPr>
          <a:xfrm>
            <a:off x="6464967" y="2467800"/>
            <a:ext cx="962527" cy="96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AAE1C2C-6824-43F2-A7E7-3403F0431949}"/>
              </a:ext>
            </a:extLst>
          </p:cNvPr>
          <p:cNvSpPr/>
          <p:nvPr/>
        </p:nvSpPr>
        <p:spPr>
          <a:xfrm>
            <a:off x="6464967" y="3722570"/>
            <a:ext cx="962527" cy="96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24068A2-FA51-47CF-97DD-484E5A857344}"/>
              </a:ext>
            </a:extLst>
          </p:cNvPr>
          <p:cNvSpPr/>
          <p:nvPr/>
        </p:nvSpPr>
        <p:spPr>
          <a:xfrm>
            <a:off x="6464967" y="4977340"/>
            <a:ext cx="962527" cy="96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8F928-44E7-42B0-A4D0-70C41B55090B}"/>
              </a:ext>
            </a:extLst>
          </p:cNvPr>
          <p:cNvSpPr txBox="1"/>
          <p:nvPr/>
        </p:nvSpPr>
        <p:spPr>
          <a:xfrm>
            <a:off x="2101515" y="1493575"/>
            <a:ext cx="3096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프로젝트 개요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139DAE-0071-4E9A-BFEB-61B4B5A13E03}"/>
              </a:ext>
            </a:extLst>
          </p:cNvPr>
          <p:cNvSpPr txBox="1"/>
          <p:nvPr/>
        </p:nvSpPr>
        <p:spPr>
          <a:xfrm>
            <a:off x="2101514" y="2711638"/>
            <a:ext cx="3096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관련 연구 및 사례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A7E703-83A5-4AA3-848C-B2CE321946F9}"/>
              </a:ext>
            </a:extLst>
          </p:cNvPr>
          <p:cNvSpPr txBox="1"/>
          <p:nvPr/>
        </p:nvSpPr>
        <p:spPr>
          <a:xfrm>
            <a:off x="2101515" y="3929703"/>
            <a:ext cx="3096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시스템 수행 시나리오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22FEE-0E67-41EB-8F98-E02A78B9C1DF}"/>
              </a:ext>
            </a:extLst>
          </p:cNvPr>
          <p:cNvSpPr txBox="1"/>
          <p:nvPr/>
        </p:nvSpPr>
        <p:spPr>
          <a:xfrm>
            <a:off x="2101515" y="5147767"/>
            <a:ext cx="3096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시스템 구성도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008AC-6D08-43D7-9C4E-71AA6A1D545D}"/>
              </a:ext>
            </a:extLst>
          </p:cNvPr>
          <p:cNvSpPr txBox="1"/>
          <p:nvPr/>
        </p:nvSpPr>
        <p:spPr>
          <a:xfrm>
            <a:off x="7764378" y="1493575"/>
            <a:ext cx="3096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환경 및 개발 방법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7ECC6E-B3F8-4373-8EC3-9D2DA736AB54}"/>
              </a:ext>
            </a:extLst>
          </p:cNvPr>
          <p:cNvSpPr txBox="1"/>
          <p:nvPr/>
        </p:nvSpPr>
        <p:spPr>
          <a:xfrm>
            <a:off x="7764378" y="2748345"/>
            <a:ext cx="3096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업무 분담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DF8EDE-F691-40E1-9964-2EE90320737D}"/>
              </a:ext>
            </a:extLst>
          </p:cNvPr>
          <p:cNvSpPr txBox="1"/>
          <p:nvPr/>
        </p:nvSpPr>
        <p:spPr>
          <a:xfrm>
            <a:off x="7764378" y="3930225"/>
            <a:ext cx="3096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종합설계 수행일정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19539A-476A-4076-A15C-47B22894B6D7}"/>
              </a:ext>
            </a:extLst>
          </p:cNvPr>
          <p:cNvSpPr txBox="1"/>
          <p:nvPr/>
        </p:nvSpPr>
        <p:spPr>
          <a:xfrm>
            <a:off x="7764378" y="5257885"/>
            <a:ext cx="3096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필요기술 및 참고문헌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5B0840-4494-4695-8E79-8E6686E47BF4}"/>
              </a:ext>
            </a:extLst>
          </p:cNvPr>
          <p:cNvSpPr/>
          <p:nvPr/>
        </p:nvSpPr>
        <p:spPr>
          <a:xfrm>
            <a:off x="10004612" y="6397286"/>
            <a:ext cx="2160494" cy="376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0279" y="111525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개요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A91F6F-1F0F-4BD2-83B2-CDF99ACB9AED}"/>
              </a:ext>
            </a:extLst>
          </p:cNvPr>
          <p:cNvSpPr/>
          <p:nvPr/>
        </p:nvSpPr>
        <p:spPr>
          <a:xfrm>
            <a:off x="10004612" y="6397286"/>
            <a:ext cx="2160494" cy="376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2E7F60F-ADB5-4D80-8675-5DFC50189E8B}"/>
              </a:ext>
            </a:extLst>
          </p:cNvPr>
          <p:cNvGrpSpPr/>
          <p:nvPr/>
        </p:nvGrpSpPr>
        <p:grpSpPr>
          <a:xfrm>
            <a:off x="1090165" y="1140260"/>
            <a:ext cx="10267381" cy="5257026"/>
            <a:chOff x="2056745" y="760423"/>
            <a:chExt cx="10267381" cy="525702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0E28C5B-7A44-4120-A53B-5233244EE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9235" y="1781536"/>
              <a:ext cx="2482832" cy="4235913"/>
            </a:xfrm>
            <a:prstGeom prst="rect">
              <a:avLst/>
            </a:prstGeom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50DE55CB-ED0D-4999-ABE2-7D3C432D7420}"/>
                </a:ext>
              </a:extLst>
            </p:cNvPr>
            <p:cNvGrpSpPr/>
            <p:nvPr/>
          </p:nvGrpSpPr>
          <p:grpSpPr>
            <a:xfrm>
              <a:off x="2056745" y="1928855"/>
              <a:ext cx="2094024" cy="3941277"/>
              <a:chOff x="7684457" y="1899686"/>
              <a:chExt cx="2094024" cy="3941277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ABBD73BB-A99A-4CFD-8E21-3BF228BE3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4457" y="1899686"/>
                <a:ext cx="2028710" cy="3941277"/>
              </a:xfrm>
              <a:prstGeom prst="rect">
                <a:avLst/>
              </a:prstGeom>
            </p:spPr>
          </p:pic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1C260751-2913-453A-B35C-242FA6A57F81}"/>
                  </a:ext>
                </a:extLst>
              </p:cNvPr>
              <p:cNvGrpSpPr/>
              <p:nvPr/>
            </p:nvGrpSpPr>
            <p:grpSpPr>
              <a:xfrm>
                <a:off x="8068995" y="2985797"/>
                <a:ext cx="1196303" cy="1054358"/>
                <a:chOff x="8080310" y="2985797"/>
                <a:chExt cx="1196303" cy="1054358"/>
              </a:xfrm>
            </p:grpSpPr>
            <p:sp>
              <p:nvSpPr>
                <p:cNvPr id="21" name="순서도: 연결자 20">
                  <a:extLst>
                    <a:ext uri="{FF2B5EF4-FFF2-40B4-BE49-F238E27FC236}">
                      <a16:creationId xmlns:a16="http://schemas.microsoft.com/office/drawing/2014/main" id="{14A35581-8EE1-4A7E-BAFD-12ED6DF99664}"/>
                    </a:ext>
                  </a:extLst>
                </p:cNvPr>
                <p:cNvSpPr/>
                <p:nvPr/>
              </p:nvSpPr>
              <p:spPr>
                <a:xfrm>
                  <a:off x="8080310" y="2985797"/>
                  <a:ext cx="1196303" cy="1054358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DFB4CCA0-2A88-4322-BBEB-150C5AEC13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301210" y="3075120"/>
                  <a:ext cx="795204" cy="795204"/>
                </a:xfrm>
                <a:prstGeom prst="rect">
                  <a:avLst/>
                </a:prstGeom>
              </p:spPr>
            </p:pic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D88A4F-09F3-4738-8023-7FD1E0049B6F}"/>
                  </a:ext>
                </a:extLst>
              </p:cNvPr>
              <p:cNvSpPr txBox="1"/>
              <p:nvPr/>
            </p:nvSpPr>
            <p:spPr>
              <a:xfrm>
                <a:off x="8182947" y="2049455"/>
                <a:ext cx="1595534" cy="346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1" kern="0" spc="0" dirty="0">
                    <a:effectLst/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Smart Lock</a:t>
                </a:r>
                <a:endParaRPr lang="ko-KR" altLang="en-US" sz="1200" b="1" kern="0" spc="0" dirty="0"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C88A57B4-E3DC-4C18-BA4A-509F6469DAC9}"/>
                  </a:ext>
                </a:extLst>
              </p:cNvPr>
              <p:cNvCxnSpPr/>
              <p:nvPr/>
            </p:nvCxnSpPr>
            <p:spPr>
              <a:xfrm>
                <a:off x="7753739" y="2396088"/>
                <a:ext cx="189411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FF72D2C0-038F-4C6A-8EAB-521EFFBDBD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9942" y="2125501"/>
                <a:ext cx="270588" cy="270588"/>
              </a:xfrm>
              <a:prstGeom prst="rect">
                <a:avLst/>
              </a:prstGeom>
            </p:spPr>
          </p:pic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48CF6E90-3087-4839-A707-236C0E6B09A6}"/>
                  </a:ext>
                </a:extLst>
              </p:cNvPr>
              <p:cNvCxnSpPr/>
              <p:nvPr/>
            </p:nvCxnSpPr>
            <p:spPr>
              <a:xfrm>
                <a:off x="7753739" y="5190114"/>
                <a:ext cx="18941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52B89E2-8706-45B6-9BAB-1B378C566BA8}"/>
                  </a:ext>
                </a:extLst>
              </p:cNvPr>
              <p:cNvCxnSpPr/>
              <p:nvPr/>
            </p:nvCxnSpPr>
            <p:spPr>
              <a:xfrm>
                <a:off x="8425543" y="5190114"/>
                <a:ext cx="0" cy="5202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615DF6BF-609F-4119-8977-987611BFEDB0}"/>
                  </a:ext>
                </a:extLst>
              </p:cNvPr>
              <p:cNvCxnSpPr/>
              <p:nvPr/>
            </p:nvCxnSpPr>
            <p:spPr>
              <a:xfrm>
                <a:off x="9003108" y="5190114"/>
                <a:ext cx="0" cy="5202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F1E7737F-6A23-4C0F-AA10-E50335335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71263" y="5216958"/>
                <a:ext cx="466531" cy="466531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44819667-D4AF-44E1-8708-9852F9FB6A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1342" y="5244426"/>
                <a:ext cx="404016" cy="404016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19001DF1-F24D-4764-B099-76F8272B27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8692" y="5235802"/>
                <a:ext cx="447687" cy="447687"/>
              </a:xfrm>
              <a:prstGeom prst="rect">
                <a:avLst/>
              </a:prstGeom>
            </p:spPr>
          </p:pic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6A19058D-1B72-43C9-8840-436214410E19}"/>
                  </a:ext>
                </a:extLst>
              </p:cNvPr>
              <p:cNvSpPr/>
              <p:nvPr/>
            </p:nvSpPr>
            <p:spPr>
              <a:xfrm>
                <a:off x="7817493" y="4396253"/>
                <a:ext cx="1762637" cy="43776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i="0" dirty="0">
                    <a:solidFill>
                      <a:srgbClr val="202124"/>
                    </a:solidFill>
                    <a:effectLst/>
                    <a:latin typeface="Apple SD Gothic Neo"/>
                  </a:rPr>
                  <a:t>경기도 시흥시 </a:t>
                </a:r>
                <a:r>
                  <a:rPr lang="ko-KR" altLang="en-US" sz="1000" b="1" i="0" dirty="0" err="1">
                    <a:solidFill>
                      <a:srgbClr val="202124"/>
                    </a:solidFill>
                    <a:effectLst/>
                    <a:latin typeface="Apple SD Gothic Neo"/>
                  </a:rPr>
                  <a:t>정왕동</a:t>
                </a:r>
                <a:r>
                  <a:rPr lang="ko-KR" altLang="en-US" sz="1000" b="1" i="0" dirty="0">
                    <a:solidFill>
                      <a:srgbClr val="202124"/>
                    </a:solidFill>
                    <a:effectLst/>
                    <a:latin typeface="Apple SD Gothic Neo"/>
                  </a:rPr>
                  <a:t> </a:t>
                </a:r>
                <a:r>
                  <a:rPr lang="en-US" altLang="ko-KR" sz="1000" b="1" i="0" dirty="0">
                    <a:solidFill>
                      <a:srgbClr val="202124"/>
                    </a:solidFill>
                    <a:effectLst/>
                    <a:latin typeface="Apple SD Gothic Neo"/>
                  </a:rPr>
                  <a:t>2121</a:t>
                </a:r>
                <a:endParaRPr lang="ko-KR" altLang="en-US" sz="1000" b="1" dirty="0"/>
              </a:p>
            </p:txBody>
          </p:sp>
        </p:grp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BE13D1B-184C-4373-A5D5-AD671A06EA71}"/>
                </a:ext>
              </a:extLst>
            </p:cNvPr>
            <p:cNvCxnSpPr>
              <a:cxnSpLocks/>
            </p:cNvCxnSpPr>
            <p:nvPr/>
          </p:nvCxnSpPr>
          <p:spPr>
            <a:xfrm>
              <a:off x="4150769" y="3817398"/>
              <a:ext cx="2641917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B5920787-06AF-48F2-B9C2-338B0C418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4550" y="760423"/>
              <a:ext cx="2028710" cy="2028710"/>
            </a:xfrm>
            <a:prstGeom prst="rect">
              <a:avLst/>
            </a:prstGeom>
          </p:spPr>
        </p:pic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332D4D7-A39C-4733-930A-FC5FA2B230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5647" y="2245114"/>
              <a:ext cx="638576" cy="54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A8DD28C9-67A1-4FA6-8945-2187940AECB5}"/>
                </a:ext>
              </a:extLst>
            </p:cNvPr>
            <p:cNvGrpSpPr/>
            <p:nvPr/>
          </p:nvGrpSpPr>
          <p:grpSpPr>
            <a:xfrm>
              <a:off x="8436272" y="835706"/>
              <a:ext cx="3887854" cy="1922863"/>
              <a:chOff x="8436272" y="835706"/>
              <a:chExt cx="3887854" cy="1922863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796FCAD5-8D11-4A17-9218-B38196A0C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69275" y="1215545"/>
                <a:ext cx="1334659" cy="868948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C482D70-2A70-43E1-B427-8DEB91E4A6D7}"/>
                  </a:ext>
                </a:extLst>
              </p:cNvPr>
              <p:cNvSpPr txBox="1"/>
              <p:nvPr/>
            </p:nvSpPr>
            <p:spPr>
              <a:xfrm>
                <a:off x="8800681" y="2095515"/>
                <a:ext cx="1334659" cy="346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200" b="1" kern="0" spc="0" dirty="0" err="1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라즈베리파이</a:t>
                </a:r>
                <a:r>
                  <a:rPr lang="en-US" altLang="ko-KR" sz="1200" b="1" kern="0" spc="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4</a:t>
                </a:r>
                <a:endParaRPr lang="ko-KR" altLang="en-US" sz="1200" b="1" kern="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endParaRPr>
              </a:p>
            </p:txBody>
          </p: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398C7FB8-10D8-4FCB-89B0-E9EBDD0D68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6263" y="861180"/>
                <a:ext cx="567059" cy="1177740"/>
              </a:xfrm>
              <a:prstGeom prst="rect">
                <a:avLst/>
              </a:prstGeom>
            </p:spPr>
          </p:pic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703CBC88-82E4-41EF-8CCC-56FAB322E1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51803" y="1242367"/>
                <a:ext cx="1124934" cy="756965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B22995A-AEA3-409A-A79C-1BE8EFDA1FAF}"/>
                  </a:ext>
                </a:extLst>
              </p:cNvPr>
              <p:cNvSpPr txBox="1"/>
              <p:nvPr/>
            </p:nvSpPr>
            <p:spPr>
              <a:xfrm>
                <a:off x="9950188" y="2085833"/>
                <a:ext cx="1261995" cy="346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200" b="1" kern="0" spc="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카메라 모듈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94AD11B-6E99-4833-B5CF-39BC5C9147FD}"/>
                  </a:ext>
                </a:extLst>
              </p:cNvPr>
              <p:cNvSpPr txBox="1"/>
              <p:nvPr/>
            </p:nvSpPr>
            <p:spPr>
              <a:xfrm>
                <a:off x="11062131" y="2059358"/>
                <a:ext cx="1261995" cy="346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indent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1" kern="0" spc="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NFC </a:t>
                </a:r>
                <a:r>
                  <a:rPr lang="ko-KR" altLang="en-US" sz="1200" b="1" kern="0" spc="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모듈</a:t>
                </a:r>
              </a:p>
            </p:txBody>
          </p:sp>
          <p:sp>
            <p:nvSpPr>
              <p:cNvPr id="71" name="순서도: 연결자 70">
                <a:extLst>
                  <a:ext uri="{FF2B5EF4-FFF2-40B4-BE49-F238E27FC236}">
                    <a16:creationId xmlns:a16="http://schemas.microsoft.com/office/drawing/2014/main" id="{0BFE4404-3732-4C5C-AA71-3F759792612D}"/>
                  </a:ext>
                </a:extLst>
              </p:cNvPr>
              <p:cNvSpPr/>
              <p:nvPr/>
            </p:nvSpPr>
            <p:spPr>
              <a:xfrm>
                <a:off x="8436272" y="835706"/>
                <a:ext cx="3755728" cy="1922863"/>
              </a:xfrm>
              <a:prstGeom prst="flowChartConnector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83FE4A14-AC37-42E5-89C8-692BDA8F0B68}"/>
              </a:ext>
            </a:extLst>
          </p:cNvPr>
          <p:cNvGrpSpPr/>
          <p:nvPr/>
        </p:nvGrpSpPr>
        <p:grpSpPr>
          <a:xfrm>
            <a:off x="8126748" y="4917944"/>
            <a:ext cx="3755728" cy="1353236"/>
            <a:chOff x="8101263" y="3625516"/>
            <a:chExt cx="3755728" cy="135323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7F28B7F-316C-4273-BA01-FC5E017161D7}"/>
                </a:ext>
              </a:extLst>
            </p:cNvPr>
            <p:cNvSpPr txBox="1"/>
            <p:nvPr/>
          </p:nvSpPr>
          <p:spPr>
            <a:xfrm>
              <a:off x="8101263" y="3625516"/>
              <a:ext cx="3755728" cy="47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-</a:t>
              </a:r>
              <a:r>
                <a:rPr lang="ko-KR" altLang="en-US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와이파이 기반 스마트 </a:t>
              </a:r>
              <a:r>
                <a:rPr lang="ko-KR" altLang="en-US" kern="0" dirty="0" err="1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도어락</a:t>
              </a:r>
              <a:endPara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C53F31A-529B-43C4-B8FE-A5FBF02E4894}"/>
                </a:ext>
              </a:extLst>
            </p:cNvPr>
            <p:cNvSpPr txBox="1"/>
            <p:nvPr/>
          </p:nvSpPr>
          <p:spPr>
            <a:xfrm>
              <a:off x="8101263" y="4051101"/>
              <a:ext cx="3755728" cy="47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-NFC</a:t>
              </a:r>
              <a:r>
                <a:rPr lang="ko-KR" altLang="en-US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를 활용한 스마트 </a:t>
              </a:r>
              <a:r>
                <a:rPr lang="ko-KR" altLang="en-US" kern="0" dirty="0" err="1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도어락</a:t>
              </a:r>
              <a:endPara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E20CD2E-1FB6-4A16-8D2C-87962A2274C0}"/>
                </a:ext>
              </a:extLst>
            </p:cNvPr>
            <p:cNvSpPr txBox="1"/>
            <p:nvPr/>
          </p:nvSpPr>
          <p:spPr>
            <a:xfrm>
              <a:off x="8101263" y="4505033"/>
              <a:ext cx="3755728" cy="47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-</a:t>
              </a:r>
              <a:r>
                <a:rPr lang="ko-KR" altLang="en-US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안면인식을 활용한 스마트 </a:t>
              </a:r>
              <a:r>
                <a:rPr lang="ko-KR" altLang="en-US" kern="0" dirty="0" err="1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도어락</a:t>
              </a:r>
              <a:endPara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B5F0C94-876D-4C75-88BE-7A9B6D1E37FF}"/>
              </a:ext>
            </a:extLst>
          </p:cNvPr>
          <p:cNvSpPr txBox="1"/>
          <p:nvPr/>
        </p:nvSpPr>
        <p:spPr>
          <a:xfrm>
            <a:off x="7665771" y="4530986"/>
            <a:ext cx="4859560" cy="47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기존 </a:t>
            </a:r>
            <a:r>
              <a:rPr lang="ko-KR" altLang="en-US" b="1" kern="0" dirty="0" err="1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도어락</a:t>
            </a:r>
            <a:r>
              <a:rPr lang="ko-KR" altLang="en-US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문제점을 해결한 스마트 </a:t>
            </a:r>
            <a:r>
              <a:rPr lang="ko-KR" altLang="en-US" b="1" kern="0" dirty="0" err="1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도어락</a:t>
            </a:r>
            <a:endParaRPr lang="ko-KR" altLang="en-US" sz="1800" b="1" kern="0" spc="0" dirty="0"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09B32D-943E-41EC-98E1-5CA0427271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8733" y="2263454"/>
            <a:ext cx="2160494" cy="41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4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7C34B7-309D-4E59-8E9E-82A7DD16A272}"/>
              </a:ext>
            </a:extLst>
          </p:cNvPr>
          <p:cNvSpPr/>
          <p:nvPr/>
        </p:nvSpPr>
        <p:spPr>
          <a:xfrm>
            <a:off x="348082" y="1481442"/>
            <a:ext cx="5166033" cy="1849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연구 개발 배경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E22359-AB6A-4AB3-96E7-D0814CB0E4E7}"/>
              </a:ext>
            </a:extLst>
          </p:cNvPr>
          <p:cNvSpPr txBox="1"/>
          <p:nvPr/>
        </p:nvSpPr>
        <p:spPr>
          <a:xfrm>
            <a:off x="384490" y="1481441"/>
            <a:ext cx="4940340" cy="21946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marR="0" indent="-285750" algn="just" fontAlgn="base" latinLnBrk="1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가정집 대상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범죄중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대다수가 현관문을 통해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발생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285750" marR="0" indent="-285750" algn="just" fontAlgn="base" latinLnBrk="1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기존 비밀번호 입력 방식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도어락의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경우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사용자 부주의 및 카메라 설치 등으로 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침입위험에 항시 노출되어 있음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285750" marR="0" indent="-285750" algn="just" fontAlgn="base" latinLnBrk="1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BAC847-9990-4965-AE6D-18B739B73623}"/>
              </a:ext>
            </a:extLst>
          </p:cNvPr>
          <p:cNvSpPr/>
          <p:nvPr/>
        </p:nvSpPr>
        <p:spPr>
          <a:xfrm>
            <a:off x="10004612" y="6397286"/>
            <a:ext cx="2160494" cy="376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B9B1FF-9AB0-425C-9AC4-5A3AF4A7D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964" y="897000"/>
            <a:ext cx="5902036" cy="591947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0EF83B-76EB-4D39-98ED-D832E4411CE2}"/>
              </a:ext>
            </a:extLst>
          </p:cNvPr>
          <p:cNvSpPr/>
          <p:nvPr/>
        </p:nvSpPr>
        <p:spPr>
          <a:xfrm>
            <a:off x="348082" y="3411561"/>
            <a:ext cx="5170212" cy="58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>
                <a:solidFill>
                  <a:schemeClr val="tx1"/>
                </a:solidFill>
              </a:rPr>
              <a:t> 사용자 편의성 증대 및 비용절감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836676-BD8C-4A6B-8E07-DA517E65CE31}"/>
              </a:ext>
            </a:extLst>
          </p:cNvPr>
          <p:cNvSpPr/>
          <p:nvPr/>
        </p:nvSpPr>
        <p:spPr>
          <a:xfrm>
            <a:off x="348082" y="3996003"/>
            <a:ext cx="5166033" cy="271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 fontAlgn="base">
              <a:buFontTx/>
              <a:buChar char="-"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+mn-ea"/>
              </a:rPr>
              <a:t>IoT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+mn-ea"/>
              </a:rPr>
              <a:t>기술의 지속적인 발전에도 불구하고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+mn-ea"/>
              </a:rPr>
              <a:t>, </a:t>
            </a:r>
            <a:br>
              <a:rPr lang="en-US" altLang="ko-KR" sz="1800" kern="0" spc="0">
                <a:solidFill>
                  <a:srgbClr val="000000"/>
                </a:solidFill>
                <a:effectLst/>
                <a:latin typeface="+mn-ea"/>
              </a:rPr>
            </a:br>
            <a:r>
              <a:rPr lang="ko-KR" altLang="en-US" sz="1800" kern="0" spc="0">
                <a:solidFill>
                  <a:srgbClr val="000000"/>
                </a:solidFill>
                <a:effectLst/>
                <a:latin typeface="+mn-ea"/>
              </a:rPr>
              <a:t>물리적 수단을 통해 </a:t>
            </a:r>
            <a:r>
              <a:rPr lang="en-US" altLang="ko-KR" ker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+mn-ea"/>
              </a:rPr>
              <a:t>관리되는 도어락 기능의 </a:t>
            </a:r>
            <a:br>
              <a:rPr lang="en-US" altLang="ko-KR" sz="1800" kern="0" spc="0">
                <a:solidFill>
                  <a:srgbClr val="000000"/>
                </a:solidFill>
                <a:effectLst/>
                <a:latin typeface="+mn-ea"/>
              </a:rPr>
            </a:br>
            <a:r>
              <a:rPr lang="ko-KR" altLang="en-US" sz="1800" kern="0" spc="0">
                <a:solidFill>
                  <a:srgbClr val="000000"/>
                </a:solidFill>
                <a:effectLst/>
                <a:latin typeface="+mn-ea"/>
              </a:rPr>
              <a:t>개선 필요성을 느낌</a:t>
            </a:r>
            <a:endParaRPr lang="en-US" altLang="ko-KR" sz="1800" kern="0" spc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/>
            <a:endParaRPr lang="ko-KR" altLang="en-US" sz="1800" kern="0" spc="0">
              <a:solidFill>
                <a:srgbClr val="000000"/>
              </a:solidFill>
              <a:effectLst/>
              <a:latin typeface="+mn-ea"/>
            </a:endParaRPr>
          </a:p>
          <a:p>
            <a:pPr marL="285750" marR="0" indent="-285750" algn="just" fontAlgn="base" latinLnBrk="1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kern="0">
                <a:solidFill>
                  <a:srgbClr val="000000"/>
                </a:solidFill>
                <a:latin typeface="+mn-ea"/>
              </a:rPr>
              <a:t>Application</a:t>
            </a:r>
            <a:r>
              <a:rPr lang="ko-KR" altLang="en-US" kern="0">
                <a:solidFill>
                  <a:srgbClr val="000000"/>
                </a:solidFill>
                <a:latin typeface="+mn-ea"/>
              </a:rPr>
              <a:t>을 사용한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+mn-ea"/>
              </a:rPr>
              <a:t> 원격제어를 통해</a:t>
            </a:r>
            <a:endParaRPr lang="en-US" altLang="ko-KR" sz="1800" kern="0" spc="0">
              <a:solidFill>
                <a:srgbClr val="000000"/>
              </a:solidFill>
              <a:effectLst/>
              <a:latin typeface="+mn-ea"/>
            </a:endParaRPr>
          </a:p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>
                <a:solidFill>
                  <a:srgbClr val="000000"/>
                </a:solidFill>
                <a:latin typeface="+mn-ea"/>
              </a:rPr>
              <a:t>    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+mn-ea"/>
              </a:rPr>
              <a:t>편리함과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+mn-ea"/>
              </a:rPr>
              <a:t>효율성 증대 기대</a:t>
            </a:r>
            <a:endParaRPr lang="en-US" altLang="ko-KR" sz="1800" kern="0" spc="0">
              <a:solidFill>
                <a:srgbClr val="000000"/>
              </a:solidFill>
              <a:effectLst/>
              <a:latin typeface="+mn-ea"/>
            </a:endParaRPr>
          </a:p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sz="1800" kern="0" spc="0">
              <a:solidFill>
                <a:srgbClr val="000000"/>
              </a:solidFill>
              <a:effectLst/>
              <a:latin typeface="+mn-ea"/>
            </a:endParaRPr>
          </a:p>
          <a:p>
            <a:pPr marL="285750" marR="0" indent="-285750" algn="just" fontAlgn="base" latinLnBrk="1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+mn-ea"/>
              </a:rPr>
              <a:t>도어락의 설치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+mn-ea"/>
              </a:rPr>
              <a:t>유지 서비스 비용 절감</a:t>
            </a:r>
          </a:p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9550496-7205-42A1-9C9F-DAC280AB1D16}"/>
              </a:ext>
            </a:extLst>
          </p:cNvPr>
          <p:cNvSpPr/>
          <p:nvPr/>
        </p:nvSpPr>
        <p:spPr>
          <a:xfrm>
            <a:off x="348082" y="906235"/>
            <a:ext cx="5170212" cy="58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>
                <a:solidFill>
                  <a:schemeClr val="tx1"/>
                </a:solidFill>
              </a:rPr>
              <a:t> 범죄예방 및 보안 관련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6241FB0-BF7C-4D2E-A7A4-86D6434BE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249" y="897000"/>
            <a:ext cx="6087794" cy="587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695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연구 개발 목표와 효과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56FA1-A6FD-4466-831E-AE0B00678EEE}"/>
              </a:ext>
            </a:extLst>
          </p:cNvPr>
          <p:cNvSpPr txBox="1"/>
          <p:nvPr/>
        </p:nvSpPr>
        <p:spPr>
          <a:xfrm>
            <a:off x="353943" y="1345032"/>
            <a:ext cx="7942892" cy="1803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연구 개발 목표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앱으로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도어락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제어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애플리케이션에서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+mn-ea"/>
              </a:rPr>
              <a:t>wifi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모듈로 신호를 줌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앱 개발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로그인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도어락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등록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사용자 목록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사용자 초대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  출입이력조회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스마트키 관리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앨범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C46B5-2ADE-4F8A-9254-AC2FD9933CF9}"/>
              </a:ext>
            </a:extLst>
          </p:cNvPr>
          <p:cNvSpPr txBox="1"/>
          <p:nvPr/>
        </p:nvSpPr>
        <p:spPr>
          <a:xfrm>
            <a:off x="353943" y="3709654"/>
            <a:ext cx="8779971" cy="2246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연구 효과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-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도어락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출입기록 작성 및 알람을 통한 범죄 예방 및 대처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무선 통신 기반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도어락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인증 방식을 활용하여 비밀번호 노출 위협을 해소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앱을 통해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도어락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원격 개폐 및 일상생활 자동화 제공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근거리 무선통신을 사용해 자동으로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도어락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개폐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87AE96-DD96-4D9F-BD49-34A464D06570}"/>
              </a:ext>
            </a:extLst>
          </p:cNvPr>
          <p:cNvSpPr/>
          <p:nvPr/>
        </p:nvSpPr>
        <p:spPr>
          <a:xfrm>
            <a:off x="10004612" y="6397286"/>
            <a:ext cx="2160494" cy="376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72D04D9-A19B-4021-A25D-55780630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387" y="975115"/>
            <a:ext cx="3928533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2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951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관련 연구 및 사례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3A39EC0-D7DC-40A0-B341-44489948A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20602"/>
              </p:ext>
            </p:extLst>
          </p:nvPr>
        </p:nvGraphicFramePr>
        <p:xfrm>
          <a:off x="353943" y="1748460"/>
          <a:ext cx="11624703" cy="4006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4902">
                  <a:extLst>
                    <a:ext uri="{9D8B030D-6E8A-4147-A177-3AD203B41FA5}">
                      <a16:colId xmlns:a16="http://schemas.microsoft.com/office/drawing/2014/main" val="3331616028"/>
                    </a:ext>
                  </a:extLst>
                </a:gridCol>
                <a:gridCol w="7749801">
                  <a:extLst>
                    <a:ext uri="{9D8B030D-6E8A-4147-A177-3AD203B41FA5}">
                      <a16:colId xmlns:a16="http://schemas.microsoft.com/office/drawing/2014/main" val="2950453752"/>
                    </a:ext>
                  </a:extLst>
                </a:gridCol>
              </a:tblGrid>
              <a:tr h="4404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관련 사례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21022"/>
                  </a:ext>
                </a:extLst>
              </a:tr>
              <a:tr h="993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혜강</a:t>
                      </a:r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시큐리티</a:t>
                      </a:r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도어락</a:t>
                      </a:r>
                      <a:endParaRPr lang="ko-KR" alt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비밀번호 패드를 이용한 출입 관리</a:t>
                      </a:r>
                    </a:p>
                    <a:p>
                      <a:pPr algn="l" latinLnBrk="1"/>
                      <a:r>
                        <a:rPr lang="en-US" altLang="ko-KR" sz="18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- 65</a:t>
                      </a:r>
                      <a:r>
                        <a:rPr lang="ko-KR" altLang="en-US" sz="18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℃가 감지되면 안전을 위해 강력한 경고음 발생</a:t>
                      </a:r>
                    </a:p>
                    <a:p>
                      <a:pPr algn="l" latinLnBrk="1"/>
                      <a:r>
                        <a:rPr lang="en-US" altLang="ko-KR" sz="18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내부 건전지가 방전 됐을 때 비상전원 기능을 이용하여 작동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 패드를 이용한 동작원리는 비밀번호 노출 우려가 커서 앞면 패널부 제거를 통해 보안성 강화</a:t>
                      </a:r>
                      <a:endParaRPr lang="ko-KR" altLang="en-US" sz="140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639405"/>
                  </a:ext>
                </a:extLst>
              </a:tr>
              <a:tr h="931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삼성 </a:t>
                      </a:r>
                      <a:r>
                        <a:rPr lang="en-US" altLang="ko-KR" sz="18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Smart Lock</a:t>
                      </a:r>
                      <a:endParaRPr lang="ko-KR" altLang="en-US" sz="18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빠른 지문 인식을 통해 비밀번호 노출 위험 감소</a:t>
                      </a:r>
                      <a:endParaRPr lang="en-US" altLang="ko-KR" sz="18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8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데이터 암호화 기술을 적용하여 </a:t>
                      </a:r>
                      <a:r>
                        <a:rPr lang="en-US" altLang="ko-KR" sz="18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IOT </a:t>
                      </a:r>
                      <a:r>
                        <a:rPr lang="ko-KR" altLang="en-US" sz="18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서비스를 해킹에 대한 걱정없이 사용</a:t>
                      </a:r>
                      <a:endParaRPr lang="en-US" altLang="ko-KR" sz="18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8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스마트도어락을 집 안팎에서 스마트폰으로 편리하게 제어 가능</a:t>
                      </a:r>
                      <a:endParaRPr lang="en-US" altLang="ko-KR" sz="18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앞면 패널부를 제거하는 과정을 통해 경제력 향상</a:t>
                      </a:r>
                      <a:endParaRPr lang="ko-KR" altLang="en-US" sz="140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473016"/>
                  </a:ext>
                </a:extLst>
              </a:tr>
              <a:tr h="1224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아임게이트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비대면</a:t>
                      </a:r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안심 체크인 서비스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도어락</a:t>
                      </a:r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출입 이력 실시간 전달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일회성으로 방문하는 방문객에게 </a:t>
                      </a:r>
                      <a:r>
                        <a:rPr lang="en-US" altLang="ko-KR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ONE TIME PASS CODE </a:t>
                      </a:r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발행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앱을 통해 손쉽게 </a:t>
                      </a:r>
                      <a:r>
                        <a:rPr lang="ko-KR" altLang="en-US" sz="18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스마트도어락</a:t>
                      </a:r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설정 가능</a:t>
                      </a:r>
                      <a:endParaRPr lang="en-US" altLang="ko-KR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체크인서비스에 치중되지 않고 가정집에서도 사용 가능한 보편적인 스마트 </a:t>
                      </a:r>
                      <a:r>
                        <a:rPr lang="ko-KR" altLang="en-US" sz="1200" dirty="0" err="1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도어락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개발</a:t>
                      </a:r>
                      <a:endParaRPr lang="ko-KR" altLang="en-US" sz="14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866534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A91F6F-1F0F-4BD2-83B2-CDF99ACB9AED}"/>
              </a:ext>
            </a:extLst>
          </p:cNvPr>
          <p:cNvSpPr/>
          <p:nvPr/>
        </p:nvSpPr>
        <p:spPr>
          <a:xfrm>
            <a:off x="10004612" y="6397286"/>
            <a:ext cx="2160494" cy="376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시스템 수행 시나리오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5B04275-0F45-4E2C-813D-7B177DEAFD44}"/>
              </a:ext>
            </a:extLst>
          </p:cNvPr>
          <p:cNvSpPr/>
          <p:nvPr/>
        </p:nvSpPr>
        <p:spPr>
          <a:xfrm>
            <a:off x="10004612" y="6397286"/>
            <a:ext cx="2160494" cy="376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F893C8-EABB-4E11-87F1-BF090FF65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96" y="1145044"/>
            <a:ext cx="9491663" cy="5317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E64E2F-57B8-47A0-BA59-4A8D4C283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996" y="3920103"/>
            <a:ext cx="8274704" cy="259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시스템 구성도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14F824-DD15-4C2C-B37B-15B5B7D8C0A1}"/>
              </a:ext>
            </a:extLst>
          </p:cNvPr>
          <p:cNvSpPr/>
          <p:nvPr/>
        </p:nvSpPr>
        <p:spPr>
          <a:xfrm>
            <a:off x="10004612" y="6397286"/>
            <a:ext cx="2160494" cy="376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7AA5C0-81FB-49E0-A629-BCE11921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31" y="909179"/>
            <a:ext cx="10043979" cy="56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개발 환경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F132-35E2-4B35-A930-FF6D2521EA12}"/>
              </a:ext>
            </a:extLst>
          </p:cNvPr>
          <p:cNvSpPr/>
          <p:nvPr/>
        </p:nvSpPr>
        <p:spPr>
          <a:xfrm>
            <a:off x="10004612" y="6397286"/>
            <a:ext cx="2160494" cy="376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E774D33-7A3C-4240-BD65-D9ED2CC4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61" y="1214511"/>
            <a:ext cx="10222477" cy="526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marL="0" marR="0" indent="0" algn="just" fontAlgn="base" latinLnBrk="1">
          <a:lnSpc>
            <a:spcPct val="160000"/>
          </a:lnSpc>
          <a:spcBef>
            <a:spcPts val="0"/>
          </a:spcBef>
          <a:spcAft>
            <a:spcPts val="0"/>
          </a:spcAft>
          <a:defRPr sz="1800" b="1" kern="0" spc="0" smtClean="0">
            <a:solidFill>
              <a:srgbClr val="000000"/>
            </a:solidFill>
            <a:effectLst/>
            <a:latin typeface="함초롬바탕" panose="02030604000101010101" pitchFamily="18" charset="-127"/>
            <a:ea typeface="함초롬바탕" panose="02030604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537</Words>
  <Application>Microsoft Office PowerPoint</Application>
  <PresentationFormat>와이드스크린</PresentationFormat>
  <Paragraphs>114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Apple SD Gothic Neo</vt:lpstr>
      <vt:lpstr>마루 부리 Beta</vt:lpstr>
      <vt:lpstr>Malgun Gothic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kim jiwon</cp:lastModifiedBy>
  <cp:revision>36</cp:revision>
  <dcterms:created xsi:type="dcterms:W3CDTF">2020-11-18T01:48:02Z</dcterms:created>
  <dcterms:modified xsi:type="dcterms:W3CDTF">2022-01-02T16:22:10Z</dcterms:modified>
</cp:coreProperties>
</file>