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85" r:id="rId3"/>
    <p:sldId id="29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4113823-783E-443A-AD1B-7BABBAD3B831}">
          <p14:sldIdLst>
            <p14:sldId id="256"/>
            <p14:sldId id="285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EAEDF4"/>
    <a:srgbClr val="FCD8FD"/>
    <a:srgbClr val="FEFED2"/>
    <a:srgbClr val="D3D5DC"/>
    <a:srgbClr val="D0D7E9"/>
    <a:srgbClr val="E9ECF4"/>
    <a:srgbClr val="DBDEE2"/>
    <a:srgbClr val="FAF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6"/>
    <p:restoredTop sz="80982" autoAdjust="0"/>
  </p:normalViewPr>
  <p:slideViewPr>
    <p:cSldViewPr showGuides="1">
      <p:cViewPr varScale="1">
        <p:scale>
          <a:sx n="69" d="100"/>
          <a:sy n="69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6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18EC3BA-1FD4-4A45-AE0E-F8E15B177C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6A4658-0AFE-A347-9357-3EC20D8869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DE304-1FD0-994E-A31E-0977E688F440}" type="datetimeFigureOut">
              <a:rPr kumimoji="1" lang="ko-KR" altLang="en-US" smtClean="0"/>
              <a:t>2020-09-24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8B98F-BCD1-AC41-B5A4-8A13F5E50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CCAD7-8366-0E41-9AA4-3A009CA930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3CF05-FE8D-1A4B-B8A1-69727E9970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1276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68C8A-2EE8-EF4A-8341-BD52C4B22472}" type="datetimeFigureOut">
              <a:rPr kumimoji="1" lang="ko-KR" altLang="en-US" smtClean="0"/>
              <a:t>2020-09-24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40552-1E80-E948-AAEB-6FC23C62F1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175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40552-1E80-E948-AAEB-6FC23C62F10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233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40552-1E80-E948-AAEB-6FC23C62F10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17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40552-1E80-E948-AAEB-6FC23C62F10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32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7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6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6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4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8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1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D37A5-10FD-4F1F-952A-349E3DC79E9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2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7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microsoft.com/office/2007/relationships/hdphoto" Target="../media/hdphoto1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24" Type="http://schemas.openxmlformats.org/officeDocument/2006/relationships/image" Target="../media/image26.png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23" Type="http://schemas.openxmlformats.org/officeDocument/2006/relationships/image" Target="../media/image5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900" b="0" kern="1200" dirty="0">
                <a:latin typeface="맑은 고딕" charset="0"/>
                <a:ea typeface="맑은 고딕" charset="0"/>
              </a:rPr>
              <a:t>비상시 공공시설 위치조회 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09699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비상시 공공시설 위치조회 앱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백수민 신수진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20200921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32"/>
          <p:cNvSpPr>
            <a:spLocks/>
          </p:cNvSpPr>
          <p:nvPr/>
        </p:nvSpPr>
        <p:spPr bwMode="auto">
          <a:xfrm>
            <a:off x="51036" y="867108"/>
            <a:ext cx="8869008" cy="583298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C066A3-02AB-4403-A3A2-F6170D35287E}"/>
              </a:ext>
            </a:extLst>
          </p:cNvPr>
          <p:cNvSpPr/>
          <p:nvPr/>
        </p:nvSpPr>
        <p:spPr>
          <a:xfrm>
            <a:off x="3059832" y="246615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공공시설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위치조회 버튼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04D475-5B40-4EDF-89BD-2175E35D96E2}"/>
              </a:ext>
            </a:extLst>
          </p:cNvPr>
          <p:cNvSpPr/>
          <p:nvPr/>
        </p:nvSpPr>
        <p:spPr>
          <a:xfrm>
            <a:off x="1547664" y="112908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초기 화면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6454AB5-B9E5-48DB-AF91-1BB7437ACB6C}"/>
              </a:ext>
            </a:extLst>
          </p:cNvPr>
          <p:cNvSpPr/>
          <p:nvPr/>
        </p:nvSpPr>
        <p:spPr>
          <a:xfrm>
            <a:off x="3059832" y="1790973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사이렌 버튼</a:t>
            </a:r>
            <a:endParaRPr lang="en-US" altLang="ko-KR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0BF3B1-36DE-48DE-9B81-43A49E34E1D7}"/>
              </a:ext>
            </a:extLst>
          </p:cNvPr>
          <p:cNvSpPr/>
          <p:nvPr/>
        </p:nvSpPr>
        <p:spPr>
          <a:xfrm>
            <a:off x="3059832" y="112908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경찰서 연락 버튼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45FD7D1-B571-4922-BA85-00A1140F89BE}"/>
              </a:ext>
            </a:extLst>
          </p:cNvPr>
          <p:cNvSpPr/>
          <p:nvPr/>
        </p:nvSpPr>
        <p:spPr>
          <a:xfrm>
            <a:off x="6092685" y="112908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문자메세지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전송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3940A3B-A123-4561-8152-52250E583A98}"/>
              </a:ext>
            </a:extLst>
          </p:cNvPr>
          <p:cNvSpPr/>
          <p:nvPr/>
        </p:nvSpPr>
        <p:spPr>
          <a:xfrm>
            <a:off x="4572000" y="1790973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Yes/No</a:t>
            </a:r>
          </a:p>
          <a:p>
            <a:pPr algn="ctr"/>
            <a:r>
              <a:rPr lang="ko-KR" altLang="en-US" sz="1200" dirty="0"/>
              <a:t>팝업 표시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1C89A42-F10F-42D7-B47F-DC4E0D642167}"/>
              </a:ext>
            </a:extLst>
          </p:cNvPr>
          <p:cNvSpPr/>
          <p:nvPr/>
        </p:nvSpPr>
        <p:spPr>
          <a:xfrm>
            <a:off x="4590457" y="3620739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무료와이파이버튼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98E8C04-EAC2-4B1A-80E9-1F933C711366}"/>
              </a:ext>
            </a:extLst>
          </p:cNvPr>
          <p:cNvSpPr/>
          <p:nvPr/>
        </p:nvSpPr>
        <p:spPr>
          <a:xfrm>
            <a:off x="6090055" y="3058931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주변 시설</a:t>
            </a:r>
            <a:endParaRPr lang="en-US" altLang="ko-KR" sz="1200" dirty="0"/>
          </a:p>
          <a:p>
            <a:pPr algn="ctr"/>
            <a:r>
              <a:rPr lang="ko-KR" altLang="en-US" sz="1200" dirty="0"/>
              <a:t>위치조회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CD94602-B795-49C1-8258-354EB50C9CFE}"/>
              </a:ext>
            </a:extLst>
          </p:cNvPr>
          <p:cNvSpPr/>
          <p:nvPr/>
        </p:nvSpPr>
        <p:spPr>
          <a:xfrm>
            <a:off x="6075971" y="2462091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주변 시설</a:t>
            </a:r>
            <a:endParaRPr lang="en-US" altLang="ko-KR" sz="1200" dirty="0"/>
          </a:p>
          <a:p>
            <a:pPr algn="ctr"/>
            <a:r>
              <a:rPr lang="ko-KR" altLang="en-US" sz="1200" dirty="0"/>
              <a:t>위치조회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6D2063A-4A43-45BA-9196-73E991134BF0}"/>
              </a:ext>
            </a:extLst>
          </p:cNvPr>
          <p:cNvSpPr/>
          <p:nvPr/>
        </p:nvSpPr>
        <p:spPr>
          <a:xfrm>
            <a:off x="6059967" y="1790973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사이렌 울림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F97825-EC83-448D-AA40-D5FAEB88D1CA}"/>
              </a:ext>
            </a:extLst>
          </p:cNvPr>
          <p:cNvSpPr/>
          <p:nvPr/>
        </p:nvSpPr>
        <p:spPr>
          <a:xfrm>
            <a:off x="4572000" y="2462091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공중화장실 버튼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AC3D2A7-2050-4D74-94EF-4B71E06B99FF}"/>
              </a:ext>
            </a:extLst>
          </p:cNvPr>
          <p:cNvSpPr/>
          <p:nvPr/>
        </p:nvSpPr>
        <p:spPr>
          <a:xfrm>
            <a:off x="4572000" y="3061331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무더위쉼터</a:t>
            </a:r>
            <a:endParaRPr lang="en-US" altLang="ko-KR" sz="1200" dirty="0"/>
          </a:p>
          <a:p>
            <a:pPr algn="ctr"/>
            <a:r>
              <a:rPr lang="ko-KR" altLang="en-US" sz="1200" dirty="0"/>
              <a:t>버튼</a:t>
            </a:r>
            <a:endParaRPr lang="en-US" altLang="ko-KR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B8BAF13-888D-4337-8670-EBB9126C2F68}"/>
              </a:ext>
            </a:extLst>
          </p:cNvPr>
          <p:cNvSpPr/>
          <p:nvPr/>
        </p:nvSpPr>
        <p:spPr>
          <a:xfrm>
            <a:off x="4586566" y="4235247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졸음쉼터</a:t>
            </a:r>
            <a:endParaRPr lang="en-US" altLang="ko-KR" sz="1200" dirty="0"/>
          </a:p>
          <a:p>
            <a:pPr algn="ctr"/>
            <a:r>
              <a:rPr lang="ko-KR" altLang="en-US" sz="1200" dirty="0"/>
              <a:t>버튼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D7491D-7A4F-4226-9CED-64C73B00881E}"/>
              </a:ext>
            </a:extLst>
          </p:cNvPr>
          <p:cNvSpPr/>
          <p:nvPr/>
        </p:nvSpPr>
        <p:spPr>
          <a:xfrm>
            <a:off x="4586566" y="4859523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여성안심지킴이 집 버튼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96ED250-8EA4-463A-8011-7F69E12F202A}"/>
              </a:ext>
            </a:extLst>
          </p:cNvPr>
          <p:cNvCxnSpPr>
            <a:stCxn id="43" idx="3"/>
            <a:endCxn id="59" idx="1"/>
          </p:cNvCxnSpPr>
          <p:nvPr/>
        </p:nvCxnSpPr>
        <p:spPr>
          <a:xfrm>
            <a:off x="2843808" y="1345104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F5E41B6-6B4E-427E-8E4F-506BD735F8A0}"/>
              </a:ext>
            </a:extLst>
          </p:cNvPr>
          <p:cNvSpPr/>
          <p:nvPr/>
        </p:nvSpPr>
        <p:spPr>
          <a:xfrm>
            <a:off x="6084168" y="3620739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주변 시설</a:t>
            </a:r>
            <a:endParaRPr lang="en-US" altLang="ko-KR" sz="1200" dirty="0"/>
          </a:p>
          <a:p>
            <a:pPr algn="ctr"/>
            <a:r>
              <a:rPr lang="ko-KR" altLang="en-US" sz="1200" dirty="0"/>
              <a:t>위치조회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6F1301B-3336-4C97-BB93-47B2515BB17E}"/>
              </a:ext>
            </a:extLst>
          </p:cNvPr>
          <p:cNvSpPr/>
          <p:nvPr/>
        </p:nvSpPr>
        <p:spPr>
          <a:xfrm>
            <a:off x="6084932" y="4235247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주변 시설</a:t>
            </a:r>
            <a:endParaRPr lang="en-US" altLang="ko-KR" sz="1200" dirty="0"/>
          </a:p>
          <a:p>
            <a:pPr algn="ctr"/>
            <a:r>
              <a:rPr lang="ko-KR" altLang="en-US" sz="1200" dirty="0"/>
              <a:t>위치조회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C0BC503-D771-4213-B7F4-AF7ADAFBF0EC}"/>
              </a:ext>
            </a:extLst>
          </p:cNvPr>
          <p:cNvSpPr/>
          <p:nvPr/>
        </p:nvSpPr>
        <p:spPr>
          <a:xfrm>
            <a:off x="6094824" y="486916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주변 시설</a:t>
            </a:r>
            <a:endParaRPr lang="en-US" altLang="ko-KR" sz="1200" dirty="0"/>
          </a:p>
          <a:p>
            <a:pPr algn="ctr"/>
            <a:r>
              <a:rPr lang="ko-KR" altLang="en-US" sz="1200" dirty="0"/>
              <a:t>위치조회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F920E7-036D-4749-A0EF-75825D19D9F5}"/>
              </a:ext>
            </a:extLst>
          </p:cNvPr>
          <p:cNvCxnSpPr>
            <a:cxnSpLocks/>
            <a:stCxn id="59" idx="3"/>
            <a:endCxn id="113" idx="1"/>
          </p:cNvCxnSpPr>
          <p:nvPr/>
        </p:nvCxnSpPr>
        <p:spPr>
          <a:xfrm>
            <a:off x="4355976" y="1345104"/>
            <a:ext cx="207948" cy="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7CFDA2A-E97C-46D5-A9F4-A8ECD33AABC5}"/>
              </a:ext>
            </a:extLst>
          </p:cNvPr>
          <p:cNvCxnSpPr>
            <a:stCxn id="43" idx="3"/>
            <a:endCxn id="58" idx="1"/>
          </p:cNvCxnSpPr>
          <p:nvPr/>
        </p:nvCxnSpPr>
        <p:spPr>
          <a:xfrm>
            <a:off x="2843808" y="1345104"/>
            <a:ext cx="216024" cy="6618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336771F-0CCF-4E72-96AF-8A4CB1EEC6EA}"/>
              </a:ext>
            </a:extLst>
          </p:cNvPr>
          <p:cNvCxnSpPr>
            <a:stCxn id="43" idx="3"/>
            <a:endCxn id="2" idx="1"/>
          </p:cNvCxnSpPr>
          <p:nvPr/>
        </p:nvCxnSpPr>
        <p:spPr>
          <a:xfrm>
            <a:off x="2843808" y="1345104"/>
            <a:ext cx="216024" cy="1337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2084502-94B4-4E51-BCDE-6C1F46F689C2}"/>
              </a:ext>
            </a:extLst>
          </p:cNvPr>
          <p:cNvCxnSpPr/>
          <p:nvPr/>
        </p:nvCxnSpPr>
        <p:spPr>
          <a:xfrm>
            <a:off x="4372568" y="2678115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15930AE-B09F-4D4A-BF9F-1C960F06D20E}"/>
              </a:ext>
            </a:extLst>
          </p:cNvPr>
          <p:cNvCxnSpPr/>
          <p:nvPr/>
        </p:nvCxnSpPr>
        <p:spPr>
          <a:xfrm>
            <a:off x="4355976" y="1993989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2FBC31C-5734-4AA6-BF4E-B0ACF6B16BB2}"/>
              </a:ext>
            </a:extLst>
          </p:cNvPr>
          <p:cNvCxnSpPr/>
          <p:nvPr/>
        </p:nvCxnSpPr>
        <p:spPr>
          <a:xfrm>
            <a:off x="5874031" y="3274955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195812-FD46-4913-B9BA-DA0F2AAF8716}"/>
              </a:ext>
            </a:extLst>
          </p:cNvPr>
          <p:cNvCxnSpPr/>
          <p:nvPr/>
        </p:nvCxnSpPr>
        <p:spPr>
          <a:xfrm>
            <a:off x="5868144" y="2681323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B542A95-DB85-4768-A6D3-3A35B4145912}"/>
              </a:ext>
            </a:extLst>
          </p:cNvPr>
          <p:cNvCxnSpPr/>
          <p:nvPr/>
        </p:nvCxnSpPr>
        <p:spPr>
          <a:xfrm>
            <a:off x="5859947" y="200699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12B787F-9303-40D2-8657-6EA57BEDF10D}"/>
              </a:ext>
            </a:extLst>
          </p:cNvPr>
          <p:cNvCxnSpPr/>
          <p:nvPr/>
        </p:nvCxnSpPr>
        <p:spPr>
          <a:xfrm>
            <a:off x="5888597" y="3836763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5D2B101-5FD6-4F9F-9EBC-0425E00ADF2F}"/>
              </a:ext>
            </a:extLst>
          </p:cNvPr>
          <p:cNvCxnSpPr/>
          <p:nvPr/>
        </p:nvCxnSpPr>
        <p:spPr>
          <a:xfrm>
            <a:off x="5888597" y="445662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28B6F09-4994-4E70-8315-D6081075382E}"/>
              </a:ext>
            </a:extLst>
          </p:cNvPr>
          <p:cNvCxnSpPr/>
          <p:nvPr/>
        </p:nvCxnSpPr>
        <p:spPr>
          <a:xfrm>
            <a:off x="5868144" y="508354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A98851C-D76F-4E43-BAD6-63BA84AAF362}"/>
              </a:ext>
            </a:extLst>
          </p:cNvPr>
          <p:cNvCxnSpPr>
            <a:cxnSpLocks/>
            <a:endCxn id="101" idx="1"/>
          </p:cNvCxnSpPr>
          <p:nvPr/>
        </p:nvCxnSpPr>
        <p:spPr>
          <a:xfrm rot="16200000" flipH="1">
            <a:off x="3031065" y="4095188"/>
            <a:ext cx="2988426" cy="122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12D28C5-F870-4305-A5CE-9738029CA443}"/>
              </a:ext>
            </a:extLst>
          </p:cNvPr>
          <p:cNvCxnSpPr>
            <a:cxnSpLocks/>
          </p:cNvCxnSpPr>
          <p:nvPr/>
        </p:nvCxnSpPr>
        <p:spPr>
          <a:xfrm>
            <a:off x="4463988" y="3274955"/>
            <a:ext cx="122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15402FC-0734-4867-AAB6-6B1CCD5C5766}"/>
              </a:ext>
            </a:extLst>
          </p:cNvPr>
          <p:cNvCxnSpPr>
            <a:cxnSpLocks/>
          </p:cNvCxnSpPr>
          <p:nvPr/>
        </p:nvCxnSpPr>
        <p:spPr>
          <a:xfrm>
            <a:off x="4616388" y="3427355"/>
            <a:ext cx="122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1BF725D-A4D0-47A5-B9CB-D05C12F6F417}"/>
              </a:ext>
            </a:extLst>
          </p:cNvPr>
          <p:cNvCxnSpPr>
            <a:cxnSpLocks/>
          </p:cNvCxnSpPr>
          <p:nvPr/>
        </p:nvCxnSpPr>
        <p:spPr>
          <a:xfrm>
            <a:off x="4463988" y="4451271"/>
            <a:ext cx="122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D64A58A-E008-48C8-9E7F-EB5E7335A82F}"/>
              </a:ext>
            </a:extLst>
          </p:cNvPr>
          <p:cNvCxnSpPr>
            <a:cxnSpLocks/>
          </p:cNvCxnSpPr>
          <p:nvPr/>
        </p:nvCxnSpPr>
        <p:spPr>
          <a:xfrm>
            <a:off x="4480580" y="3848009"/>
            <a:ext cx="122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BE40F96-B88F-468D-B923-B5F677BC48C4}"/>
              </a:ext>
            </a:extLst>
          </p:cNvPr>
          <p:cNvSpPr/>
          <p:nvPr/>
        </p:nvSpPr>
        <p:spPr>
          <a:xfrm>
            <a:off x="4586566" y="5434665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여성안심택배함</a:t>
            </a:r>
            <a:r>
              <a:rPr lang="ko-KR" altLang="en-US" sz="1200" dirty="0"/>
              <a:t> 버튼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D81D536-FD83-4FD6-B9E4-39DFE7C9C9B7}"/>
              </a:ext>
            </a:extLst>
          </p:cNvPr>
          <p:cNvSpPr/>
          <p:nvPr/>
        </p:nvSpPr>
        <p:spPr>
          <a:xfrm>
            <a:off x="6094824" y="544430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주변 시설</a:t>
            </a:r>
            <a:endParaRPr lang="en-US" altLang="ko-KR" sz="1200" dirty="0"/>
          </a:p>
          <a:p>
            <a:pPr algn="ctr"/>
            <a:r>
              <a:rPr lang="ko-KR" altLang="en-US" sz="1200" dirty="0"/>
              <a:t>위치조회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42273B0-554A-47EF-8E40-85AF906DB23E}"/>
              </a:ext>
            </a:extLst>
          </p:cNvPr>
          <p:cNvCxnSpPr/>
          <p:nvPr/>
        </p:nvCxnSpPr>
        <p:spPr>
          <a:xfrm>
            <a:off x="5868144" y="5658689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5195EDE-078D-40F1-8CA2-A428619F1DB3}"/>
              </a:ext>
            </a:extLst>
          </p:cNvPr>
          <p:cNvCxnSpPr>
            <a:cxnSpLocks/>
          </p:cNvCxnSpPr>
          <p:nvPr/>
        </p:nvCxnSpPr>
        <p:spPr>
          <a:xfrm>
            <a:off x="4463988" y="5075547"/>
            <a:ext cx="122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DA2F67C-BC56-42F0-9449-D35AEF91F23F}"/>
              </a:ext>
            </a:extLst>
          </p:cNvPr>
          <p:cNvSpPr/>
          <p:nvPr/>
        </p:nvSpPr>
        <p:spPr>
          <a:xfrm>
            <a:off x="4563924" y="113329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Yes/No</a:t>
            </a:r>
          </a:p>
          <a:p>
            <a:pPr algn="ctr"/>
            <a:r>
              <a:rPr lang="ko-KR" altLang="en-US" sz="1200" dirty="0"/>
              <a:t>팝업 표시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0F36DA4-371A-4FCB-B750-4E847FD0EB2D}"/>
              </a:ext>
            </a:extLst>
          </p:cNvPr>
          <p:cNvCxnSpPr>
            <a:cxnSpLocks/>
          </p:cNvCxnSpPr>
          <p:nvPr/>
        </p:nvCxnSpPr>
        <p:spPr>
          <a:xfrm>
            <a:off x="5876220" y="1373956"/>
            <a:ext cx="207948" cy="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5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2"/>
          <p:cNvSpPr>
            <a:spLocks/>
          </p:cNvSpPr>
          <p:nvPr/>
        </p:nvSpPr>
        <p:spPr bwMode="auto">
          <a:xfrm>
            <a:off x="107503" y="1047147"/>
            <a:ext cx="6552728" cy="583298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14648"/>
              </p:ext>
            </p:extLst>
          </p:nvPr>
        </p:nvGraphicFramePr>
        <p:xfrm>
          <a:off x="6804247" y="836712"/>
          <a:ext cx="2160241" cy="5578473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50" dirty="0">
                          <a:latin typeface="7"/>
                          <a:ea typeface="+mn-ea"/>
                        </a:rPr>
                        <a:t>사이렌 버튼</a:t>
                      </a:r>
                      <a:endParaRPr lang="en-US" altLang="ko-KR" sz="750" dirty="0">
                        <a:latin typeface="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dirty="0">
                          <a:latin typeface="7"/>
                          <a:ea typeface="+mn-ea"/>
                        </a:rPr>
                        <a:t> - </a:t>
                      </a:r>
                      <a:r>
                        <a:rPr lang="ko-KR" altLang="en-US" sz="750" dirty="0">
                          <a:latin typeface="7"/>
                          <a:ea typeface="+mn-ea"/>
                        </a:rPr>
                        <a:t>클릭 후 </a:t>
                      </a:r>
                      <a:r>
                        <a:rPr lang="en-US" altLang="ko-KR" sz="750" dirty="0">
                          <a:latin typeface="7"/>
                          <a:ea typeface="+mn-ea"/>
                        </a:rPr>
                        <a:t>YES </a:t>
                      </a:r>
                      <a:r>
                        <a:rPr lang="ko-KR" altLang="en-US" sz="750" dirty="0" err="1">
                          <a:latin typeface="7"/>
                          <a:ea typeface="+mn-ea"/>
                        </a:rPr>
                        <a:t>선택시</a:t>
                      </a:r>
                      <a:r>
                        <a:rPr lang="ko-KR" altLang="en-US" sz="750" dirty="0">
                          <a:latin typeface="7"/>
                          <a:ea typeface="+mn-ea"/>
                        </a:rPr>
                        <a:t> 일정 시간동안 사이렌이 울림</a:t>
                      </a:r>
                      <a:r>
                        <a:rPr lang="en-US" altLang="ko-KR" sz="750" dirty="0">
                          <a:latin typeface="7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dirty="0">
                          <a:latin typeface="7"/>
                          <a:ea typeface="+mn-ea"/>
                        </a:rPr>
                        <a:t> - </a:t>
                      </a:r>
                      <a:r>
                        <a:rPr lang="ko-KR" altLang="en-US" sz="750" dirty="0">
                          <a:latin typeface="7"/>
                          <a:ea typeface="+mn-ea"/>
                        </a:rPr>
                        <a:t>다시 클릭 시 사이렌이 꺼짐</a:t>
                      </a:r>
                      <a:endParaRPr lang="en-US" altLang="ko-KR" sz="750" dirty="0">
                        <a:latin typeface="7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50" dirty="0">
                          <a:latin typeface="7"/>
                          <a:ea typeface="+mn-ea"/>
                        </a:rPr>
                        <a:t>신고</a:t>
                      </a:r>
                      <a:r>
                        <a:rPr lang="en-US" altLang="ko-KR" sz="750" dirty="0">
                          <a:latin typeface="7"/>
                          <a:ea typeface="+mn-ea"/>
                        </a:rPr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750" dirty="0">
                          <a:latin typeface="7"/>
                          <a:ea typeface="+mn-ea"/>
                        </a:rPr>
                        <a:t>위치정보를 포함하여 경찰서에 문자전송</a:t>
                      </a:r>
                      <a:endParaRPr lang="en-US" altLang="ko-KR" sz="750" dirty="0">
                        <a:latin typeface="7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공공시설 위치조회</a:t>
                      </a:r>
                      <a:endParaRPr kumimoji="1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-</a:t>
                      </a: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 자신의 위치를 파악하여 공중화장실</a:t>
                      </a: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, </a:t>
                      </a: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무더위쉼터</a:t>
                      </a: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, </a:t>
                      </a:r>
                      <a:r>
                        <a:rPr kumimoji="1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무료와이파이</a:t>
                      </a: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 등의 위치를 거리순으로 보여줌</a:t>
                      </a: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.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50" dirty="0">
                          <a:latin typeface="7"/>
                          <a:ea typeface="+mn-ea"/>
                        </a:rPr>
                        <a:t>공중화장실 </a:t>
                      </a:r>
                      <a:endParaRPr lang="en-US" altLang="ko-KR" sz="750" dirty="0">
                        <a:latin typeface="7"/>
                        <a:ea typeface="+mn-ea"/>
                      </a:endParaRPr>
                    </a:p>
                    <a:p>
                      <a:r>
                        <a:rPr lang="en-US" altLang="ko-KR" sz="750" dirty="0">
                          <a:latin typeface="7"/>
                          <a:ea typeface="+mn-ea"/>
                        </a:rPr>
                        <a:t>-</a:t>
                      </a:r>
                      <a:r>
                        <a:rPr lang="ko-KR" altLang="en-US" sz="750" dirty="0">
                          <a:latin typeface="7"/>
                          <a:ea typeface="+mn-ea"/>
                        </a:rPr>
                        <a:t> 가장 가까운 공중화장실의 위치조회</a:t>
                      </a:r>
                      <a:endParaRPr lang="en-US" altLang="ko-KR" sz="750" dirty="0">
                        <a:latin typeface="7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50" dirty="0">
                          <a:latin typeface="7"/>
                          <a:ea typeface="+mn-ea"/>
                        </a:rPr>
                        <a:t>무더위쉼터</a:t>
                      </a:r>
                      <a:endParaRPr lang="en-US" altLang="ko-KR" sz="750" dirty="0">
                        <a:latin typeface="7"/>
                        <a:ea typeface="+mn-ea"/>
                      </a:endParaRPr>
                    </a:p>
                    <a:p>
                      <a:r>
                        <a:rPr lang="en-US" altLang="ko-KR" sz="750" dirty="0">
                          <a:latin typeface="7"/>
                          <a:ea typeface="+mn-ea"/>
                        </a:rPr>
                        <a:t>-</a:t>
                      </a:r>
                      <a:r>
                        <a:rPr lang="ko-KR" altLang="en-US" sz="750" dirty="0">
                          <a:latin typeface="7"/>
                          <a:ea typeface="+mn-ea"/>
                        </a:rPr>
                        <a:t> 가장 가까운 무더위쉼터의 위치조회</a:t>
                      </a:r>
                      <a:endParaRPr lang="en-US" altLang="ko-KR" sz="750" dirty="0">
                        <a:latin typeface="7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50" dirty="0" err="1">
                          <a:latin typeface="7"/>
                          <a:ea typeface="+mn-ea"/>
                        </a:rPr>
                        <a:t>무료와이파이</a:t>
                      </a:r>
                      <a:r>
                        <a:rPr lang="ko-KR" altLang="en-US" sz="750" dirty="0">
                          <a:latin typeface="7"/>
                          <a:ea typeface="+mn-ea"/>
                        </a:rPr>
                        <a:t> </a:t>
                      </a:r>
                      <a:endParaRPr lang="en-US" altLang="ko-KR" sz="750" dirty="0">
                        <a:latin typeface="7"/>
                        <a:ea typeface="+mn-ea"/>
                      </a:endParaRPr>
                    </a:p>
                    <a:p>
                      <a:r>
                        <a:rPr lang="en-US" altLang="ko-KR" sz="750" dirty="0">
                          <a:latin typeface="7"/>
                          <a:ea typeface="+mn-ea"/>
                        </a:rPr>
                        <a:t>-</a:t>
                      </a:r>
                      <a:r>
                        <a:rPr lang="ko-KR" altLang="en-US" sz="750" dirty="0">
                          <a:latin typeface="7"/>
                          <a:ea typeface="+mn-ea"/>
                        </a:rPr>
                        <a:t> 가장 가까운 </a:t>
                      </a:r>
                      <a:r>
                        <a:rPr lang="ko-KR" altLang="en-US" sz="750" dirty="0" err="1">
                          <a:latin typeface="7"/>
                          <a:ea typeface="+mn-ea"/>
                        </a:rPr>
                        <a:t>무료와이파이의</a:t>
                      </a:r>
                      <a:r>
                        <a:rPr lang="ko-KR" altLang="en-US" sz="750" dirty="0">
                          <a:latin typeface="7"/>
                          <a:ea typeface="+mn-ea"/>
                        </a:rPr>
                        <a:t> 위치조회</a:t>
                      </a:r>
                      <a:endParaRPr lang="en-US" altLang="ko-KR" sz="750" dirty="0">
                        <a:latin typeface="7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50" dirty="0">
                          <a:latin typeface="7"/>
                          <a:ea typeface="+mn-ea"/>
                        </a:rPr>
                        <a:t>졸음쉼터</a:t>
                      </a:r>
                      <a:endParaRPr lang="en-US" altLang="ko-KR" sz="750" dirty="0">
                        <a:latin typeface="7"/>
                        <a:ea typeface="+mn-ea"/>
                      </a:endParaRPr>
                    </a:p>
                    <a:p>
                      <a:r>
                        <a:rPr lang="en-US" altLang="ko-KR" sz="750" dirty="0">
                          <a:latin typeface="7"/>
                          <a:ea typeface="+mn-ea"/>
                        </a:rPr>
                        <a:t>-</a:t>
                      </a:r>
                      <a:r>
                        <a:rPr lang="ko-KR" altLang="en-US" sz="750" dirty="0">
                          <a:latin typeface="7"/>
                          <a:ea typeface="+mn-ea"/>
                        </a:rPr>
                        <a:t> 가장 가까운 졸음쉼터의 위치조회</a:t>
                      </a:r>
                      <a:endParaRPr lang="en-US" altLang="ko-KR" sz="750" dirty="0">
                        <a:latin typeface="7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50" dirty="0">
                          <a:latin typeface="7"/>
                          <a:ea typeface="+mn-ea"/>
                        </a:rPr>
                        <a:t>여성안심지킴이집</a:t>
                      </a:r>
                      <a:endParaRPr lang="en-US" altLang="ko-KR" sz="750" dirty="0">
                        <a:latin typeface="7"/>
                        <a:ea typeface="+mn-ea"/>
                      </a:endParaRPr>
                    </a:p>
                    <a:p>
                      <a:r>
                        <a:rPr lang="en-US" altLang="ko-KR" sz="750" dirty="0">
                          <a:latin typeface="7"/>
                          <a:ea typeface="+mn-ea"/>
                        </a:rPr>
                        <a:t>-</a:t>
                      </a:r>
                      <a:r>
                        <a:rPr lang="ko-KR" altLang="en-US" sz="750" dirty="0">
                          <a:latin typeface="7"/>
                          <a:ea typeface="+mn-ea"/>
                        </a:rPr>
                        <a:t> 가장 가까운 여성안심지킴이집의 위치조회</a:t>
                      </a:r>
                      <a:endParaRPr lang="en-US" altLang="ko-KR" sz="750" dirty="0">
                        <a:latin typeface="7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50" dirty="0" err="1">
                          <a:latin typeface="7"/>
                          <a:ea typeface="+mn-ea"/>
                        </a:rPr>
                        <a:t>여성안심택배함</a:t>
                      </a:r>
                      <a:endParaRPr lang="en-US" altLang="ko-KR" sz="750" dirty="0">
                        <a:latin typeface="7"/>
                        <a:ea typeface="+mn-ea"/>
                      </a:endParaRPr>
                    </a:p>
                    <a:p>
                      <a:r>
                        <a:rPr lang="en-US" altLang="ko-KR" sz="750" dirty="0">
                          <a:latin typeface="7"/>
                          <a:ea typeface="+mn-ea"/>
                        </a:rPr>
                        <a:t>-</a:t>
                      </a:r>
                      <a:r>
                        <a:rPr lang="ko-KR" altLang="en-US" sz="750" dirty="0">
                          <a:latin typeface="7"/>
                          <a:ea typeface="+mn-ea"/>
                        </a:rPr>
                        <a:t> 가장 가까운 </a:t>
                      </a:r>
                      <a:r>
                        <a:rPr lang="ko-KR" altLang="en-US" sz="750" dirty="0" err="1">
                          <a:latin typeface="7"/>
                          <a:ea typeface="+mn-ea"/>
                        </a:rPr>
                        <a:t>여성안심택배함의</a:t>
                      </a:r>
                      <a:r>
                        <a:rPr lang="ko-KR" altLang="en-US" sz="750" dirty="0">
                          <a:latin typeface="7"/>
                          <a:ea typeface="+mn-ea"/>
                        </a:rPr>
                        <a:t> 위치조회</a:t>
                      </a:r>
                      <a:endParaRPr lang="en-US" altLang="ko-KR" sz="750" dirty="0">
                        <a:latin typeface="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7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사이렌</a:t>
                      </a: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&amp;112</a:t>
                      </a: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신고</a:t>
                      </a:r>
                      <a:endParaRPr kumimoji="1" lang="en-US" altLang="ko-KR" sz="7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7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Yes </a:t>
                      </a:r>
                      <a:r>
                        <a:rPr kumimoji="1" lang="ko-KR" altLang="en-US" sz="7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선택시</a:t>
                      </a: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 사이렌과 동시에 위치정보를 포함한 문자를 </a:t>
                      </a: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112</a:t>
                      </a:r>
                      <a:r>
                        <a:rPr kumimoji="1" lang="ko-KR" altLang="en-US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로 전송</a:t>
                      </a:r>
                      <a:r>
                        <a:rPr kumimoji="1" lang="en-US" altLang="ko-KR" sz="7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7"/>
                          <a:ea typeface="+mn-ea"/>
                        </a:rPr>
                        <a:t>.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9DDADCD-E606-493F-8968-996AC119D81C}"/>
              </a:ext>
            </a:extLst>
          </p:cNvPr>
          <p:cNvSpPr/>
          <p:nvPr/>
        </p:nvSpPr>
        <p:spPr>
          <a:xfrm>
            <a:off x="539551" y="1400720"/>
            <a:ext cx="2503969" cy="4692576"/>
          </a:xfrm>
          <a:prstGeom prst="roundRect">
            <a:avLst/>
          </a:prstGeom>
          <a:gradFill>
            <a:gsLst>
              <a:gs pos="0">
                <a:srgbClr val="FCD8FD"/>
              </a:gs>
              <a:gs pos="57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A7C3332-C4D7-4902-8679-695A8B7FC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442"/>
          <a:stretch/>
        </p:blipFill>
        <p:spPr>
          <a:xfrm>
            <a:off x="595248" y="1438323"/>
            <a:ext cx="2448272" cy="118469"/>
          </a:xfrm>
          <a:prstGeom prst="roundRect">
            <a:avLst>
              <a:gd name="adj" fmla="val 13252"/>
            </a:avLst>
          </a:prstGeom>
        </p:spPr>
      </p:pic>
      <p:pic>
        <p:nvPicPr>
          <p:cNvPr id="5" name="그림 4" descr="컴퓨터이(가) 표시된 사진&#10;&#10;자동 생성된 설명">
            <a:extLst>
              <a:ext uri="{FF2B5EF4-FFF2-40B4-BE49-F238E27FC236}">
                <a16:creationId xmlns:a16="http://schemas.microsoft.com/office/drawing/2014/main" id="{2C796E4E-793F-4769-AD9A-970D57008C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0" t="25500" r="32151" b="45800"/>
          <a:stretch/>
        </p:blipFill>
        <p:spPr>
          <a:xfrm rot="216471">
            <a:off x="1101586" y="2250191"/>
            <a:ext cx="1313101" cy="74777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2DB7E33-9256-471C-BF0C-6FCD6A13E7B1}"/>
              </a:ext>
            </a:extLst>
          </p:cNvPr>
          <p:cNvSpPr/>
          <p:nvPr/>
        </p:nvSpPr>
        <p:spPr>
          <a:xfrm>
            <a:off x="708652" y="3534287"/>
            <a:ext cx="1044368" cy="10081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EA76E57-AC34-4B94-B86F-7F213832082F}"/>
              </a:ext>
            </a:extLst>
          </p:cNvPr>
          <p:cNvGrpSpPr/>
          <p:nvPr/>
        </p:nvGrpSpPr>
        <p:grpSpPr>
          <a:xfrm>
            <a:off x="840664" y="3594308"/>
            <a:ext cx="783352" cy="1040759"/>
            <a:chOff x="840664" y="3594308"/>
            <a:chExt cx="783352" cy="1040759"/>
          </a:xfrm>
        </p:grpSpPr>
        <p:pic>
          <p:nvPicPr>
            <p:cNvPr id="15" name="그래픽 14" descr="사이렌">
              <a:extLst>
                <a:ext uri="{FF2B5EF4-FFF2-40B4-BE49-F238E27FC236}">
                  <a16:creationId xmlns:a16="http://schemas.microsoft.com/office/drawing/2014/main" id="{93C72172-FAC5-4111-8A86-C7682E385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4093" y="3920776"/>
              <a:ext cx="714291" cy="7142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BAB7D-8109-4831-8C1D-EEEBC266A876}"/>
                </a:ext>
              </a:extLst>
            </p:cNvPr>
            <p:cNvSpPr txBox="1"/>
            <p:nvPr/>
          </p:nvSpPr>
          <p:spPr>
            <a:xfrm>
              <a:off x="840664" y="3594308"/>
              <a:ext cx="783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사이렌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9FBC679-B72D-4E99-90B2-5DE2EB9DB23D}"/>
              </a:ext>
            </a:extLst>
          </p:cNvPr>
          <p:cNvGrpSpPr/>
          <p:nvPr/>
        </p:nvGrpSpPr>
        <p:grpSpPr>
          <a:xfrm>
            <a:off x="1817738" y="3533342"/>
            <a:ext cx="1044368" cy="1009057"/>
            <a:chOff x="1817738" y="3533342"/>
            <a:chExt cx="1044368" cy="100905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00B0DB6-437F-46D4-A12D-9FD3B1C08352}"/>
                </a:ext>
              </a:extLst>
            </p:cNvPr>
            <p:cNvSpPr/>
            <p:nvPr/>
          </p:nvSpPr>
          <p:spPr>
            <a:xfrm>
              <a:off x="1817738" y="3534287"/>
              <a:ext cx="1044368" cy="10081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A1F6D3A-701C-4EC1-A980-E84327725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904" y="3875164"/>
              <a:ext cx="621623" cy="62162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7AFC9A-2208-470A-AF34-91815AB05482}"/>
                </a:ext>
              </a:extLst>
            </p:cNvPr>
            <p:cNvSpPr txBox="1"/>
            <p:nvPr/>
          </p:nvSpPr>
          <p:spPr>
            <a:xfrm>
              <a:off x="2031996" y="3533342"/>
              <a:ext cx="758626" cy="369332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신고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7B72164-208C-45DE-9495-49A8DD29806D}"/>
              </a:ext>
            </a:extLst>
          </p:cNvPr>
          <p:cNvGrpSpPr/>
          <p:nvPr/>
        </p:nvGrpSpPr>
        <p:grpSpPr>
          <a:xfrm>
            <a:off x="708652" y="4653136"/>
            <a:ext cx="2324189" cy="934183"/>
            <a:chOff x="708652" y="4653136"/>
            <a:chExt cx="2324189" cy="934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161C3CC-2E3A-477F-B81A-352491673F1A}"/>
                </a:ext>
              </a:extLst>
            </p:cNvPr>
            <p:cNvSpPr/>
            <p:nvPr/>
          </p:nvSpPr>
          <p:spPr>
            <a:xfrm>
              <a:off x="708652" y="4653136"/>
              <a:ext cx="2177113" cy="9341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래픽 23" descr="핀 있는 지도">
              <a:extLst>
                <a:ext uri="{FF2B5EF4-FFF2-40B4-BE49-F238E27FC236}">
                  <a16:creationId xmlns:a16="http://schemas.microsoft.com/office/drawing/2014/main" id="{5F6A0DB4-848E-4F6E-84F5-EC49FA8E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9071" y="4711888"/>
              <a:ext cx="854860" cy="8548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1B0E59-B3AC-4173-AFD7-905845D8BE91}"/>
                </a:ext>
              </a:extLst>
            </p:cNvPr>
            <p:cNvSpPr txBox="1"/>
            <p:nvPr/>
          </p:nvSpPr>
          <p:spPr>
            <a:xfrm>
              <a:off x="1736345" y="4766284"/>
              <a:ext cx="12964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공공시설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r>
                <a:rPr lang="ko-KR" altLang="en-US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위치조회</a:t>
              </a: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41CEDD5-5036-406E-8BF8-FFC9D4C2C9D8}"/>
              </a:ext>
            </a:extLst>
          </p:cNvPr>
          <p:cNvSpPr/>
          <p:nvPr/>
        </p:nvSpPr>
        <p:spPr>
          <a:xfrm>
            <a:off x="3635896" y="1371720"/>
            <a:ext cx="2503969" cy="4692576"/>
          </a:xfrm>
          <a:prstGeom prst="roundRect">
            <a:avLst/>
          </a:prstGeom>
          <a:gradFill>
            <a:gsLst>
              <a:gs pos="0">
                <a:srgbClr val="FCD8FD"/>
              </a:gs>
              <a:gs pos="57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 descr="컴퓨터이(가) 표시된 사진&#10;&#10;자동 생성된 설명">
            <a:extLst>
              <a:ext uri="{FF2B5EF4-FFF2-40B4-BE49-F238E27FC236}">
                <a16:creationId xmlns:a16="http://schemas.microsoft.com/office/drawing/2014/main" id="{86CE37D4-D751-4DA4-9AF7-2B5685093AD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0" t="25500" r="32151" b="45800"/>
          <a:stretch/>
        </p:blipFill>
        <p:spPr>
          <a:xfrm rot="216471">
            <a:off x="4556500" y="1645407"/>
            <a:ext cx="691977" cy="394059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39EFEA5A-86CC-4F08-ADC1-B026A91307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1238" y="5414750"/>
            <a:ext cx="2381604" cy="522458"/>
          </a:xfrm>
          <a:prstGeom prst="rect">
            <a:avLst/>
          </a:prstGeom>
        </p:spPr>
      </p:pic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B456722-B443-40B0-A780-6EE6617CC24B}"/>
              </a:ext>
            </a:extLst>
          </p:cNvPr>
          <p:cNvSpPr/>
          <p:nvPr/>
        </p:nvSpPr>
        <p:spPr>
          <a:xfrm>
            <a:off x="3791447" y="4773257"/>
            <a:ext cx="2301843" cy="5279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4C3B3A3-FDA6-496E-920C-C39136084108}"/>
              </a:ext>
            </a:extLst>
          </p:cNvPr>
          <p:cNvSpPr/>
          <p:nvPr/>
        </p:nvSpPr>
        <p:spPr>
          <a:xfrm>
            <a:off x="4961632" y="2199173"/>
            <a:ext cx="1085831" cy="725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B0B9B10-E435-48F3-AD11-BD4CD8FD61C7}"/>
              </a:ext>
            </a:extLst>
          </p:cNvPr>
          <p:cNvSpPr/>
          <p:nvPr/>
        </p:nvSpPr>
        <p:spPr>
          <a:xfrm>
            <a:off x="4961632" y="3068960"/>
            <a:ext cx="1085831" cy="725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D0ADF57-7F3B-4DAA-BD94-BC28E85DC895}"/>
              </a:ext>
            </a:extLst>
          </p:cNvPr>
          <p:cNvSpPr/>
          <p:nvPr/>
        </p:nvSpPr>
        <p:spPr>
          <a:xfrm>
            <a:off x="3774200" y="3068960"/>
            <a:ext cx="1085831" cy="725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B54B32D-501E-46FA-BC20-CECFBE1B2BE5}"/>
              </a:ext>
            </a:extLst>
          </p:cNvPr>
          <p:cNvSpPr/>
          <p:nvPr/>
        </p:nvSpPr>
        <p:spPr>
          <a:xfrm>
            <a:off x="3774200" y="3933056"/>
            <a:ext cx="1085831" cy="725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BB1EC93-110E-4637-8318-FE7599C5FABB}"/>
              </a:ext>
            </a:extLst>
          </p:cNvPr>
          <p:cNvSpPr txBox="1"/>
          <p:nvPr/>
        </p:nvSpPr>
        <p:spPr>
          <a:xfrm>
            <a:off x="5622058" y="44624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900" b="0" kern="1200" dirty="0">
                <a:latin typeface="맑은 고딕" charset="0"/>
                <a:ea typeface="맑은 고딕" charset="0"/>
              </a:rPr>
              <a:t>비상시 공공시설 위치조회 앱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F2DB7D6-1FE2-4893-A251-DD159BE93CB8}"/>
              </a:ext>
            </a:extLst>
          </p:cNvPr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Group 5">
            <a:extLst>
              <a:ext uri="{FF2B5EF4-FFF2-40B4-BE49-F238E27FC236}">
                <a16:creationId xmlns:a16="http://schemas.microsoft.com/office/drawing/2014/main" id="{6ACCC0DB-A4A7-4696-B1B8-BCA26CCD0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304945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비상시 공공시설 위치조회 앱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백수민 신수진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초기화면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20200921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3FBDB67-00ED-4507-BD3F-68AF5B817D51}"/>
              </a:ext>
            </a:extLst>
          </p:cNvPr>
          <p:cNvGrpSpPr/>
          <p:nvPr/>
        </p:nvGrpSpPr>
        <p:grpSpPr>
          <a:xfrm>
            <a:off x="3707904" y="2199173"/>
            <a:ext cx="2525991" cy="1537603"/>
            <a:chOff x="3707904" y="2199173"/>
            <a:chExt cx="2525991" cy="1537603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016B32B8-4F49-454B-936D-E55447D25CF5}"/>
                </a:ext>
              </a:extLst>
            </p:cNvPr>
            <p:cNvSpPr/>
            <p:nvPr/>
          </p:nvSpPr>
          <p:spPr>
            <a:xfrm>
              <a:off x="3774201" y="2199173"/>
              <a:ext cx="1085831" cy="7257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래픽 115" descr="화장실">
              <a:extLst>
                <a:ext uri="{FF2B5EF4-FFF2-40B4-BE49-F238E27FC236}">
                  <a16:creationId xmlns:a16="http://schemas.microsoft.com/office/drawing/2014/main" id="{57E298D7-3C14-4B7D-9F8A-91BB32A0C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07904" y="2253470"/>
              <a:ext cx="591724" cy="591724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C4E59B8-8583-449A-866B-AAF2FD806303}"/>
                </a:ext>
              </a:extLst>
            </p:cNvPr>
            <p:cNvSpPr txBox="1"/>
            <p:nvPr/>
          </p:nvSpPr>
          <p:spPr>
            <a:xfrm>
              <a:off x="3912506" y="2235289"/>
              <a:ext cx="108583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공중</a:t>
              </a:r>
              <a:endParaRPr lang="en-US" altLang="ko-KR" sz="17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algn="ctr"/>
              <a:r>
                <a:rPr lang="ko-KR" altLang="en-US" sz="17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화장실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E160BB7-F1DA-4A16-B527-A33FEF770458}"/>
                </a:ext>
              </a:extLst>
            </p:cNvPr>
            <p:cNvSpPr txBox="1"/>
            <p:nvPr/>
          </p:nvSpPr>
          <p:spPr>
            <a:xfrm>
              <a:off x="3721615" y="3121223"/>
              <a:ext cx="108583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5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무료</a:t>
              </a:r>
              <a:endParaRPr lang="en-US" altLang="ko-KR" sz="165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algn="r"/>
              <a:r>
                <a:rPr lang="ko-KR" altLang="en-US" sz="165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와이파이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5BC3422-B55A-4A7B-AA1D-61D9D88C8009}"/>
                </a:ext>
              </a:extLst>
            </p:cNvPr>
            <p:cNvSpPr txBox="1"/>
            <p:nvPr/>
          </p:nvSpPr>
          <p:spPr>
            <a:xfrm>
              <a:off x="4881436" y="3140968"/>
              <a:ext cx="108583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5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졸음쉼터</a:t>
              </a:r>
              <a:endParaRPr lang="ko-KR" altLang="en-US" sz="165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55F5FF0-0F41-4462-A044-3454C05FD764}"/>
                </a:ext>
              </a:extLst>
            </p:cNvPr>
            <p:cNvSpPr txBox="1"/>
            <p:nvPr/>
          </p:nvSpPr>
          <p:spPr>
            <a:xfrm>
              <a:off x="5148064" y="2235289"/>
              <a:ext cx="108583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무더위</a:t>
              </a:r>
              <a:endParaRPr lang="en-US" altLang="ko-KR" sz="17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algn="ctr"/>
              <a:r>
                <a:rPr lang="ko-KR" altLang="en-US" sz="17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쉼터</a:t>
              </a:r>
              <a:endParaRPr lang="en-US" altLang="ko-KR" sz="17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122" name="그래픽 121" descr="무선">
            <a:extLst>
              <a:ext uri="{FF2B5EF4-FFF2-40B4-BE49-F238E27FC236}">
                <a16:creationId xmlns:a16="http://schemas.microsoft.com/office/drawing/2014/main" id="{2D2CD341-CA8B-458C-860D-10337A447F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12493" y="3093729"/>
            <a:ext cx="409687" cy="409687"/>
          </a:xfrm>
          <a:prstGeom prst="rect">
            <a:avLst/>
          </a:prstGeom>
        </p:spPr>
      </p:pic>
      <p:pic>
        <p:nvPicPr>
          <p:cNvPr id="125" name="그래픽 124" descr="자동차">
            <a:extLst>
              <a:ext uri="{FF2B5EF4-FFF2-40B4-BE49-F238E27FC236}">
                <a16:creationId xmlns:a16="http://schemas.microsoft.com/office/drawing/2014/main" id="{38F146D2-E77B-45B6-A068-41E969CC2E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60190" y="3388834"/>
            <a:ext cx="510993" cy="510993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11EA984D-C889-451B-B171-9A4F047515D8}"/>
              </a:ext>
            </a:extLst>
          </p:cNvPr>
          <p:cNvGrpSpPr/>
          <p:nvPr/>
        </p:nvGrpSpPr>
        <p:grpSpPr>
          <a:xfrm>
            <a:off x="3780986" y="3966699"/>
            <a:ext cx="1117338" cy="733609"/>
            <a:chOff x="3780986" y="3966699"/>
            <a:chExt cx="1117338" cy="733609"/>
          </a:xfrm>
        </p:grpSpPr>
        <p:pic>
          <p:nvPicPr>
            <p:cNvPr id="1024" name="그래픽 1023" descr="주택">
              <a:extLst>
                <a:ext uri="{FF2B5EF4-FFF2-40B4-BE49-F238E27FC236}">
                  <a16:creationId xmlns:a16="http://schemas.microsoft.com/office/drawing/2014/main" id="{71404579-18CF-4EBA-BE16-01BDC81B9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780986" y="4227608"/>
              <a:ext cx="472700" cy="472700"/>
            </a:xfrm>
            <a:prstGeom prst="rect">
              <a:avLst/>
            </a:prstGeom>
          </p:spPr>
        </p:pic>
        <p:pic>
          <p:nvPicPr>
            <p:cNvPr id="1026" name="그래픽 1025" descr="여자">
              <a:extLst>
                <a:ext uri="{FF2B5EF4-FFF2-40B4-BE49-F238E27FC236}">
                  <a16:creationId xmlns:a16="http://schemas.microsoft.com/office/drawing/2014/main" id="{111A3F93-6DEA-4027-80FB-CFD6259E2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186969" y="4456250"/>
              <a:ext cx="208283" cy="208283"/>
            </a:xfrm>
            <a:prstGeom prst="rect">
              <a:avLst/>
            </a:prstGeom>
          </p:spPr>
        </p:pic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99E8410E-A19E-4CF6-910E-58C0D6DBE3FA}"/>
                </a:ext>
              </a:extLst>
            </p:cNvPr>
            <p:cNvSpPr txBox="1"/>
            <p:nvPr/>
          </p:nvSpPr>
          <p:spPr>
            <a:xfrm>
              <a:off x="3903371" y="3966699"/>
              <a:ext cx="9949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여성안심</a:t>
              </a:r>
              <a:endPara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algn="r"/>
              <a:r>
                <a:rPr lang="ko-KR" altLang="en-US" sz="14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지킴이집</a:t>
              </a:r>
            </a:p>
          </p:txBody>
        </p:sp>
        <p:pic>
          <p:nvPicPr>
            <p:cNvPr id="1033" name="그래픽 1032" descr="방패 선택 표시">
              <a:extLst>
                <a:ext uri="{FF2B5EF4-FFF2-40B4-BE49-F238E27FC236}">
                  <a16:creationId xmlns:a16="http://schemas.microsoft.com/office/drawing/2014/main" id="{5523B4C1-22BF-40A8-8757-3EB5989A8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920831" y="3997685"/>
              <a:ext cx="313066" cy="313066"/>
            </a:xfrm>
            <a:prstGeom prst="rect">
              <a:avLst/>
            </a:prstGeom>
          </p:spPr>
        </p:pic>
      </p:grpSp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DA4E18B7-F1FD-4328-A004-DEDBC8DBF186}"/>
              </a:ext>
            </a:extLst>
          </p:cNvPr>
          <p:cNvGrpSpPr/>
          <p:nvPr/>
        </p:nvGrpSpPr>
        <p:grpSpPr>
          <a:xfrm>
            <a:off x="4957032" y="3933056"/>
            <a:ext cx="1142641" cy="725771"/>
            <a:chOff x="4957032" y="3933056"/>
            <a:chExt cx="1142641" cy="725771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18FDAAB9-6603-4E97-9054-6E1D388DFB2F}"/>
                </a:ext>
              </a:extLst>
            </p:cNvPr>
            <p:cNvSpPr/>
            <p:nvPr/>
          </p:nvSpPr>
          <p:spPr>
            <a:xfrm>
              <a:off x="4957032" y="3933056"/>
              <a:ext cx="1085831" cy="7257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6" name="그래픽 1035" descr="상자">
              <a:extLst>
                <a:ext uri="{FF2B5EF4-FFF2-40B4-BE49-F238E27FC236}">
                  <a16:creationId xmlns:a16="http://schemas.microsoft.com/office/drawing/2014/main" id="{68451298-7F91-40B4-93F6-731FAEE46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976748" y="4194513"/>
              <a:ext cx="459799" cy="459799"/>
            </a:xfrm>
            <a:prstGeom prst="rect">
              <a:avLst/>
            </a:prstGeom>
          </p:spPr>
        </p:pic>
        <p:pic>
          <p:nvPicPr>
            <p:cNvPr id="141" name="그래픽 140" descr="여자">
              <a:extLst>
                <a:ext uri="{FF2B5EF4-FFF2-40B4-BE49-F238E27FC236}">
                  <a16:creationId xmlns:a16="http://schemas.microsoft.com/office/drawing/2014/main" id="{8B52FE03-44E7-4B3B-81E1-5E3F33198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352768" y="4444853"/>
              <a:ext cx="208283" cy="208283"/>
            </a:xfrm>
            <a:prstGeom prst="rect">
              <a:avLst/>
            </a:prstGeom>
          </p:spPr>
        </p:pic>
        <p:pic>
          <p:nvPicPr>
            <p:cNvPr id="143" name="그래픽 142" descr="방패 선택 표시">
              <a:extLst>
                <a:ext uri="{FF2B5EF4-FFF2-40B4-BE49-F238E27FC236}">
                  <a16:creationId xmlns:a16="http://schemas.microsoft.com/office/drawing/2014/main" id="{9384FC2D-33D5-4AEE-9ED6-0BD7F64A2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122122" y="3959120"/>
              <a:ext cx="313066" cy="313066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CE25C72-C361-4757-85D9-CD959982B8A9}"/>
                </a:ext>
              </a:extLst>
            </p:cNvPr>
            <p:cNvSpPr txBox="1"/>
            <p:nvPr/>
          </p:nvSpPr>
          <p:spPr>
            <a:xfrm>
              <a:off x="5278655" y="3946088"/>
              <a:ext cx="821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여성안심</a:t>
              </a:r>
              <a:endPara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algn="r"/>
              <a:r>
                <a:rPr lang="ko-KR" altLang="en-US" sz="14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택배함</a:t>
              </a:r>
              <a:endParaRPr lang="ko-KR" altLang="en-US" sz="14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1038" name="그래픽 1037" descr="바람 부는">
            <a:extLst>
              <a:ext uri="{FF2B5EF4-FFF2-40B4-BE49-F238E27FC236}">
                <a16:creationId xmlns:a16="http://schemas.microsoft.com/office/drawing/2014/main" id="{9AEC8768-66A7-41DA-8253-3FAEC317053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94019" y="2341738"/>
            <a:ext cx="387408" cy="387408"/>
          </a:xfrm>
          <a:prstGeom prst="rect">
            <a:avLst/>
          </a:prstGeom>
        </p:spPr>
      </p:pic>
      <p:grpSp>
        <p:nvGrpSpPr>
          <p:cNvPr id="1045" name="그룹 1044">
            <a:extLst>
              <a:ext uri="{FF2B5EF4-FFF2-40B4-BE49-F238E27FC236}">
                <a16:creationId xmlns:a16="http://schemas.microsoft.com/office/drawing/2014/main" id="{EB4EE534-F445-4D05-879D-E8F381E83EC1}"/>
              </a:ext>
            </a:extLst>
          </p:cNvPr>
          <p:cNvGrpSpPr/>
          <p:nvPr/>
        </p:nvGrpSpPr>
        <p:grpSpPr>
          <a:xfrm>
            <a:off x="3846775" y="4830795"/>
            <a:ext cx="2327587" cy="404363"/>
            <a:chOff x="3846775" y="4830795"/>
            <a:chExt cx="2327587" cy="404363"/>
          </a:xfrm>
        </p:grpSpPr>
        <p:pic>
          <p:nvPicPr>
            <p:cNvPr id="1039" name="그림 1038">
              <a:extLst>
                <a:ext uri="{FF2B5EF4-FFF2-40B4-BE49-F238E27FC236}">
                  <a16:creationId xmlns:a16="http://schemas.microsoft.com/office/drawing/2014/main" id="{036D1E8C-E6B7-44FD-A253-4AF398645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775" y="4830795"/>
              <a:ext cx="387122" cy="387122"/>
            </a:xfrm>
            <a:prstGeom prst="rect">
              <a:avLst/>
            </a:prstGeom>
          </p:spPr>
        </p:pic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8AE9D521-3235-4117-828F-2523D1D5E37B}"/>
                </a:ext>
              </a:extLst>
            </p:cNvPr>
            <p:cNvSpPr txBox="1"/>
            <p:nvPr/>
          </p:nvSpPr>
          <p:spPr>
            <a:xfrm>
              <a:off x="4283940" y="4865826"/>
              <a:ext cx="1890422" cy="369332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사이렌 </a:t>
              </a:r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&amp; 112 </a:t>
              </a:r>
              <a:r>
                <a:rPr lang="ko-KR" altLang="en-US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신고</a:t>
              </a:r>
            </a:p>
          </p:txBody>
        </p:sp>
      </p:grpSp>
      <p:sp>
        <p:nvSpPr>
          <p:cNvPr id="1041" name="TextBox 1040">
            <a:extLst>
              <a:ext uri="{FF2B5EF4-FFF2-40B4-BE49-F238E27FC236}">
                <a16:creationId xmlns:a16="http://schemas.microsoft.com/office/drawing/2014/main" id="{2CFF62B9-A233-4B5B-AF5A-AC0FF7A854E6}"/>
              </a:ext>
            </a:extLst>
          </p:cNvPr>
          <p:cNvSpPr txBox="1"/>
          <p:nvPr/>
        </p:nvSpPr>
        <p:spPr>
          <a:xfrm>
            <a:off x="1398047" y="3224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DAE8CC2-2339-4EAE-9F9F-05D1AF41636F}"/>
              </a:ext>
            </a:extLst>
          </p:cNvPr>
          <p:cNvSpPr txBox="1"/>
          <p:nvPr/>
        </p:nvSpPr>
        <p:spPr>
          <a:xfrm>
            <a:off x="2435469" y="3224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19333C1-F735-4848-B27E-D0EF20573A2B}"/>
              </a:ext>
            </a:extLst>
          </p:cNvPr>
          <p:cNvSpPr txBox="1"/>
          <p:nvPr/>
        </p:nvSpPr>
        <p:spPr>
          <a:xfrm>
            <a:off x="2453394" y="4518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E8E1D9B-713B-4A85-B68E-10B962D83226}"/>
              </a:ext>
            </a:extLst>
          </p:cNvPr>
          <p:cNvSpPr txBox="1"/>
          <p:nvPr/>
        </p:nvSpPr>
        <p:spPr>
          <a:xfrm>
            <a:off x="4526870" y="21370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DFBD55-3908-47BB-8FD4-56FA0FBACAFC}"/>
              </a:ext>
            </a:extLst>
          </p:cNvPr>
          <p:cNvSpPr txBox="1"/>
          <p:nvPr/>
        </p:nvSpPr>
        <p:spPr>
          <a:xfrm>
            <a:off x="5724367" y="21270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9F6173D-C688-4AD0-A819-88649D946005}"/>
              </a:ext>
            </a:extLst>
          </p:cNvPr>
          <p:cNvSpPr txBox="1"/>
          <p:nvPr/>
        </p:nvSpPr>
        <p:spPr>
          <a:xfrm>
            <a:off x="5703973" y="30009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22995FF-711C-4AFD-88BC-D00C1B4A5F35}"/>
              </a:ext>
            </a:extLst>
          </p:cNvPr>
          <p:cNvSpPr txBox="1"/>
          <p:nvPr/>
        </p:nvSpPr>
        <p:spPr>
          <a:xfrm>
            <a:off x="4524729" y="2972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E206971-A4B0-4B81-A708-1BF83447AC45}"/>
              </a:ext>
            </a:extLst>
          </p:cNvPr>
          <p:cNvSpPr txBox="1"/>
          <p:nvPr/>
        </p:nvSpPr>
        <p:spPr>
          <a:xfrm>
            <a:off x="4544787" y="37639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22F4481-0F58-49AA-A216-33396975B30B}"/>
              </a:ext>
            </a:extLst>
          </p:cNvPr>
          <p:cNvSpPr txBox="1"/>
          <p:nvPr/>
        </p:nvSpPr>
        <p:spPr>
          <a:xfrm>
            <a:off x="5707450" y="38138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99ED897-C63C-4873-80B6-A374DDBCFED7}"/>
              </a:ext>
            </a:extLst>
          </p:cNvPr>
          <p:cNvSpPr txBox="1"/>
          <p:nvPr/>
        </p:nvSpPr>
        <p:spPr>
          <a:xfrm>
            <a:off x="5724367" y="4655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48BAB340-7E5B-4C58-8E25-3736812B0C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442"/>
          <a:stretch/>
        </p:blipFill>
        <p:spPr>
          <a:xfrm>
            <a:off x="3662685" y="1438323"/>
            <a:ext cx="2448272" cy="118469"/>
          </a:xfrm>
          <a:prstGeom prst="roundRect">
            <a:avLst>
              <a:gd name="adj" fmla="val 13252"/>
            </a:avLst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EFE9D2-5E16-4B82-B97A-917FBE477F4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3249" b="96751" l="9524" r="94898">
                        <a14:foregroundMark x1="13443" y1="6962" x2="16327" y2="4513"/>
                        <a14:foregroundMark x1="9524" y1="10289" x2="12140" y2="8068"/>
                        <a14:foregroundMark x1="39116" y1="6318" x2="62585" y2="8303"/>
                        <a14:foregroundMark x1="13265" y1="96570" x2="29252" y2="97292"/>
                        <a14:foregroundMark x1="29252" y1="97292" x2="53656" y2="95909"/>
                        <a14:foregroundMark x1="93193" y1="7401" x2="93197" y2="7220"/>
                        <a14:foregroundMark x1="91156" y1="92058" x2="93193" y2="7401"/>
                        <a14:foregroundMark x1="93197" y1="7220" x2="91922" y2="7075"/>
                        <a14:foregroundMark x1="93878" y1="9928" x2="95578" y2="63357"/>
                        <a14:foregroundMark x1="59558" y1="96548" x2="67007" y2="96390"/>
                        <a14:foregroundMark x1="83600" y1="95574" x2="84093" y2="95554"/>
                        <a14:foregroundMark x1="59537" y1="96568" x2="73222" y2="96003"/>
                        <a14:foregroundMark x1="71429" y1="3430" x2="82788" y2="3275"/>
                        <a14:backgroundMark x1="15986" y1="13718" x2="31973" y2="10469"/>
                        <a14:backgroundMark x1="31973" y1="10469" x2="52381" y2="40433"/>
                        <a14:backgroundMark x1="52381" y1="40433" x2="62585" y2="49458"/>
                        <a14:backgroundMark x1="62585" y1="49458" x2="66327" y2="35018"/>
                        <a14:backgroundMark x1="66327" y1="35018" x2="61905" y2="21300"/>
                        <a14:backgroundMark x1="61905" y1="21300" x2="62925" y2="69314"/>
                        <a14:backgroundMark x1="62925" y1="69314" x2="58503" y2="73646"/>
                        <a14:backgroundMark x1="78571" y1="6859" x2="86054" y2="7401"/>
                        <a14:backgroundMark x1="87415" y1="6679" x2="88776" y2="7942"/>
                        <a14:backgroundMark x1="87075" y1="7401" x2="87075" y2="7401"/>
                        <a14:backgroundMark x1="85714" y1="6679" x2="86735" y2="7401"/>
                        <a14:backgroundMark x1="12925" y1="9206" x2="14286" y2="7401"/>
                        <a14:backgroundMark x1="14286" y1="7401" x2="12245" y2="8123"/>
                        <a14:backgroundMark x1="79592" y1="6498" x2="81293" y2="6498"/>
                        <a14:backgroundMark x1="79252" y1="5957" x2="81633" y2="6137"/>
                        <a14:backgroundMark x1="54082" y1="95487" x2="61905" y2="94224"/>
                        <a14:backgroundMark x1="74490" y1="94946" x2="84354" y2="94946"/>
                        <a14:backgroundMark x1="85714" y1="95487" x2="84014" y2="95487"/>
                        <a14:backgroundMark x1="83333" y1="95487" x2="81973" y2="953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152" y="1197728"/>
            <a:ext cx="3003001" cy="504056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53DFCB5-4BF8-463F-B270-F4B2EE19A88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3249" b="96751" l="9524" r="94898">
                        <a14:foregroundMark x1="13443" y1="6962" x2="16327" y2="4513"/>
                        <a14:foregroundMark x1="9524" y1="10289" x2="12140" y2="8068"/>
                        <a14:foregroundMark x1="39116" y1="6318" x2="62585" y2="8303"/>
                        <a14:foregroundMark x1="13265" y1="96570" x2="29252" y2="97292"/>
                        <a14:foregroundMark x1="29252" y1="97292" x2="53656" y2="95909"/>
                        <a14:foregroundMark x1="93193" y1="7401" x2="93197" y2="7220"/>
                        <a14:foregroundMark x1="91156" y1="92058" x2="93193" y2="7401"/>
                        <a14:foregroundMark x1="93197" y1="7220" x2="91922" y2="7075"/>
                        <a14:foregroundMark x1="93878" y1="9928" x2="95578" y2="63357"/>
                        <a14:foregroundMark x1="59558" y1="96548" x2="67007" y2="96390"/>
                        <a14:foregroundMark x1="83600" y1="95574" x2="84093" y2="95554"/>
                        <a14:foregroundMark x1="59537" y1="96568" x2="73222" y2="96003"/>
                        <a14:foregroundMark x1="71429" y1="3430" x2="82788" y2="3275"/>
                        <a14:backgroundMark x1="15986" y1="13718" x2="31973" y2="10469"/>
                        <a14:backgroundMark x1="31973" y1="10469" x2="52381" y2="40433"/>
                        <a14:backgroundMark x1="52381" y1="40433" x2="62585" y2="49458"/>
                        <a14:backgroundMark x1="62585" y1="49458" x2="66327" y2="35018"/>
                        <a14:backgroundMark x1="66327" y1="35018" x2="61905" y2="21300"/>
                        <a14:backgroundMark x1="61905" y1="21300" x2="62925" y2="69314"/>
                        <a14:backgroundMark x1="62925" y1="69314" x2="58503" y2="73646"/>
                        <a14:backgroundMark x1="78571" y1="6859" x2="86054" y2="7401"/>
                        <a14:backgroundMark x1="87415" y1="6679" x2="88776" y2="7942"/>
                        <a14:backgroundMark x1="87075" y1="7401" x2="87075" y2="7401"/>
                        <a14:backgroundMark x1="85714" y1="6679" x2="86735" y2="7401"/>
                        <a14:backgroundMark x1="12925" y1="9206" x2="14286" y2="7401"/>
                        <a14:backgroundMark x1="14286" y1="7401" x2="12245" y2="8123"/>
                        <a14:backgroundMark x1="79592" y1="6498" x2="81293" y2="6498"/>
                        <a14:backgroundMark x1="79252" y1="5957" x2="81633" y2="6137"/>
                        <a14:backgroundMark x1="54082" y1="95487" x2="61905" y2="94224"/>
                        <a14:backgroundMark x1="74490" y1="94946" x2="84354" y2="94946"/>
                        <a14:backgroundMark x1="85714" y1="95487" x2="84014" y2="95487"/>
                        <a14:backgroundMark x1="83333" y1="95487" x2="81973" y2="953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4194" y="1195662"/>
            <a:ext cx="300300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6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41CEDD5-5036-406E-8BF8-FFC9D4C2C9D8}"/>
              </a:ext>
            </a:extLst>
          </p:cNvPr>
          <p:cNvSpPr/>
          <p:nvPr/>
        </p:nvSpPr>
        <p:spPr>
          <a:xfrm>
            <a:off x="3700265" y="1371720"/>
            <a:ext cx="2503969" cy="4692576"/>
          </a:xfrm>
          <a:prstGeom prst="roundRect">
            <a:avLst/>
          </a:prstGeom>
          <a:gradFill>
            <a:gsLst>
              <a:gs pos="0">
                <a:srgbClr val="FCD8FD"/>
              </a:gs>
              <a:gs pos="57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32"/>
          <p:cNvSpPr>
            <a:spLocks/>
          </p:cNvSpPr>
          <p:nvPr/>
        </p:nvSpPr>
        <p:spPr bwMode="auto">
          <a:xfrm>
            <a:off x="107503" y="908720"/>
            <a:ext cx="6552728" cy="583298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/>
        </p:nvGraphicFramePr>
        <p:xfrm>
          <a:off x="6804247" y="899235"/>
          <a:ext cx="2160241" cy="5395077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공공시설 위치조회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공중화장실 위치 조회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GPS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를 이용해 현재 위치 조회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 주변에 있는 공중화장실을 거리순으로 조회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CBB1EC93-110E-4637-8318-FE7599C5FABB}"/>
              </a:ext>
            </a:extLst>
          </p:cNvPr>
          <p:cNvSpPr txBox="1"/>
          <p:nvPr/>
        </p:nvSpPr>
        <p:spPr>
          <a:xfrm>
            <a:off x="5622058" y="44624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900" b="0" kern="1200" dirty="0">
                <a:latin typeface="맑은 고딕" charset="0"/>
                <a:ea typeface="맑은 고딕" charset="0"/>
              </a:rPr>
              <a:t>비상시 공공시설 위치조회 앱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F2DB7D6-1FE2-4893-A251-DD159BE93CB8}"/>
              </a:ext>
            </a:extLst>
          </p:cNvPr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Group 5">
            <a:extLst>
              <a:ext uri="{FF2B5EF4-FFF2-40B4-BE49-F238E27FC236}">
                <a16:creationId xmlns:a16="http://schemas.microsoft.com/office/drawing/2014/main" id="{6ACCC0DB-A4A7-4696-B1B8-BCA26CCD0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43845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비상시 공공시설 위치조회 앱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백수민 신수진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공중화장실 상세화면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20200921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479CA158-F8B1-44FE-9A8D-B45171CA9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107" y="3974075"/>
            <a:ext cx="2377607" cy="15894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A5C1240-181C-4F03-8D0B-D30E5F4A2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539" y="5626991"/>
            <a:ext cx="2381604" cy="39429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338F15A-0085-409A-A83A-EAE75F0B49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7442"/>
          <a:stretch/>
        </p:blipFill>
        <p:spPr>
          <a:xfrm>
            <a:off x="3762098" y="1510331"/>
            <a:ext cx="2448272" cy="118469"/>
          </a:xfrm>
          <a:prstGeom prst="roundRect">
            <a:avLst>
              <a:gd name="adj" fmla="val 13252"/>
            </a:avLst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E273C5F-A397-4C82-8FF7-F9D6296A5B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522" r="-6" b="17904"/>
          <a:stretch/>
        </p:blipFill>
        <p:spPr>
          <a:xfrm>
            <a:off x="3743126" y="1510331"/>
            <a:ext cx="2448836" cy="245330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D81F5D9-90D8-4178-8C74-E27DA292A9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7442"/>
          <a:stretch/>
        </p:blipFill>
        <p:spPr>
          <a:xfrm>
            <a:off x="3789106" y="1484784"/>
            <a:ext cx="2415127" cy="116865"/>
          </a:xfrm>
          <a:prstGeom prst="roundRect">
            <a:avLst>
              <a:gd name="adj" fmla="val 13252"/>
            </a:avLst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28BC8FD1-B155-4069-8BA0-B794B914F457}"/>
              </a:ext>
            </a:extLst>
          </p:cNvPr>
          <p:cNvSpPr/>
          <p:nvPr/>
        </p:nvSpPr>
        <p:spPr>
          <a:xfrm>
            <a:off x="573405" y="1402786"/>
            <a:ext cx="2503969" cy="4692576"/>
          </a:xfrm>
          <a:prstGeom prst="roundRect">
            <a:avLst/>
          </a:prstGeom>
          <a:gradFill>
            <a:gsLst>
              <a:gs pos="0">
                <a:srgbClr val="FCD8FD"/>
              </a:gs>
              <a:gs pos="57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27A959F5-57C0-4DE5-894B-3A1E36A072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7442"/>
          <a:stretch/>
        </p:blipFill>
        <p:spPr>
          <a:xfrm>
            <a:off x="645413" y="1498459"/>
            <a:ext cx="2448272" cy="118469"/>
          </a:xfrm>
          <a:prstGeom prst="roundRect">
            <a:avLst>
              <a:gd name="adj" fmla="val 13252"/>
            </a:avLst>
          </a:prstGeom>
        </p:spPr>
      </p:pic>
      <p:pic>
        <p:nvPicPr>
          <p:cNvPr id="117" name="그림 116" descr="컴퓨터이(가) 표시된 사진&#10;&#10;자동 생성된 설명">
            <a:extLst>
              <a:ext uri="{FF2B5EF4-FFF2-40B4-BE49-F238E27FC236}">
                <a16:creationId xmlns:a16="http://schemas.microsoft.com/office/drawing/2014/main" id="{0C544120-958C-4A9F-9930-E977DB70427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0" t="25500" r="32151" b="45800"/>
          <a:stretch/>
        </p:blipFill>
        <p:spPr>
          <a:xfrm rot="216471">
            <a:off x="1494009" y="1676473"/>
            <a:ext cx="691977" cy="394059"/>
          </a:xfrm>
          <a:prstGeom prst="rect">
            <a:avLst/>
          </a:prstGeom>
        </p:spPr>
      </p:pic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B9206FE-B9BD-4841-A15C-A43FBCC71F8C}"/>
              </a:ext>
            </a:extLst>
          </p:cNvPr>
          <p:cNvSpPr/>
          <p:nvPr/>
        </p:nvSpPr>
        <p:spPr>
          <a:xfrm>
            <a:off x="728956" y="4804323"/>
            <a:ext cx="2301843" cy="5279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AD5DCE50-ABF8-4CC4-94D9-F1739D2FBD86}"/>
              </a:ext>
            </a:extLst>
          </p:cNvPr>
          <p:cNvSpPr/>
          <p:nvPr/>
        </p:nvSpPr>
        <p:spPr>
          <a:xfrm>
            <a:off x="1899141" y="2230239"/>
            <a:ext cx="1085831" cy="725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7094A21F-5CDE-477B-88A8-323A5AE17A56}"/>
              </a:ext>
            </a:extLst>
          </p:cNvPr>
          <p:cNvSpPr/>
          <p:nvPr/>
        </p:nvSpPr>
        <p:spPr>
          <a:xfrm>
            <a:off x="1899141" y="3100026"/>
            <a:ext cx="1085831" cy="725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843C1152-39E0-49C9-8AB5-E02949030408}"/>
              </a:ext>
            </a:extLst>
          </p:cNvPr>
          <p:cNvSpPr/>
          <p:nvPr/>
        </p:nvSpPr>
        <p:spPr>
          <a:xfrm>
            <a:off x="711709" y="3100026"/>
            <a:ext cx="1085831" cy="725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9DADC1C1-9EAD-44C5-A8B6-DDE6910D5D33}"/>
              </a:ext>
            </a:extLst>
          </p:cNvPr>
          <p:cNvSpPr/>
          <p:nvPr/>
        </p:nvSpPr>
        <p:spPr>
          <a:xfrm>
            <a:off x="711709" y="3964122"/>
            <a:ext cx="1085831" cy="725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3B621DF-E554-4441-B4F0-89F12CF6C919}"/>
              </a:ext>
            </a:extLst>
          </p:cNvPr>
          <p:cNvGrpSpPr/>
          <p:nvPr/>
        </p:nvGrpSpPr>
        <p:grpSpPr>
          <a:xfrm>
            <a:off x="645413" y="2230239"/>
            <a:ext cx="2525991" cy="1537603"/>
            <a:chOff x="3707904" y="2199173"/>
            <a:chExt cx="2525991" cy="1537603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B439568D-035B-4653-A51B-E36C38D4AF4F}"/>
                </a:ext>
              </a:extLst>
            </p:cNvPr>
            <p:cNvSpPr/>
            <p:nvPr/>
          </p:nvSpPr>
          <p:spPr>
            <a:xfrm>
              <a:off x="3774201" y="2199173"/>
              <a:ext cx="1085831" cy="7257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래픽 125" descr="화장실">
              <a:extLst>
                <a:ext uri="{FF2B5EF4-FFF2-40B4-BE49-F238E27FC236}">
                  <a16:creationId xmlns:a16="http://schemas.microsoft.com/office/drawing/2014/main" id="{8DEC706E-6348-4D48-8C09-2004DAC54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07904" y="2253470"/>
              <a:ext cx="591724" cy="591724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EA255D7-77DF-4467-B934-21C13317D95D}"/>
                </a:ext>
              </a:extLst>
            </p:cNvPr>
            <p:cNvSpPr txBox="1"/>
            <p:nvPr/>
          </p:nvSpPr>
          <p:spPr>
            <a:xfrm>
              <a:off x="3912506" y="2235289"/>
              <a:ext cx="108583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공중</a:t>
              </a:r>
              <a:endParaRPr lang="en-US" altLang="ko-KR" sz="17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algn="ctr"/>
              <a:r>
                <a:rPr lang="ko-KR" altLang="en-US" sz="17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화장실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F64DA11-E047-4D12-94EC-2DFB7B8FD385}"/>
                </a:ext>
              </a:extLst>
            </p:cNvPr>
            <p:cNvSpPr txBox="1"/>
            <p:nvPr/>
          </p:nvSpPr>
          <p:spPr>
            <a:xfrm>
              <a:off x="3721615" y="3121223"/>
              <a:ext cx="108583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5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무료</a:t>
              </a:r>
              <a:endParaRPr lang="en-US" altLang="ko-KR" sz="165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algn="r"/>
              <a:r>
                <a:rPr lang="ko-KR" altLang="en-US" sz="165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와이파이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ED9DD4A-2C1F-435D-8479-A40A34D9430B}"/>
                </a:ext>
              </a:extLst>
            </p:cNvPr>
            <p:cNvSpPr txBox="1"/>
            <p:nvPr/>
          </p:nvSpPr>
          <p:spPr>
            <a:xfrm>
              <a:off x="4881436" y="3140968"/>
              <a:ext cx="108583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5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졸음쉼터</a:t>
              </a:r>
              <a:endParaRPr lang="ko-KR" altLang="en-US" sz="165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8966EBF-6232-43BB-8E3B-C1ACFD59544C}"/>
                </a:ext>
              </a:extLst>
            </p:cNvPr>
            <p:cNvSpPr txBox="1"/>
            <p:nvPr/>
          </p:nvSpPr>
          <p:spPr>
            <a:xfrm>
              <a:off x="5148064" y="2235289"/>
              <a:ext cx="108583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무더위</a:t>
              </a:r>
              <a:endParaRPr lang="en-US" altLang="ko-KR" sz="17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algn="ctr"/>
              <a:r>
                <a:rPr lang="ko-KR" altLang="en-US" sz="17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쉼터</a:t>
              </a:r>
              <a:endParaRPr lang="en-US" altLang="ko-KR" sz="17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131" name="그래픽 130" descr="무선">
            <a:extLst>
              <a:ext uri="{FF2B5EF4-FFF2-40B4-BE49-F238E27FC236}">
                <a16:creationId xmlns:a16="http://schemas.microsoft.com/office/drawing/2014/main" id="{35E1693D-7214-4FF4-8342-319B6F34EA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0002" y="3124795"/>
            <a:ext cx="409687" cy="409687"/>
          </a:xfrm>
          <a:prstGeom prst="rect">
            <a:avLst/>
          </a:prstGeom>
        </p:spPr>
      </p:pic>
      <p:pic>
        <p:nvPicPr>
          <p:cNvPr id="132" name="그래픽 131" descr="자동차">
            <a:extLst>
              <a:ext uri="{FF2B5EF4-FFF2-40B4-BE49-F238E27FC236}">
                <a16:creationId xmlns:a16="http://schemas.microsoft.com/office/drawing/2014/main" id="{159CD109-390F-41F2-BE86-F34168B0D5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97699" y="3419900"/>
            <a:ext cx="510993" cy="510993"/>
          </a:xfrm>
          <a:prstGeom prst="rect">
            <a:avLst/>
          </a:prstGeom>
        </p:spPr>
      </p:pic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88C9459-D7D5-4079-ABB3-8617B04ACB5E}"/>
              </a:ext>
            </a:extLst>
          </p:cNvPr>
          <p:cNvGrpSpPr/>
          <p:nvPr/>
        </p:nvGrpSpPr>
        <p:grpSpPr>
          <a:xfrm>
            <a:off x="718495" y="3997765"/>
            <a:ext cx="1117338" cy="733609"/>
            <a:chOff x="3780986" y="3966699"/>
            <a:chExt cx="1117338" cy="733609"/>
          </a:xfrm>
        </p:grpSpPr>
        <p:pic>
          <p:nvPicPr>
            <p:cNvPr id="134" name="그래픽 133" descr="주택">
              <a:extLst>
                <a:ext uri="{FF2B5EF4-FFF2-40B4-BE49-F238E27FC236}">
                  <a16:creationId xmlns:a16="http://schemas.microsoft.com/office/drawing/2014/main" id="{BA13E5D1-BB97-45A7-BB42-D560FC42B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780986" y="4227608"/>
              <a:ext cx="472700" cy="472700"/>
            </a:xfrm>
            <a:prstGeom prst="rect">
              <a:avLst/>
            </a:prstGeom>
          </p:spPr>
        </p:pic>
        <p:pic>
          <p:nvPicPr>
            <p:cNvPr id="135" name="그래픽 134" descr="여자">
              <a:extLst>
                <a:ext uri="{FF2B5EF4-FFF2-40B4-BE49-F238E27FC236}">
                  <a16:creationId xmlns:a16="http://schemas.microsoft.com/office/drawing/2014/main" id="{509642F3-71BE-4315-97D1-E37C48942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86969" y="4456250"/>
              <a:ext cx="208283" cy="208283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BB3BB80-9827-48DE-87E9-51F166E0883A}"/>
                </a:ext>
              </a:extLst>
            </p:cNvPr>
            <p:cNvSpPr txBox="1"/>
            <p:nvPr/>
          </p:nvSpPr>
          <p:spPr>
            <a:xfrm>
              <a:off x="3903371" y="3966699"/>
              <a:ext cx="9949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여성안심</a:t>
              </a:r>
              <a:endPara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algn="r"/>
              <a:r>
                <a:rPr lang="ko-KR" altLang="en-US" sz="14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지킴이집</a:t>
              </a:r>
            </a:p>
          </p:txBody>
        </p:sp>
        <p:pic>
          <p:nvPicPr>
            <p:cNvPr id="137" name="그래픽 136" descr="방패 선택 표시">
              <a:extLst>
                <a:ext uri="{FF2B5EF4-FFF2-40B4-BE49-F238E27FC236}">
                  <a16:creationId xmlns:a16="http://schemas.microsoft.com/office/drawing/2014/main" id="{EC8855D2-B5B7-4474-A145-09ECE08BB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920831" y="3997685"/>
              <a:ext cx="313066" cy="313066"/>
            </a:xfrm>
            <a:prstGeom prst="rect">
              <a:avLst/>
            </a:prstGeom>
          </p:spPr>
        </p:pic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1494F01-A57E-44E9-BEAD-302D55E711B7}"/>
              </a:ext>
            </a:extLst>
          </p:cNvPr>
          <p:cNvGrpSpPr/>
          <p:nvPr/>
        </p:nvGrpSpPr>
        <p:grpSpPr>
          <a:xfrm>
            <a:off x="1894541" y="3964122"/>
            <a:ext cx="1142641" cy="725771"/>
            <a:chOff x="4957032" y="3933056"/>
            <a:chExt cx="1142641" cy="725771"/>
          </a:xfrm>
        </p:grpSpPr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8B9026F0-E982-426C-A004-D1216BA630C8}"/>
                </a:ext>
              </a:extLst>
            </p:cNvPr>
            <p:cNvSpPr/>
            <p:nvPr/>
          </p:nvSpPr>
          <p:spPr>
            <a:xfrm>
              <a:off x="4957032" y="3933056"/>
              <a:ext cx="1085831" cy="7257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0" name="그래픽 139" descr="상자">
              <a:extLst>
                <a:ext uri="{FF2B5EF4-FFF2-40B4-BE49-F238E27FC236}">
                  <a16:creationId xmlns:a16="http://schemas.microsoft.com/office/drawing/2014/main" id="{D54E23DC-D0FD-4E1D-B276-41BE6949A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976748" y="4194513"/>
              <a:ext cx="459799" cy="459799"/>
            </a:xfrm>
            <a:prstGeom prst="rect">
              <a:avLst/>
            </a:prstGeom>
          </p:spPr>
        </p:pic>
        <p:pic>
          <p:nvPicPr>
            <p:cNvPr id="141" name="그래픽 140" descr="여자">
              <a:extLst>
                <a:ext uri="{FF2B5EF4-FFF2-40B4-BE49-F238E27FC236}">
                  <a16:creationId xmlns:a16="http://schemas.microsoft.com/office/drawing/2014/main" id="{8933A909-17F0-416E-8135-744170F3F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52768" y="4444853"/>
              <a:ext cx="208283" cy="208283"/>
            </a:xfrm>
            <a:prstGeom prst="rect">
              <a:avLst/>
            </a:prstGeom>
          </p:spPr>
        </p:pic>
        <p:pic>
          <p:nvPicPr>
            <p:cNvPr id="142" name="그래픽 141" descr="방패 선택 표시">
              <a:extLst>
                <a:ext uri="{FF2B5EF4-FFF2-40B4-BE49-F238E27FC236}">
                  <a16:creationId xmlns:a16="http://schemas.microsoft.com/office/drawing/2014/main" id="{17F1C587-8935-411C-970F-A9819D57C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122122" y="3959120"/>
              <a:ext cx="313066" cy="313066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20C2248-585F-4428-83B2-7B94F0797A62}"/>
                </a:ext>
              </a:extLst>
            </p:cNvPr>
            <p:cNvSpPr txBox="1"/>
            <p:nvPr/>
          </p:nvSpPr>
          <p:spPr>
            <a:xfrm>
              <a:off x="5278655" y="3946088"/>
              <a:ext cx="821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여성안심</a:t>
              </a:r>
              <a:endPara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algn="r"/>
              <a:r>
                <a:rPr lang="ko-KR" altLang="en-US" sz="14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택배함</a:t>
              </a:r>
              <a:endParaRPr lang="ko-KR" altLang="en-US" sz="14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144" name="그래픽 143" descr="바람 부는">
            <a:extLst>
              <a:ext uri="{FF2B5EF4-FFF2-40B4-BE49-F238E27FC236}">
                <a16:creationId xmlns:a16="http://schemas.microsoft.com/office/drawing/2014/main" id="{602A7487-D84A-4DE5-A25B-717C4114C3B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931528" y="2372804"/>
            <a:ext cx="387408" cy="387408"/>
          </a:xfrm>
          <a:prstGeom prst="rect">
            <a:avLst/>
          </a:prstGeom>
        </p:spPr>
      </p:pic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EA56F93-EF4C-492F-B416-65612AB1EA73}"/>
              </a:ext>
            </a:extLst>
          </p:cNvPr>
          <p:cNvGrpSpPr/>
          <p:nvPr/>
        </p:nvGrpSpPr>
        <p:grpSpPr>
          <a:xfrm>
            <a:off x="784284" y="4861861"/>
            <a:ext cx="2327587" cy="404363"/>
            <a:chOff x="3846775" y="4830795"/>
            <a:chExt cx="2327587" cy="404363"/>
          </a:xfrm>
        </p:grpSpPr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75403170-1E69-4CD3-AA12-CAC0B75C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775" y="4830795"/>
              <a:ext cx="387122" cy="387122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C7B3DFF-5392-419F-AC3F-4BCE97904A13}"/>
                </a:ext>
              </a:extLst>
            </p:cNvPr>
            <p:cNvSpPr txBox="1"/>
            <p:nvPr/>
          </p:nvSpPr>
          <p:spPr>
            <a:xfrm>
              <a:off x="4283940" y="4865826"/>
              <a:ext cx="1890422" cy="369332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사이렌 </a:t>
              </a:r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&amp; 112 </a:t>
              </a:r>
              <a:r>
                <a:rPr lang="ko-KR" altLang="en-US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신고</a:t>
              </a:r>
            </a:p>
          </p:txBody>
        </p:sp>
      </p:grpSp>
      <p:pic>
        <p:nvPicPr>
          <p:cNvPr id="118" name="그림 117">
            <a:extLst>
              <a:ext uri="{FF2B5EF4-FFF2-40B4-BE49-F238E27FC236}">
                <a16:creationId xmlns:a16="http://schemas.microsoft.com/office/drawing/2014/main" id="{367DC977-FDD7-41D5-9A56-C917992C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47" y="5445816"/>
            <a:ext cx="2381604" cy="522458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767869-DE95-4879-9A90-0637F0A86FE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3249" b="96751" l="9524" r="94898">
                        <a14:foregroundMark x1="13443" y1="6962" x2="16327" y2="4513"/>
                        <a14:foregroundMark x1="9524" y1="10289" x2="12140" y2="8068"/>
                        <a14:foregroundMark x1="39116" y1="6318" x2="62585" y2="8303"/>
                        <a14:foregroundMark x1="13265" y1="96570" x2="29252" y2="97292"/>
                        <a14:foregroundMark x1="29252" y1="97292" x2="53656" y2="95909"/>
                        <a14:foregroundMark x1="93193" y1="7401" x2="93197" y2="7220"/>
                        <a14:foregroundMark x1="91156" y1="92058" x2="93193" y2="7401"/>
                        <a14:foregroundMark x1="93197" y1="7220" x2="91922" y2="7075"/>
                        <a14:foregroundMark x1="93878" y1="9928" x2="95578" y2="63357"/>
                        <a14:foregroundMark x1="59558" y1="96548" x2="67007" y2="96390"/>
                        <a14:foregroundMark x1="83600" y1="95574" x2="84093" y2="95554"/>
                        <a14:foregroundMark x1="59537" y1="96568" x2="73222" y2="96003"/>
                        <a14:foregroundMark x1="71429" y1="3430" x2="82788" y2="3275"/>
                        <a14:backgroundMark x1="15986" y1="13718" x2="31973" y2="10469"/>
                        <a14:backgroundMark x1="31973" y1="10469" x2="52381" y2="40433"/>
                        <a14:backgroundMark x1="52381" y1="40433" x2="62585" y2="49458"/>
                        <a14:backgroundMark x1="62585" y1="49458" x2="66327" y2="35018"/>
                        <a14:backgroundMark x1="66327" y1="35018" x2="61905" y2="21300"/>
                        <a14:backgroundMark x1="61905" y1="21300" x2="62925" y2="69314"/>
                        <a14:backgroundMark x1="62925" y1="69314" x2="58503" y2="73646"/>
                        <a14:backgroundMark x1="78571" y1="6859" x2="86054" y2="7401"/>
                        <a14:backgroundMark x1="87415" y1="6679" x2="88776" y2="7942"/>
                        <a14:backgroundMark x1="87075" y1="7401" x2="87075" y2="7401"/>
                        <a14:backgroundMark x1="85714" y1="6679" x2="86735" y2="7401"/>
                        <a14:backgroundMark x1="12925" y1="9206" x2="14286" y2="7401"/>
                        <a14:backgroundMark x1="14286" y1="7401" x2="12245" y2="8123"/>
                        <a14:backgroundMark x1="79592" y1="6498" x2="81293" y2="6498"/>
                        <a14:backgroundMark x1="79252" y1="5957" x2="81633" y2="6137"/>
                        <a14:backgroundMark x1="54082" y1="95487" x2="61905" y2="94224"/>
                        <a14:backgroundMark x1="74490" y1="94946" x2="84354" y2="94946"/>
                        <a14:backgroundMark x1="85714" y1="95487" x2="84014" y2="95487"/>
                        <a14:backgroundMark x1="83333" y1="95487" x2="81973" y2="953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1703" y="1226728"/>
            <a:ext cx="3003001" cy="504056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8B47C5-19A4-4679-A527-E5C4FA2FEBBD}"/>
              </a:ext>
            </a:extLst>
          </p:cNvPr>
          <p:cNvSpPr/>
          <p:nvPr/>
        </p:nvSpPr>
        <p:spPr>
          <a:xfrm>
            <a:off x="659124" y="2135673"/>
            <a:ext cx="1205520" cy="933287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53DFCB5-4BF8-463F-B270-F4B2EE19A88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3249" b="96751" l="9524" r="94898">
                        <a14:foregroundMark x1="13443" y1="6962" x2="16327" y2="4513"/>
                        <a14:foregroundMark x1="9524" y1="10289" x2="12140" y2="8068"/>
                        <a14:foregroundMark x1="39116" y1="6318" x2="62585" y2="8303"/>
                        <a14:foregroundMark x1="13265" y1="96570" x2="29252" y2="97292"/>
                        <a14:foregroundMark x1="29252" y1="97292" x2="53656" y2="95909"/>
                        <a14:foregroundMark x1="93193" y1="7401" x2="93197" y2="7220"/>
                        <a14:foregroundMark x1="91156" y1="92058" x2="93193" y2="7401"/>
                        <a14:foregroundMark x1="93197" y1="7220" x2="91922" y2="7075"/>
                        <a14:foregroundMark x1="93878" y1="9928" x2="95578" y2="63357"/>
                        <a14:foregroundMark x1="59558" y1="96548" x2="67007" y2="96390"/>
                        <a14:foregroundMark x1="83600" y1="95574" x2="84093" y2="95554"/>
                        <a14:foregroundMark x1="59537" y1="96568" x2="73222" y2="96003"/>
                        <a14:foregroundMark x1="71429" y1="3430" x2="82788" y2="3275"/>
                        <a14:backgroundMark x1="15986" y1="13718" x2="31973" y2="10469"/>
                        <a14:backgroundMark x1="31973" y1="10469" x2="52381" y2="40433"/>
                        <a14:backgroundMark x1="52381" y1="40433" x2="62585" y2="49458"/>
                        <a14:backgroundMark x1="62585" y1="49458" x2="66327" y2="35018"/>
                        <a14:backgroundMark x1="66327" y1="35018" x2="61905" y2="21300"/>
                        <a14:backgroundMark x1="61905" y1="21300" x2="62925" y2="69314"/>
                        <a14:backgroundMark x1="62925" y1="69314" x2="58503" y2="73646"/>
                        <a14:backgroundMark x1="78571" y1="6859" x2="86054" y2="7401"/>
                        <a14:backgroundMark x1="87415" y1="6679" x2="88776" y2="7942"/>
                        <a14:backgroundMark x1="87075" y1="7401" x2="87075" y2="7401"/>
                        <a14:backgroundMark x1="85714" y1="6679" x2="86735" y2="7401"/>
                        <a14:backgroundMark x1="12925" y1="9206" x2="14286" y2="7401"/>
                        <a14:backgroundMark x1="14286" y1="7401" x2="12245" y2="8123"/>
                        <a14:backgroundMark x1="79592" y1="6498" x2="81293" y2="6498"/>
                        <a14:backgroundMark x1="79252" y1="5957" x2="81633" y2="6137"/>
                        <a14:backgroundMark x1="54082" y1="95487" x2="61905" y2="94224"/>
                        <a14:backgroundMark x1="74490" y1="94946" x2="84354" y2="94946"/>
                        <a14:backgroundMark x1="85714" y1="95487" x2="84014" y2="95487"/>
                        <a14:backgroundMark x1="83333" y1="95487" x2="81973" y2="953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1207" y="1226728"/>
            <a:ext cx="300300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</TotalTime>
  <Words>284</Words>
  <Application>Microsoft Office PowerPoint</Application>
  <PresentationFormat>화면 슬라이드 쇼(4:3)</PresentationFormat>
  <Paragraphs>145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7</vt:lpstr>
      <vt:lpstr>나눔고딕</vt:lpstr>
      <vt:lpstr>맑은 고딕</vt:lpstr>
      <vt:lpstr>카카오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백수민</cp:lastModifiedBy>
  <cp:revision>953</cp:revision>
  <cp:lastPrinted>2019-07-19T05:18:25Z</cp:lastPrinted>
  <dcterms:created xsi:type="dcterms:W3CDTF">2018-07-16T00:51:10Z</dcterms:created>
  <dcterms:modified xsi:type="dcterms:W3CDTF">2020-09-23T17:36:50Z</dcterms:modified>
</cp:coreProperties>
</file>