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280" r:id="rId4"/>
    <p:sldId id="288" r:id="rId5"/>
    <p:sldId id="281" r:id="rId6"/>
    <p:sldId id="282" r:id="rId7"/>
    <p:sldId id="300" r:id="rId8"/>
    <p:sldId id="283" r:id="rId9"/>
    <p:sldId id="299" r:id="rId10"/>
    <p:sldId id="284" r:id="rId11"/>
    <p:sldId id="297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09E5-CCBB-4508-A076-858ED05C558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2EFD-C060-4706-BC9F-C13BB0F44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0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0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이게 의미 </a:t>
            </a:r>
            <a:r>
              <a:rPr lang="ko-KR" altLang="en-US" dirty="0" err="1" smtClean="0"/>
              <a:t>하는건</a:t>
            </a:r>
            <a:r>
              <a:rPr lang="ko-KR" altLang="en-US" dirty="0" smtClean="0"/>
              <a:t> 학교에서 업체에서 요구하는 사항을 교육시키고 </a:t>
            </a:r>
            <a:r>
              <a:rPr lang="ko-KR" altLang="en-US" dirty="0" err="1" smtClean="0"/>
              <a:t>경험시켜서</a:t>
            </a:r>
            <a:r>
              <a:rPr lang="ko-KR" altLang="en-US" dirty="0" smtClean="0"/>
              <a:t> 최대한 바로 현업에서 </a:t>
            </a:r>
            <a:r>
              <a:rPr lang="ko-KR" altLang="en-US" dirty="0" err="1" smtClean="0"/>
              <a:t>활용할수</a:t>
            </a:r>
            <a:r>
              <a:rPr lang="ko-KR" altLang="en-US" dirty="0" smtClean="0"/>
              <a:t> 있는 사람을 만들라는 얘기죠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과목을 통해 내가 </a:t>
            </a:r>
            <a:r>
              <a:rPr lang="ko-KR" altLang="en-US" dirty="0" err="1" smtClean="0"/>
              <a:t>얻을수</a:t>
            </a:r>
            <a:r>
              <a:rPr lang="ko-KR" altLang="en-US" dirty="0" smtClean="0"/>
              <a:t> 있는게 </a:t>
            </a:r>
            <a:r>
              <a:rPr lang="ko-KR" altLang="en-US" dirty="0" err="1" smtClean="0"/>
              <a:t>무엇을까요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학점 물론 중요하지만</a:t>
            </a:r>
            <a:r>
              <a:rPr lang="ko-KR" altLang="en-US" baseline="0" dirty="0" smtClean="0"/>
              <a:t> 여러분은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학년이라면 코앞에 취업이 있죠</a:t>
            </a:r>
            <a:r>
              <a:rPr lang="en-US" altLang="ko-KR" baseline="0" dirty="0" smtClean="0"/>
              <a:t>.. 3</a:t>
            </a:r>
            <a:r>
              <a:rPr lang="ko-KR" altLang="en-US" baseline="0" dirty="0" smtClean="0"/>
              <a:t>학년도 머지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지금까지의 학교 교과목에서 얻지 못한걸 여기서 얻어야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그게 뭘까요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많은 회사에서 </a:t>
            </a:r>
            <a:r>
              <a:rPr lang="ko-KR" altLang="en-US" dirty="0" err="1" smtClean="0"/>
              <a:t>신입에게</a:t>
            </a:r>
            <a:r>
              <a:rPr lang="ko-KR" altLang="en-US" dirty="0" smtClean="0"/>
              <a:t> 바라는 </a:t>
            </a:r>
            <a:r>
              <a:rPr lang="ko-KR" altLang="en-US" dirty="0" err="1" smtClean="0"/>
              <a:t>것중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순위가 </a:t>
            </a:r>
            <a:r>
              <a:rPr lang="ko-KR" altLang="en-US" dirty="0" err="1" smtClean="0"/>
              <a:t>무엇을까요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개발 능력 물론 중요하죠</a:t>
            </a: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ko-KR" altLang="en-US" baseline="0" dirty="0" smtClean="0"/>
              <a:t>그런데 능력은 암만 면접을 봐도 </a:t>
            </a:r>
            <a:r>
              <a:rPr lang="ko-KR" altLang="en-US" baseline="0" dirty="0" err="1" smtClean="0"/>
              <a:t>회사서도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알수가</a:t>
            </a:r>
            <a:r>
              <a:rPr lang="ko-KR" altLang="en-US" baseline="0" dirty="0" smtClean="0"/>
              <a:t> 없어요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운이 좋게 내가 아는 내용이 나오면 대답 </a:t>
            </a:r>
            <a:r>
              <a:rPr lang="ko-KR" altLang="en-US" baseline="0" dirty="0" err="1" smtClean="0"/>
              <a:t>잘하는거고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잘아는 건데 그런 환경이 </a:t>
            </a:r>
            <a:r>
              <a:rPr lang="ko-KR" altLang="en-US" baseline="0" dirty="0" err="1" smtClean="0"/>
              <a:t>익숙치</a:t>
            </a:r>
            <a:r>
              <a:rPr lang="ko-KR" altLang="en-US" baseline="0" dirty="0" smtClean="0"/>
              <a:t> 않아 </a:t>
            </a:r>
            <a:r>
              <a:rPr lang="ko-KR" altLang="en-US" baseline="0" dirty="0" err="1" smtClean="0"/>
              <a:t>어버버</a:t>
            </a:r>
            <a:r>
              <a:rPr lang="ko-KR" altLang="en-US" baseline="0" dirty="0" smtClean="0"/>
              <a:t> 하면 </a:t>
            </a:r>
            <a:r>
              <a:rPr lang="ko-KR" altLang="en-US" baseline="0" dirty="0" err="1" smtClean="0"/>
              <a:t>모르는게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되요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457200" lvl="1" indent="0">
              <a:buNone/>
            </a:pPr>
            <a:r>
              <a:rPr lang="ko-KR" altLang="en-US" baseline="0" dirty="0" smtClean="0"/>
              <a:t>그럼 본인의 능력을 </a:t>
            </a:r>
            <a:r>
              <a:rPr lang="ko-KR" altLang="en-US" baseline="0" dirty="0" err="1" smtClean="0"/>
              <a:t>입증할수</a:t>
            </a:r>
            <a:r>
              <a:rPr lang="ko-KR" altLang="en-US" baseline="0" dirty="0" smtClean="0"/>
              <a:t> 있는 방법이 뭘까요 </a:t>
            </a:r>
            <a:r>
              <a:rPr lang="en-US" altLang="ko-KR" baseline="0" dirty="0" smtClean="0"/>
              <a:t>? </a:t>
            </a:r>
          </a:p>
          <a:p>
            <a:pPr marL="457200" lvl="1" indent="0">
              <a:buNone/>
            </a:pPr>
            <a:r>
              <a:rPr lang="ko-KR" altLang="en-US" baseline="0" dirty="0" smtClean="0"/>
              <a:t>능력을 </a:t>
            </a:r>
            <a:r>
              <a:rPr lang="ko-KR" altLang="en-US" baseline="0" dirty="0" err="1" smtClean="0"/>
              <a:t>입증할수</a:t>
            </a:r>
            <a:r>
              <a:rPr lang="ko-KR" altLang="en-US" baseline="0" dirty="0" smtClean="0"/>
              <a:t> 있는 방법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소스코드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결과 보여주기</a:t>
            </a:r>
            <a:r>
              <a:rPr lang="en-US" altLang="ko-KR" baseline="0" dirty="0" smtClean="0"/>
              <a:t>? : </a:t>
            </a:r>
            <a:r>
              <a:rPr lang="ko-KR" altLang="en-US" baseline="0" dirty="0" smtClean="0"/>
              <a:t>바빠서 볼 시간 없음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가장 좋은 것은 대회 참가 및  입상</a:t>
            </a:r>
            <a:r>
              <a:rPr lang="en-US" altLang="ko-KR" baseline="0" dirty="0" smtClean="0"/>
              <a:t>.</a:t>
            </a:r>
          </a:p>
          <a:p>
            <a:pPr marL="457200" lvl="1" indent="0">
              <a:buNone/>
            </a:pPr>
            <a:r>
              <a:rPr lang="ko-KR" altLang="en-US" baseline="0" dirty="0" smtClean="0"/>
              <a:t>포트폴리오나 결과물 </a:t>
            </a:r>
            <a:r>
              <a:rPr lang="ko-KR" altLang="en-US" baseline="0" dirty="0" err="1" smtClean="0"/>
              <a:t>발표시</a:t>
            </a:r>
            <a:r>
              <a:rPr lang="ko-KR" altLang="en-US" baseline="0" dirty="0" smtClean="0"/>
              <a:t> 소스코드 </a:t>
            </a:r>
            <a:r>
              <a:rPr lang="ko-KR" altLang="en-US" baseline="0" dirty="0" err="1" smtClean="0"/>
              <a:t>붙여넣고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하면 안됨 개발 프로세스에 있는 산출 문서의 내용이 들어가 야함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smtClean="0"/>
              <a:t>능력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제일 </a:t>
            </a:r>
            <a:r>
              <a:rPr lang="ko-KR" altLang="en-US" baseline="0" dirty="0" err="1" smtClean="0"/>
              <a:t>원하는건</a:t>
            </a:r>
            <a:r>
              <a:rPr lang="ko-KR" altLang="en-US" baseline="0" dirty="0" smtClean="0"/>
              <a:t> 실제 회사에서의 </a:t>
            </a:r>
            <a:r>
              <a:rPr lang="ko-KR" altLang="en-US" baseline="0" dirty="0" err="1" smtClean="0"/>
              <a:t>개발시</a:t>
            </a:r>
            <a:r>
              <a:rPr lang="ko-KR" altLang="en-US" baseline="0" dirty="0" smtClean="0"/>
              <a:t> 돌아가는 절차를 알고 경험했으면 하는 겁니다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물론 여기는 개발 능력도 포함되고 사람들과의 관계도 포함됩니다</a:t>
            </a:r>
            <a:r>
              <a:rPr lang="en-US" altLang="ko-KR" baseline="0" dirty="0" smtClean="0"/>
              <a:t>. </a:t>
            </a:r>
          </a:p>
          <a:p>
            <a:pPr marL="457200" lvl="1" indent="0">
              <a:buNone/>
            </a:pPr>
            <a:r>
              <a:rPr lang="ko-KR" altLang="en-US" baseline="0" dirty="0" smtClean="0"/>
              <a:t>프로세스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나중에 다시 할 개발 프로세스</a:t>
            </a:r>
            <a:r>
              <a:rPr lang="en-US" altLang="ko-KR" baseline="0" dirty="0" smtClean="0"/>
              <a:t>(WBS, </a:t>
            </a:r>
            <a:r>
              <a:rPr lang="ko-KR" altLang="en-US" baseline="0" dirty="0" err="1" smtClean="0"/>
              <a:t>설계문서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테스트 문서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순서대로 진행 및 문서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포트폴리오에 사용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능력 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회사에서는 최소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년은 가르치는 시간이라고 생각함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신입사원한테 대단한 뭔가를 원하지 않음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 능력도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요즘은 하나의 프로젝트를 혼자 진행하기 어려움</a:t>
            </a:r>
            <a:r>
              <a:rPr lang="en-US" altLang="ko-KR" baseline="0" dirty="0" smtClean="0"/>
              <a:t>, -&gt; </a:t>
            </a:r>
            <a:r>
              <a:rPr lang="ko-KR" altLang="en-US" baseline="0" dirty="0" smtClean="0"/>
              <a:t>인성을 봄 사람들과 트러블 없이 일을 잘 </a:t>
            </a:r>
            <a:r>
              <a:rPr lang="ko-KR" altLang="en-US" baseline="0" dirty="0" err="1" smtClean="0"/>
              <a:t>진행할수</a:t>
            </a:r>
            <a:r>
              <a:rPr lang="ko-KR" altLang="en-US" baseline="0" dirty="0" smtClean="0"/>
              <a:t> 있는가</a:t>
            </a:r>
            <a:endParaRPr lang="en-US" altLang="ko-KR" baseline="0" dirty="0" smtClean="0"/>
          </a:p>
          <a:p>
            <a:pPr lvl="1"/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이런것들이</a:t>
            </a:r>
            <a:r>
              <a:rPr lang="ko-KR" altLang="en-US" baseline="0" dirty="0" smtClean="0"/>
              <a:t> 다 </a:t>
            </a:r>
            <a:r>
              <a:rPr lang="ko-KR" altLang="en-US" baseline="0" dirty="0" err="1" smtClean="0"/>
              <a:t>취업시</a:t>
            </a:r>
            <a:r>
              <a:rPr lang="ko-KR" altLang="en-US" baseline="0" dirty="0" smtClean="0"/>
              <a:t> 자기소개서등에 들어가야 되는 거에요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프로젝트 시 멤버간의 커뮤니케이션에 문제가 있어 일정이 늦어졌지만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인해서 나는 소통 </a:t>
            </a:r>
            <a:r>
              <a:rPr lang="ko-KR" altLang="en-US" baseline="0" dirty="0" err="1" smtClean="0"/>
              <a:t>방법등을</a:t>
            </a:r>
            <a:r>
              <a:rPr lang="ko-KR" altLang="en-US" baseline="0" dirty="0" smtClean="0"/>
              <a:t> 배우고 회사 </a:t>
            </a:r>
            <a:r>
              <a:rPr lang="ko-KR" altLang="en-US" baseline="0" dirty="0" err="1" smtClean="0"/>
              <a:t>생활시</a:t>
            </a:r>
            <a:r>
              <a:rPr lang="ko-KR" altLang="en-US" baseline="0" dirty="0" smtClean="0"/>
              <a:t> 잘 </a:t>
            </a:r>
            <a:r>
              <a:rPr lang="ko-KR" altLang="en-US" baseline="0" dirty="0" err="1" smtClean="0"/>
              <a:t>소통할수</a:t>
            </a:r>
            <a:r>
              <a:rPr lang="ko-KR" altLang="en-US" baseline="0" dirty="0" smtClean="0"/>
              <a:t> 있다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스토리를 만들어 나가야 </a:t>
            </a:r>
            <a:r>
              <a:rPr lang="ko-KR" altLang="en-US" baseline="0" dirty="0" err="1" smtClean="0"/>
              <a:t>되요</a:t>
            </a:r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대회참여해서 떨어지면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노력을 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 대회에 참가하면서 실력도 조금씩 쌓아졌고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탈락에 의기소침하지 않고 보다 더 </a:t>
            </a:r>
            <a:r>
              <a:rPr lang="ko-KR" altLang="en-US" baseline="0" dirty="0" err="1" smtClean="0"/>
              <a:t>부족한점을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매우려</a:t>
            </a:r>
            <a:r>
              <a:rPr lang="ko-KR" altLang="en-US" baseline="0" dirty="0" smtClean="0"/>
              <a:t> 노력했다</a:t>
            </a:r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대회에 입상 등을 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노력을 해서 실력도 쌓고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 실력을 인정 받아서 기쁘고 자신감을 가졌다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스토리를 만들어 </a:t>
            </a:r>
            <a:r>
              <a:rPr lang="ko-KR" altLang="en-US" baseline="0" dirty="0" err="1" smtClean="0"/>
              <a:t>나가는거죠</a:t>
            </a:r>
            <a:r>
              <a:rPr lang="en-US" altLang="ko-KR" baseline="0" dirty="0" smtClean="0"/>
              <a:t>..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자기를 잘 </a:t>
            </a:r>
            <a:r>
              <a:rPr lang="ko-KR" altLang="en-US" baseline="0" dirty="0" err="1" smtClean="0"/>
              <a:t>포장하는거에요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그 재료를 여기서 얻어야 </a:t>
            </a:r>
            <a:r>
              <a:rPr lang="ko-KR" altLang="en-US" baseline="0" dirty="0" err="1" smtClean="0"/>
              <a:t>되요</a:t>
            </a:r>
            <a:endParaRPr lang="en-US" altLang="ko-KR" baseline="0" dirty="0" smtClean="0"/>
          </a:p>
          <a:p>
            <a:pPr lvl="1"/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발표 능력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면접등에서</a:t>
            </a:r>
            <a:r>
              <a:rPr lang="ko-KR" altLang="en-US" baseline="0" dirty="0" smtClean="0"/>
              <a:t> 유용하게 사용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다른 사람 앞에서 얘기하는 것들이 대부분 경험이 없어서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준비한 내용을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보여 주지 못함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발표 내용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숙지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툭 치면  줄줄 나올 정도로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이렇게 해도 </a:t>
            </a:r>
            <a:r>
              <a:rPr lang="ko-KR" altLang="en-US" baseline="0" dirty="0" err="1" smtClean="0"/>
              <a:t>버벅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거림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많은 연습이 필요함</a:t>
            </a:r>
            <a:endParaRPr lang="en-US" altLang="ko-KR" baseline="0" dirty="0" smtClean="0"/>
          </a:p>
          <a:p>
            <a:pPr lvl="1"/>
            <a:r>
              <a:rPr lang="en-US" altLang="ko-KR" baseline="0" dirty="0" err="1" smtClean="0"/>
              <a:t>QnA</a:t>
            </a:r>
            <a:r>
              <a:rPr lang="ko-KR" altLang="en-US" baseline="0" dirty="0" smtClean="0"/>
              <a:t>도 실전처럼 연습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모르는건</a:t>
            </a:r>
            <a:r>
              <a:rPr lang="ko-KR" altLang="en-US" baseline="0" dirty="0" smtClean="0"/>
              <a:t> 모른다 가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그건 모르지만 이런걸 해봐서 다른 사람들 보다 더 </a:t>
            </a:r>
            <a:r>
              <a:rPr lang="ko-KR" altLang="en-US" baseline="0" dirty="0" err="1" smtClean="0"/>
              <a:t>잘할수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있다로</a:t>
            </a:r>
            <a:r>
              <a:rPr lang="ko-KR" altLang="en-US" baseline="0" dirty="0" smtClean="0"/>
              <a:t> 연결</a:t>
            </a:r>
            <a:endParaRPr lang="en-US" altLang="ko-KR" baseline="0" dirty="0" smtClean="0"/>
          </a:p>
          <a:p>
            <a:pPr lvl="1"/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여기서 이런 </a:t>
            </a:r>
            <a:r>
              <a:rPr lang="ko-KR" altLang="en-US" baseline="0" dirty="0" err="1" smtClean="0"/>
              <a:t>모든것을</a:t>
            </a:r>
            <a:r>
              <a:rPr lang="ko-KR" altLang="en-US" baseline="0" dirty="0" smtClean="0"/>
              <a:t> 최대한 얻어가야 졸업식 다음날 회사서 돈을 벌고 있는 모습이 될 가능성이 많아 지는 거에요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나는  능력이 많이 모자라니 졸업한 다음에 학원에서 더 배워서 취직 하지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이게 차후 교육기관의 교육은 오히려 취업에 방해가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비전공자야</a:t>
            </a:r>
            <a:r>
              <a:rPr lang="ko-KR" altLang="en-US" dirty="0" smtClean="0"/>
              <a:t> 배우는게 필요하지만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여러분은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년간 배웠는데 또 </a:t>
            </a:r>
            <a:r>
              <a:rPr lang="ko-KR" altLang="en-US" dirty="0" err="1" smtClean="0"/>
              <a:t>배우겠다는건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년간 뭔가 제대로</a:t>
            </a:r>
            <a:r>
              <a:rPr lang="ko-KR" altLang="en-US" baseline="0" dirty="0" smtClean="0"/>
              <a:t> 배우지 않았다고 말하는것과 같아요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0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6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과제 난이도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본인 컴퓨터에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사용보다는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 사용시 </a:t>
            </a:r>
            <a:r>
              <a:rPr lang="ko-KR" altLang="en-US" dirty="0" err="1" smtClean="0"/>
              <a:t>가산점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일반적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보다는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의 추천 </a:t>
            </a:r>
            <a:r>
              <a:rPr lang="ko-KR" altLang="en-US" dirty="0" err="1" smtClean="0"/>
              <a:t>시스템등이</a:t>
            </a:r>
            <a:r>
              <a:rPr lang="ko-KR" altLang="en-US" dirty="0" smtClean="0"/>
              <a:t> 들어가면 </a:t>
            </a:r>
            <a:r>
              <a:rPr lang="ko-KR" altLang="en-US" dirty="0" err="1" smtClean="0"/>
              <a:t>가산점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8746-40FC-4DCC-A1A0-B1FB91F0B1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6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E01E-5E96-4014-98C5-FBA14F759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785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78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489C3-06DF-4CDD-8295-7AAEA7EE42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04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A6C20-6C57-4909-B48B-9C84CE6792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7142-74FB-426E-B185-2DFDDD84B7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6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6582-2917-4E79-93F8-E4C5477DCD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7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E2819-F66C-4741-99D4-92EFDE912C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1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1C387-53E5-41CE-909D-E85259BBDF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9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573C-87BA-4D90-BFFC-FA07C0DA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9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AC975-DFF3-4B1B-99F4-476CE0D09B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47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8706-EB2B-49C1-8533-E31C34E262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4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C482-7E13-4C88-888B-66FDDC0D70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1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5075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빅데이터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BA8230-0DF4-48F4-A847-39708ADA6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68313" y="1089025"/>
            <a:ext cx="8207375" cy="365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81000" indent="-3810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AutoNum type="arabicPeriod"/>
        <a:defRPr kumimoji="1" sz="20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200" indent="-3048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.hallym.ac.kr/index.j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oungJoonIm/Capstone_Design" TargetMode="External"/><Relationship Id="rId2" Type="http://schemas.openxmlformats.org/officeDocument/2006/relationships/hyperlink" Target="https://github.com/lab-lw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캡스톤디자인 과목 안내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28746-40FC-4DCC-A1A0-B1FB91F0B13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평가방법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54319"/>
              </p:ext>
            </p:extLst>
          </p:nvPr>
        </p:nvGraphicFramePr>
        <p:xfrm>
          <a:off x="457200" y="1340772"/>
          <a:ext cx="8229602" cy="4816178"/>
        </p:xfrm>
        <a:graphic>
          <a:graphicData uri="http://schemas.openxmlformats.org/drawingml/2006/table">
            <a:tbl>
              <a:tblPr/>
              <a:tblGrid>
                <a:gridCol w="1514005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1514005">
                  <a:extLst>
                    <a:ext uri="{9D8B030D-6E8A-4147-A177-3AD203B41FA5}">
                      <a16:colId xmlns:a16="http://schemas.microsoft.com/office/drawing/2014/main" val="766876237"/>
                    </a:ext>
                  </a:extLst>
                </a:gridCol>
                <a:gridCol w="1448280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1448280">
                  <a:extLst>
                    <a:ext uri="{9D8B030D-6E8A-4147-A177-3AD203B41FA5}">
                      <a16:colId xmlns:a16="http://schemas.microsoft.com/office/drawing/2014/main" val="4072733273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기여도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2600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신청서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2600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중간보고서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15588"/>
                  </a:ext>
                </a:extLst>
              </a:tr>
              <a:tr h="44498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회의록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주당 </a:t>
                      </a:r>
                      <a:r>
                        <a:rPr lang="en-US" altLang="ko-KR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</a:t>
                      </a:r>
                      <a:r>
                        <a:rPr lang="en-US" altLang="ko-KR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결과보고서</a:t>
                      </a:r>
                      <a:endParaRPr lang="en-US" altLang="ko-KR" sz="1500" kern="0" spc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en-US" altLang="ko-KR" sz="1500" kern="0" spc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2282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kern="0" spc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  <a:endParaRPr lang="en-US" altLang="ko-KR" sz="1500" kern="0" spc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324826"/>
                  </a:ext>
                </a:extLst>
              </a:tr>
              <a:tr h="1733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kern="0" spc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기타</a:t>
                      </a:r>
                      <a:endParaRPr lang="en-US" altLang="ko-KR" sz="1500" kern="0" spc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11529"/>
                  </a:ext>
                </a:extLst>
              </a:tr>
              <a:tr h="2600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최종발표평가</a:t>
                      </a:r>
                      <a:r>
                        <a:rPr lang="en-US" altLang="ko-KR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결과보고회</a:t>
                      </a:r>
                      <a:r>
                        <a:rPr lang="en-US" altLang="ko-KR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산학협의회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기업대표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  <a:tr h="2600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총합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657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6852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팀장 </a:t>
            </a:r>
            <a:r>
              <a:rPr lang="ko-KR" altLang="en-US" dirty="0" err="1" smtClean="0">
                <a:solidFill>
                  <a:srgbClr val="FF0000"/>
                </a:solidFill>
              </a:rPr>
              <a:t>가산점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3</a:t>
            </a:r>
            <a:r>
              <a:rPr lang="ko-KR" altLang="en-US" dirty="0" smtClean="0">
                <a:solidFill>
                  <a:srgbClr val="FF0000"/>
                </a:solidFill>
              </a:rPr>
              <a:t>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dirty="0" err="1" smtClean="0"/>
              <a:t>결과보고회</a:t>
            </a:r>
            <a:r>
              <a:rPr lang="ko-KR" altLang="en-US" dirty="0" smtClean="0"/>
              <a:t> 평가 기준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269"/>
              </p:ext>
            </p:extLst>
          </p:nvPr>
        </p:nvGraphicFramePr>
        <p:xfrm>
          <a:off x="683568" y="1340768"/>
          <a:ext cx="7315200" cy="3337914"/>
        </p:xfrm>
        <a:graphic>
          <a:graphicData uri="http://schemas.openxmlformats.org/drawingml/2006/table">
            <a:tbl>
              <a:tblPr/>
              <a:tblGrid>
                <a:gridCol w="2333713">
                  <a:extLst>
                    <a:ext uri="{9D8B030D-6E8A-4147-A177-3AD203B41FA5}">
                      <a16:colId xmlns:a16="http://schemas.microsoft.com/office/drawing/2014/main" val="617063241"/>
                    </a:ext>
                  </a:extLst>
                </a:gridCol>
                <a:gridCol w="3810173">
                  <a:extLst>
                    <a:ext uri="{9D8B030D-6E8A-4147-A177-3AD203B41FA5}">
                      <a16:colId xmlns:a16="http://schemas.microsoft.com/office/drawing/2014/main" val="1788222042"/>
                    </a:ext>
                  </a:extLst>
                </a:gridCol>
                <a:gridCol w="1171314">
                  <a:extLst>
                    <a:ext uri="{9D8B030D-6E8A-4147-A177-3AD203B41FA5}">
                      <a16:colId xmlns:a16="http://schemas.microsoft.com/office/drawing/2014/main" val="2078410415"/>
                    </a:ext>
                  </a:extLst>
                </a:gridCol>
              </a:tblGrid>
              <a:tr h="384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심사영역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주요 평가내용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0608"/>
                  </a:ext>
                </a:extLst>
              </a:tr>
              <a:tr h="384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독창성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아이디어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작품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참신성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91082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난이도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개발물에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대한 기술적인 난이도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19481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완성도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개발의 완성도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결과물의 실용 가능성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15430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결과물에 대한 설명력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경진대회 팀 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7444"/>
                  </a:ext>
                </a:extLst>
              </a:tr>
              <a:tr h="38486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합 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5654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0" y="274638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결과 보고서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발표자료에 설계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테스트에 대한 내용이 점수에 반영됨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예산집행 지침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0742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담당자 </a:t>
            </a:r>
            <a:r>
              <a:rPr lang="en-US" altLang="ko-KR" dirty="0" smtClean="0"/>
              <a:t>: SW</a:t>
            </a:r>
            <a:r>
              <a:rPr lang="ko-KR" altLang="en-US" dirty="0" smtClean="0"/>
              <a:t>중심대학 사업단 최유정</a:t>
            </a:r>
            <a:r>
              <a:rPr lang="en-US" altLang="ko-KR" dirty="0" smtClean="0"/>
              <a:t>(033-248-3344)</a:t>
            </a:r>
          </a:p>
          <a:p>
            <a:r>
              <a:rPr lang="ko-KR" altLang="en-US" dirty="0" smtClean="0"/>
              <a:t>지원금 개요</a:t>
            </a:r>
            <a:endParaRPr lang="en-US" altLang="ko-KR" dirty="0" smtClean="0"/>
          </a:p>
          <a:p>
            <a:pPr lvl="1"/>
            <a:r>
              <a:rPr lang="ko-KR" altLang="en-US" dirty="0"/>
              <a:t>사용기간</a:t>
            </a:r>
            <a:r>
              <a:rPr lang="en-US" altLang="ko-KR" dirty="0"/>
              <a:t>: </a:t>
            </a:r>
            <a:r>
              <a:rPr lang="ko-KR" altLang="en-US" dirty="0"/>
              <a:t>학기 중 수업 기간 내 </a:t>
            </a:r>
            <a:endParaRPr lang="en-US" altLang="ko-KR" dirty="0" smtClean="0"/>
          </a:p>
          <a:p>
            <a:pPr lvl="1"/>
            <a:r>
              <a:rPr lang="ko-KR" altLang="en-US" dirty="0"/>
              <a:t>지원 금액</a:t>
            </a:r>
            <a:r>
              <a:rPr lang="en-US" altLang="ko-KR" dirty="0"/>
              <a:t>: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ko-KR" altLang="en-US" dirty="0"/>
              <a:t>최대 </a:t>
            </a:r>
            <a:r>
              <a:rPr lang="en-US" altLang="ko-KR" dirty="0"/>
              <a:t>20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dirty="0"/>
              <a:t>지원금은 팀 아이템과 관련 있는 비용에 한해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출장비</a:t>
            </a:r>
            <a:r>
              <a:rPr lang="en-US" altLang="ko-KR" dirty="0"/>
              <a:t>, </a:t>
            </a:r>
            <a:r>
              <a:rPr lang="ko-KR" altLang="en-US" dirty="0" err="1"/>
              <a:t>자문비</a:t>
            </a:r>
            <a:r>
              <a:rPr lang="ko-KR" altLang="en-US" dirty="0"/>
              <a:t> 제외하고 모든 비용 연구비 카드 사용 원칙이며</a:t>
            </a:r>
            <a:r>
              <a:rPr lang="en-US" altLang="ko-KR" dirty="0"/>
              <a:t>, </a:t>
            </a:r>
            <a:r>
              <a:rPr lang="ko-KR" altLang="en-US" dirty="0"/>
              <a:t>불인정 항목 지출 시 </a:t>
            </a:r>
            <a:r>
              <a:rPr lang="ko-KR" altLang="en-US" dirty="0" smtClean="0"/>
              <a:t>전액 </a:t>
            </a:r>
            <a:r>
              <a:rPr lang="ko-KR" altLang="en-US" dirty="0"/>
              <a:t>본인 </a:t>
            </a:r>
            <a:r>
              <a:rPr lang="ko-KR" altLang="en-US" dirty="0" smtClean="0"/>
              <a:t>환수</a:t>
            </a:r>
            <a:endParaRPr lang="en-US" altLang="ko-KR" dirty="0" smtClean="0"/>
          </a:p>
          <a:p>
            <a:pPr lvl="1"/>
            <a:r>
              <a:rPr lang="ko-KR" altLang="en-US" dirty="0"/>
              <a:t>사전 계획되지 않은 항목 집행 불가하며</a:t>
            </a:r>
            <a:r>
              <a:rPr lang="en-US" altLang="ko-KR" dirty="0"/>
              <a:t>, </a:t>
            </a:r>
            <a:r>
              <a:rPr lang="ko-KR" altLang="en-US" dirty="0"/>
              <a:t>재료비와 </a:t>
            </a:r>
            <a:r>
              <a:rPr lang="ko-KR" altLang="en-US" dirty="0" err="1"/>
              <a:t>사무용품비</a:t>
            </a:r>
            <a:r>
              <a:rPr lang="ko-KR" altLang="en-US" dirty="0"/>
              <a:t> </a:t>
            </a:r>
            <a:r>
              <a:rPr lang="ko-KR" altLang="en-US" dirty="0" err="1"/>
              <a:t>지출시</a:t>
            </a:r>
            <a:r>
              <a:rPr lang="ko-KR" altLang="en-US" dirty="0"/>
              <a:t> 사전승인신청서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err="1"/>
              <a:t>자산성</a:t>
            </a:r>
            <a:r>
              <a:rPr lang="ko-KR" altLang="en-US" dirty="0"/>
              <a:t> 물품</a:t>
            </a:r>
            <a:r>
              <a:rPr lang="en-US" altLang="ko-KR" dirty="0"/>
              <a:t>(</a:t>
            </a:r>
            <a:r>
              <a:rPr lang="ko-KR" altLang="en-US" dirty="0"/>
              <a:t>통신기기</a:t>
            </a:r>
            <a:r>
              <a:rPr lang="en-US" altLang="ko-KR" dirty="0"/>
              <a:t>, PC, </a:t>
            </a:r>
            <a:r>
              <a:rPr lang="ko-KR" altLang="en-US" dirty="0"/>
              <a:t>노트북 등</a:t>
            </a:r>
            <a:r>
              <a:rPr lang="en-US" altLang="ko-KR" dirty="0"/>
              <a:t>), USB,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 err="1"/>
              <a:t>개인카드</a:t>
            </a:r>
            <a:r>
              <a:rPr lang="ko-KR" altLang="en-US" dirty="0"/>
              <a:t> 및 현금 사용 건 지원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후 해당 </a:t>
            </a:r>
            <a:r>
              <a:rPr lang="ko-KR" altLang="en-US" dirty="0" err="1"/>
              <a:t>지출건</a:t>
            </a:r>
            <a:r>
              <a:rPr lang="ko-KR" altLang="en-US" dirty="0"/>
              <a:t> 주말제외 </a:t>
            </a:r>
            <a:r>
              <a:rPr lang="en-US" altLang="ko-KR" dirty="0"/>
              <a:t>7</a:t>
            </a:r>
            <a:r>
              <a:rPr lang="ko-KR" altLang="en-US" dirty="0" err="1"/>
              <a:t>일이내</a:t>
            </a:r>
            <a:r>
              <a:rPr lang="ko-KR" altLang="en-US" dirty="0"/>
              <a:t> 활동비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 </a:t>
            </a:r>
            <a:endParaRPr lang="en-US" altLang="ko-KR" dirty="0" smtClean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단 마지막 주 지출 건은 다음 달 </a:t>
            </a:r>
            <a:r>
              <a:rPr lang="en-US" altLang="ko-KR" dirty="0"/>
              <a:t>2</a:t>
            </a:r>
            <a:r>
              <a:rPr lang="ko-KR" altLang="en-US" dirty="0"/>
              <a:t>일까지 제출</a:t>
            </a:r>
            <a:r>
              <a:rPr lang="en-US" altLang="ko-KR" dirty="0"/>
              <a:t>. </a:t>
            </a:r>
            <a:r>
              <a:rPr lang="ko-KR" altLang="en-US" dirty="0" err="1"/>
              <a:t>불가할시</a:t>
            </a:r>
            <a:r>
              <a:rPr lang="ko-KR" altLang="en-US" dirty="0"/>
              <a:t> </a:t>
            </a:r>
            <a:r>
              <a:rPr lang="ko-KR" altLang="en-US" dirty="0" err="1"/>
              <a:t>해당건</a:t>
            </a:r>
            <a:r>
              <a:rPr lang="ko-KR" altLang="en-US" dirty="0"/>
              <a:t> 말일까지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매월 마지막일 까지 월별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예산집행 기준 및 증빙자료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재료비 </a:t>
            </a:r>
            <a:r>
              <a:rPr lang="en-US" altLang="ko-KR" dirty="0"/>
              <a:t>(</a:t>
            </a:r>
            <a:r>
              <a:rPr lang="ko-KR" altLang="en-US" dirty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프로젝트 신청서 상의 필요한 재료 </a:t>
            </a:r>
            <a:r>
              <a:rPr lang="ko-KR" altLang="en-US" dirty="0" smtClean="0"/>
              <a:t>구입비</a:t>
            </a:r>
            <a:endParaRPr lang="en-US" altLang="ko-KR" dirty="0" smtClean="0"/>
          </a:p>
          <a:p>
            <a:pPr lvl="1"/>
            <a:r>
              <a:rPr lang="ko-KR" altLang="en-US" dirty="0"/>
              <a:t>장비나 기계 등 </a:t>
            </a:r>
            <a:r>
              <a:rPr lang="ko-KR" altLang="en-US" dirty="0" err="1"/>
              <a:t>자산성</a:t>
            </a:r>
            <a:r>
              <a:rPr lang="ko-KR" altLang="en-US" dirty="0"/>
              <a:t> 물품 및 완제품</a:t>
            </a:r>
            <a:r>
              <a:rPr lang="en-US" altLang="ko-KR" dirty="0"/>
              <a:t>, </a:t>
            </a:r>
            <a:r>
              <a:rPr lang="ko-KR" altLang="en-US" dirty="0"/>
              <a:t>범용성 물품 구입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/>
              <a:t>거래명세서에 구매한 내역의 수량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품목명 등 자세한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r>
              <a:rPr lang="ko-KR" altLang="en-US" dirty="0"/>
              <a:t>외부 업체에 의뢰할 경우</a:t>
            </a:r>
            <a:r>
              <a:rPr lang="en-US" altLang="ko-KR" dirty="0"/>
              <a:t>(</a:t>
            </a:r>
            <a:r>
              <a:rPr lang="ko-KR" altLang="en-US" dirty="0"/>
              <a:t>외주제작</a:t>
            </a:r>
            <a:r>
              <a:rPr lang="en-US" altLang="ko-KR" dirty="0"/>
              <a:t>) </a:t>
            </a:r>
            <a:r>
              <a:rPr lang="ko-KR" altLang="en-US" dirty="0"/>
              <a:t>집행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14275"/>
              </p:ext>
            </p:extLst>
          </p:nvPr>
        </p:nvGraphicFramePr>
        <p:xfrm>
          <a:off x="1043608" y="3068960"/>
          <a:ext cx="6768752" cy="2726270"/>
        </p:xfrm>
        <a:graphic>
          <a:graphicData uri="http://schemas.openxmlformats.org/drawingml/2006/table">
            <a:tbl>
              <a:tblPr/>
              <a:tblGrid>
                <a:gridCol w="1008348">
                  <a:extLst>
                    <a:ext uri="{9D8B030D-6E8A-4147-A177-3AD203B41FA5}">
                      <a16:colId xmlns:a16="http://schemas.microsoft.com/office/drawing/2014/main" val="1960837825"/>
                    </a:ext>
                  </a:extLst>
                </a:gridCol>
                <a:gridCol w="5760404">
                  <a:extLst>
                    <a:ext uri="{9D8B030D-6E8A-4147-A177-3AD203B41FA5}">
                      <a16:colId xmlns:a16="http://schemas.microsoft.com/office/drawing/2014/main" val="2166573117"/>
                    </a:ext>
                  </a:extLst>
                </a:gridCol>
              </a:tblGrid>
              <a:tr h="350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8024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64220"/>
                  </a:ext>
                </a:extLst>
              </a:tr>
              <a:tr h="1659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0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err="1" smtClean="0"/>
              <a:t>자문비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외부전문가로부터 </a:t>
            </a:r>
            <a:r>
              <a:rPr lang="ko-KR" altLang="en-US" dirty="0"/>
              <a:t>자문 및 멘토링을 지원받기 위해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자문비는</a:t>
            </a:r>
            <a:r>
              <a:rPr lang="ko-KR" altLang="en-US" dirty="0"/>
              <a:t> </a:t>
            </a:r>
            <a:r>
              <a:rPr lang="ko-KR" altLang="en-US" dirty="0" err="1"/>
              <a:t>팀별</a:t>
            </a:r>
            <a:r>
              <a:rPr lang="ko-KR" altLang="en-US" dirty="0"/>
              <a:t> 예산 내에서 시간당 </a:t>
            </a:r>
            <a:r>
              <a:rPr lang="en-US" altLang="ko-KR" dirty="0"/>
              <a:t>10</a:t>
            </a:r>
            <a:r>
              <a:rPr lang="ko-KR" altLang="en-US" dirty="0"/>
              <a:t>만원으로 </a:t>
            </a:r>
            <a:r>
              <a:rPr lang="en-US" altLang="ko-KR" dirty="0"/>
              <a:t>1</a:t>
            </a:r>
            <a:r>
              <a:rPr lang="ko-KR" altLang="en-US" dirty="0"/>
              <a:t>일 최대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r>
              <a:rPr lang="en-US" altLang="ko-KR" dirty="0"/>
              <a:t>(20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</a:t>
            </a:r>
            <a:r>
              <a:rPr lang="ko-KR" altLang="en-US" dirty="0"/>
              <a:t> 지급 대상은 과제 수행 관련 업체 담당자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에 한하며</a:t>
            </a:r>
            <a:r>
              <a:rPr lang="en-US" altLang="ko-KR" dirty="0"/>
              <a:t>, </a:t>
            </a:r>
            <a:r>
              <a:rPr lang="ko-KR" altLang="en-US" dirty="0"/>
              <a:t>교내 인력에는 </a:t>
            </a:r>
            <a:r>
              <a:rPr lang="ko-KR" altLang="en-US" dirty="0" err="1"/>
              <a:t>자문비</a:t>
            </a:r>
            <a:r>
              <a:rPr lang="ko-KR" altLang="en-US" dirty="0"/>
              <a:t> </a:t>
            </a:r>
            <a:r>
              <a:rPr lang="ko-KR" altLang="en-US" dirty="0" err="1" smtClean="0"/>
              <a:t>지급불가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매칭기업의</a:t>
            </a:r>
            <a:r>
              <a:rPr lang="ko-KR" altLang="en-US" dirty="0" smtClean="0">
                <a:solidFill>
                  <a:srgbClr val="FF0000"/>
                </a:solidFill>
              </a:rPr>
              <a:t> 자문은 불가하고 타 기업은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02260"/>
              </p:ext>
            </p:extLst>
          </p:nvPr>
        </p:nvGraphicFramePr>
        <p:xfrm>
          <a:off x="1115616" y="3844131"/>
          <a:ext cx="7200800" cy="2077778"/>
        </p:xfrm>
        <a:graphic>
          <a:graphicData uri="http://schemas.openxmlformats.org/drawingml/2006/table">
            <a:tbl>
              <a:tblPr/>
              <a:tblGrid>
                <a:gridCol w="1072711">
                  <a:extLst>
                    <a:ext uri="{9D8B030D-6E8A-4147-A177-3AD203B41FA5}">
                      <a16:colId xmlns:a16="http://schemas.microsoft.com/office/drawing/2014/main" val="3822668991"/>
                    </a:ext>
                  </a:extLst>
                </a:gridCol>
                <a:gridCol w="6128089">
                  <a:extLst>
                    <a:ext uri="{9D8B030D-6E8A-4147-A177-3AD203B41FA5}">
                      <a16:colId xmlns:a16="http://schemas.microsoft.com/office/drawing/2014/main" val="889097531"/>
                    </a:ext>
                  </a:extLst>
                </a:gridCol>
              </a:tblGrid>
              <a:tr h="3462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817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67346"/>
                  </a:ext>
                </a:extLst>
              </a:tr>
              <a:tr h="1183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자문결과보고서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산업체 참여 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자문인 프로필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수집이용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동의서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자문자료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6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유인물비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복사비용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교내업체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3449"/>
              </p:ext>
            </p:extLst>
          </p:nvPr>
        </p:nvGraphicFramePr>
        <p:xfrm>
          <a:off x="899592" y="2276872"/>
          <a:ext cx="7272808" cy="2808312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214464079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2361889300"/>
                    </a:ext>
                  </a:extLst>
                </a:gridCol>
              </a:tblGrid>
              <a:tr h="490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연구비 카드 사용 후 즉시 반환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6511"/>
                  </a:ext>
                </a:extLst>
              </a:tr>
              <a:tr h="712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81656"/>
                  </a:ext>
                </a:extLst>
              </a:tr>
              <a:tr h="1605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0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세미나 개최 및 참가비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관련이 있는 세미나 참가에 실제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세미나 </a:t>
            </a:r>
            <a:r>
              <a:rPr lang="ko-KR" altLang="en-US" dirty="0"/>
              <a:t>참가비는 연구비카드로 결제</a:t>
            </a:r>
            <a:r>
              <a:rPr lang="en-US" altLang="ko-KR" dirty="0"/>
              <a:t>(</a:t>
            </a:r>
            <a:r>
              <a:rPr lang="ko-KR" altLang="en-US" dirty="0" err="1"/>
              <a:t>개인카드</a:t>
            </a:r>
            <a:r>
              <a:rPr lang="ko-KR" altLang="en-US" dirty="0"/>
              <a:t> 및 </a:t>
            </a:r>
            <a:r>
              <a:rPr lang="ko-KR" altLang="en-US" dirty="0" err="1"/>
              <a:t>현금사용</a:t>
            </a:r>
            <a:r>
              <a:rPr lang="ko-KR" altLang="en-US" dirty="0"/>
              <a:t>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03372"/>
              </p:ext>
            </p:extLst>
          </p:nvPr>
        </p:nvGraphicFramePr>
        <p:xfrm>
          <a:off x="827584" y="2564904"/>
          <a:ext cx="7416824" cy="2592288"/>
        </p:xfrm>
        <a:graphic>
          <a:graphicData uri="http://schemas.openxmlformats.org/drawingml/2006/table">
            <a:tbl>
              <a:tblPr/>
              <a:tblGrid>
                <a:gridCol w="1104892">
                  <a:extLst>
                    <a:ext uri="{9D8B030D-6E8A-4147-A177-3AD203B41FA5}">
                      <a16:colId xmlns:a16="http://schemas.microsoft.com/office/drawing/2014/main" val="926967751"/>
                    </a:ext>
                  </a:extLst>
                </a:gridCol>
                <a:gridCol w="6311932">
                  <a:extLst>
                    <a:ext uri="{9D8B030D-6E8A-4147-A177-3AD203B41FA5}">
                      <a16:colId xmlns:a16="http://schemas.microsoft.com/office/drawing/2014/main" val="4114688731"/>
                    </a:ext>
                  </a:extLst>
                </a:gridCol>
              </a:tblGrid>
              <a:tr h="397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92552"/>
                  </a:ext>
                </a:extLst>
              </a:tr>
              <a:tr h="576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469215"/>
                  </a:ext>
                </a:extLst>
              </a:tr>
              <a:tr h="1618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출장 보고서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참석확인서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8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출장비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프로젝트를 위해 관련한 기업체</a:t>
            </a:r>
            <a:r>
              <a:rPr lang="en-US" altLang="ko-KR" dirty="0"/>
              <a:t>, </a:t>
            </a:r>
            <a:r>
              <a:rPr lang="ko-KR" altLang="en-US" dirty="0"/>
              <a:t>기관 방문</a:t>
            </a:r>
            <a:r>
              <a:rPr lang="en-US" altLang="ko-KR" dirty="0"/>
              <a:t>, </a:t>
            </a:r>
            <a:r>
              <a:rPr lang="ko-KR" altLang="en-US" dirty="0"/>
              <a:t>전문 학술 발표대회</a:t>
            </a:r>
            <a:r>
              <a:rPr lang="en-US" altLang="ko-KR" dirty="0"/>
              <a:t>, </a:t>
            </a:r>
            <a:r>
              <a:rPr lang="ko-KR" altLang="en-US" dirty="0"/>
              <a:t>경진대회</a:t>
            </a:r>
            <a:r>
              <a:rPr lang="en-US" altLang="ko-KR" dirty="0"/>
              <a:t>, </a:t>
            </a:r>
            <a:r>
              <a:rPr lang="ko-KR" altLang="en-US" dirty="0"/>
              <a:t>전시회 등에 방문한 경우 대중교통에 한하여 여비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주최 측에서 교통편과 숙식비가 제공된 경우 해당 분을 제외하고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교통비</a:t>
            </a:r>
            <a:r>
              <a:rPr lang="en-US" altLang="ko-KR" dirty="0"/>
              <a:t>(</a:t>
            </a:r>
            <a:r>
              <a:rPr lang="ko-KR" altLang="en-US" dirty="0"/>
              <a:t>시외버스</a:t>
            </a:r>
            <a:r>
              <a:rPr lang="en-US" altLang="ko-KR" dirty="0"/>
              <a:t>)- </a:t>
            </a:r>
            <a:r>
              <a:rPr lang="ko-KR" altLang="en-US" dirty="0"/>
              <a:t>실비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 err="1"/>
              <a:t>현지교통비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일 * </a:t>
            </a:r>
            <a:r>
              <a:rPr lang="en-US" altLang="ko-KR" dirty="0"/>
              <a:t>15,000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식비</a:t>
            </a:r>
            <a:r>
              <a:rPr lang="en-US" altLang="ko-KR" dirty="0"/>
              <a:t>- 3</a:t>
            </a:r>
            <a:r>
              <a:rPr lang="ko-KR" altLang="en-US" dirty="0" err="1"/>
              <a:t>식기준</a:t>
            </a:r>
            <a:r>
              <a:rPr lang="ko-KR" altLang="en-US" dirty="0"/>
              <a:t> 최대 </a:t>
            </a:r>
            <a:r>
              <a:rPr lang="en-US" altLang="ko-KR" dirty="0"/>
              <a:t>20,000</a:t>
            </a:r>
            <a:r>
              <a:rPr lang="ko-KR" altLang="en-US" dirty="0"/>
              <a:t>원 </a:t>
            </a:r>
            <a:r>
              <a:rPr lang="en-US" altLang="ko-KR" dirty="0"/>
              <a:t>(1</a:t>
            </a:r>
            <a:r>
              <a:rPr lang="ko-KR" altLang="en-US" dirty="0"/>
              <a:t>식*</a:t>
            </a:r>
            <a:r>
              <a:rPr lang="en-US" altLang="ko-KR" dirty="0"/>
              <a:t>6,700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숙박료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박 </a:t>
            </a:r>
            <a:r>
              <a:rPr lang="en-US" altLang="ko-KR" dirty="0"/>
              <a:t>2</a:t>
            </a:r>
            <a:r>
              <a:rPr lang="ko-KR" altLang="en-US" dirty="0"/>
              <a:t>일 기준 </a:t>
            </a:r>
            <a:r>
              <a:rPr lang="en-US" altLang="ko-KR" dirty="0"/>
              <a:t>50,000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90759"/>
              </p:ext>
            </p:extLst>
          </p:nvPr>
        </p:nvGraphicFramePr>
        <p:xfrm>
          <a:off x="899592" y="3844130"/>
          <a:ext cx="7272808" cy="2410968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47516955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96852494"/>
                    </a:ext>
                  </a:extLst>
                </a:gridCol>
              </a:tblGrid>
              <a:tr h="288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 및 계좌이체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51996"/>
                  </a:ext>
                </a:extLst>
              </a:tr>
              <a:tr h="5217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2462"/>
                  </a:ext>
                </a:extLst>
              </a:tr>
              <a:tr h="13664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출장 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여비청구서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지출증빙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왕복 교통비 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현장과 관련된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신분증사본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수집이용동의서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75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 err="1" smtClean="0"/>
              <a:t>문헌구입비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관련한 참고 문헌 구입비용 </a:t>
            </a:r>
            <a:r>
              <a:rPr lang="en-US" altLang="ko-KR" dirty="0"/>
              <a:t>(</a:t>
            </a:r>
            <a:r>
              <a:rPr lang="ko-KR" altLang="en-US" dirty="0"/>
              <a:t>문제집</a:t>
            </a:r>
            <a:r>
              <a:rPr lang="en-US" altLang="ko-KR" dirty="0"/>
              <a:t>, e-book, </a:t>
            </a:r>
            <a:r>
              <a:rPr lang="ko-KR" altLang="en-US" dirty="0"/>
              <a:t>동영상 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지원기간 종료 시 구입한 도서는 사업단으로 반납 </a:t>
            </a:r>
            <a:r>
              <a:rPr lang="en-US" altLang="ko-KR" dirty="0"/>
              <a:t>(</a:t>
            </a:r>
            <a:r>
              <a:rPr lang="ko-KR" altLang="en-US" dirty="0"/>
              <a:t>분실 시 동일한 책 구입하여 반환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동일 도서 </a:t>
            </a:r>
            <a:r>
              <a:rPr lang="en-US" altLang="ko-KR" dirty="0"/>
              <a:t>1</a:t>
            </a:r>
            <a:r>
              <a:rPr lang="ko-KR" altLang="en-US" dirty="0"/>
              <a:t>권 이상 구입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70637"/>
              </p:ext>
            </p:extLst>
          </p:nvPr>
        </p:nvGraphicFramePr>
        <p:xfrm>
          <a:off x="1043608" y="2924944"/>
          <a:ext cx="7272808" cy="2894145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13721882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85458773"/>
                    </a:ext>
                  </a:extLst>
                </a:gridCol>
              </a:tblGrid>
              <a:tr h="367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64373"/>
                  </a:ext>
                </a:extLst>
              </a:tr>
              <a:tr h="533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14135"/>
                  </a:ext>
                </a:extLst>
              </a:tr>
              <a:tr h="1979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필요할 경우 관련성 증빙할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3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8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ko-KR" altLang="en-US" dirty="0" err="1" smtClean="0"/>
              <a:t>사무용품비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프로젝트에 직접적으로 필요한 사무용품 구입비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38092"/>
              </p:ext>
            </p:extLst>
          </p:nvPr>
        </p:nvGraphicFramePr>
        <p:xfrm>
          <a:off x="683568" y="2204864"/>
          <a:ext cx="7776864" cy="3168352"/>
        </p:xfrm>
        <a:graphic>
          <a:graphicData uri="http://schemas.openxmlformats.org/drawingml/2006/table">
            <a:tbl>
              <a:tblPr/>
              <a:tblGrid>
                <a:gridCol w="1158527">
                  <a:extLst>
                    <a:ext uri="{9D8B030D-6E8A-4147-A177-3AD203B41FA5}">
                      <a16:colId xmlns:a16="http://schemas.microsoft.com/office/drawing/2014/main" val="2072365611"/>
                    </a:ext>
                  </a:extLst>
                </a:gridCol>
                <a:gridCol w="6618337">
                  <a:extLst>
                    <a:ext uri="{9D8B030D-6E8A-4147-A177-3AD203B41FA5}">
                      <a16:colId xmlns:a16="http://schemas.microsoft.com/office/drawing/2014/main" val="1853793736"/>
                    </a:ext>
                  </a:extLst>
                </a:gridCol>
              </a:tblGrid>
              <a:tr h="441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11207"/>
                  </a:ext>
                </a:extLst>
              </a:tr>
              <a:tr h="640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904275"/>
                  </a:ext>
                </a:extLst>
              </a:tr>
              <a:tr h="2086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5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3707904" y="2619807"/>
            <a:ext cx="4817645" cy="3579381"/>
            <a:chOff x="1619672" y="2276872"/>
            <a:chExt cx="4817645" cy="357938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2708920"/>
              <a:ext cx="2568163" cy="3147333"/>
            </a:xfrm>
            <a:prstGeom prst="rect">
              <a:avLst/>
            </a:prstGeom>
          </p:spPr>
        </p:pic>
        <p:sp>
          <p:nvSpPr>
            <p:cNvPr id="7" name="타원형 설명선 6"/>
            <p:cNvSpPr/>
            <p:nvPr/>
          </p:nvSpPr>
          <p:spPr>
            <a:xfrm>
              <a:off x="4032689" y="2276872"/>
              <a:ext cx="2404628" cy="1440160"/>
            </a:xfrm>
            <a:prstGeom prst="wedgeEllipseCallout">
              <a:avLst>
                <a:gd name="adj1" fmla="val -68500"/>
                <a:gd name="adj2" fmla="val 2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졸업식 다음날 나는 뭘 하고있을까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87624" y="1889081"/>
            <a:ext cx="179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졸업식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09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예산집행 </a:t>
            </a:r>
            <a:r>
              <a:rPr lang="ko-KR" altLang="en-US" dirty="0" err="1" smtClean="0"/>
              <a:t>정산서</a:t>
            </a:r>
            <a:r>
              <a:rPr lang="ko-KR" altLang="en-US" dirty="0" smtClean="0"/>
              <a:t> 작성요령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활동비 예산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20</a:t>
            </a:r>
            <a:r>
              <a:rPr lang="ko-KR" altLang="en-US" dirty="0"/>
              <a:t>만원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3</a:t>
            </a:r>
            <a:r>
              <a:rPr lang="ko-KR" altLang="en-US" dirty="0"/>
              <a:t>명일 경우 </a:t>
            </a:r>
            <a:r>
              <a:rPr lang="en-US" altLang="ko-KR" dirty="0"/>
              <a:t>20</a:t>
            </a:r>
            <a:r>
              <a:rPr lang="ko-KR" altLang="en-US" dirty="0"/>
              <a:t>만원*</a:t>
            </a:r>
            <a:r>
              <a:rPr lang="en-US" altLang="ko-KR" dirty="0"/>
              <a:t>3=60</a:t>
            </a:r>
            <a:r>
              <a:rPr lang="ko-KR" altLang="en-US" dirty="0"/>
              <a:t>만원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최초 </a:t>
            </a:r>
            <a:r>
              <a:rPr lang="ko-KR" altLang="en-US" dirty="0" err="1"/>
              <a:t>실행예산서</a:t>
            </a:r>
            <a:r>
              <a:rPr lang="ko-KR" altLang="en-US" dirty="0"/>
              <a:t> 제출 후 예산 변경이 필요할 경우 </a:t>
            </a:r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2-1] </a:t>
            </a:r>
            <a:r>
              <a:rPr lang="ko-KR" altLang="en-US" dirty="0"/>
              <a:t>활동비 </a:t>
            </a:r>
            <a:r>
              <a:rPr lang="ko-KR" altLang="en-US" dirty="0" err="1"/>
              <a:t>변경신청서</a:t>
            </a:r>
            <a:r>
              <a:rPr lang="ko-KR" altLang="en-US" dirty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활동비정산서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시 사용한 </a:t>
            </a:r>
            <a:r>
              <a:rPr lang="ko-KR" altLang="en-US" dirty="0" err="1"/>
              <a:t>날짜별</a:t>
            </a:r>
            <a:r>
              <a:rPr lang="ko-KR" altLang="en-US" dirty="0"/>
              <a:t> 기준으로 </a:t>
            </a:r>
            <a:r>
              <a:rPr lang="ko-KR" altLang="en-US" dirty="0" err="1"/>
              <a:t>정산서</a:t>
            </a:r>
            <a:r>
              <a:rPr lang="ko-KR" altLang="en-US" dirty="0"/>
              <a:t> 제출</a:t>
            </a:r>
            <a:r>
              <a:rPr lang="en-US" altLang="ko-KR" dirty="0"/>
              <a:t>. </a:t>
            </a:r>
            <a:r>
              <a:rPr lang="ko-KR" altLang="en-US" dirty="0"/>
              <a:t>미제출시 다음 </a:t>
            </a:r>
            <a:r>
              <a:rPr lang="ko-KR" altLang="en-US" dirty="0" err="1"/>
              <a:t>결제건</a:t>
            </a:r>
            <a:r>
              <a:rPr lang="ko-KR" altLang="en-US" dirty="0"/>
              <a:t> 카드 사용 불가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-3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ko-KR" altLang="en-US" dirty="0" err="1"/>
              <a:t>사무용품비</a:t>
            </a:r>
            <a:r>
              <a:rPr lang="en-US" altLang="ko-KR" dirty="0"/>
              <a:t>, </a:t>
            </a:r>
            <a:r>
              <a:rPr lang="ko-KR" altLang="en-US" dirty="0"/>
              <a:t>재료비</a:t>
            </a:r>
            <a:r>
              <a:rPr lang="en-US" altLang="ko-KR" dirty="0"/>
              <a:t>, </a:t>
            </a:r>
            <a:r>
              <a:rPr lang="ko-KR" altLang="en-US" dirty="0"/>
              <a:t>도서를 구입하고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유인물비를</a:t>
            </a:r>
            <a:r>
              <a:rPr lang="ko-KR" altLang="en-US" dirty="0"/>
              <a:t> 지출하고자 하는 경우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smtClean="0"/>
              <a:t>23</a:t>
            </a:r>
            <a:r>
              <a:rPr lang="ko-KR" altLang="en-US" dirty="0"/>
              <a:t>일자 </a:t>
            </a:r>
            <a:r>
              <a:rPr lang="ko-KR" altLang="en-US" dirty="0" err="1"/>
              <a:t>정산서와</a:t>
            </a:r>
            <a:r>
              <a:rPr lang="ko-KR" altLang="en-US" dirty="0"/>
              <a:t> 증빙서류를 제출 완료해야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</a:t>
            </a:r>
            <a:r>
              <a:rPr lang="ko-KR" altLang="en-US" dirty="0"/>
              <a:t> 카드사용 가능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가급적 팀의 지출 건은 하루에 모아서 </a:t>
            </a:r>
            <a:r>
              <a:rPr lang="ko-KR" altLang="en-US" dirty="0" smtClean="0"/>
              <a:t>결제</a:t>
            </a:r>
            <a:endParaRPr lang="en-US" altLang="ko-KR" dirty="0" smtClean="0"/>
          </a:p>
          <a:p>
            <a:pPr lvl="1"/>
            <a:r>
              <a:rPr lang="ko-KR" altLang="en-US" dirty="0"/>
              <a:t>매월 마지막일 까지 해당월에 사용한 모든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r>
              <a:rPr lang="ko-KR" altLang="en-US" dirty="0"/>
              <a:t> 할 것</a:t>
            </a:r>
          </a:p>
          <a:p>
            <a:pPr lvl="1"/>
            <a:r>
              <a:rPr lang="ko-KR" altLang="en-US" dirty="0"/>
              <a:t>단 마지막 주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 건은 다음달 </a:t>
            </a:r>
            <a:r>
              <a:rPr lang="en-US" altLang="ko-KR" dirty="0"/>
              <a:t>2</a:t>
            </a:r>
            <a:r>
              <a:rPr lang="ko-KR" altLang="en-US" dirty="0"/>
              <a:t>일까지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제출이 불가하다면 해당 </a:t>
            </a:r>
            <a:r>
              <a:rPr lang="ko-KR" altLang="en-US" dirty="0" err="1"/>
              <a:t>지출건의</a:t>
            </a:r>
            <a:r>
              <a:rPr lang="ko-KR" altLang="en-US" dirty="0"/>
              <a:t> 연구비 카드 사용은 다음달 </a:t>
            </a:r>
            <a:r>
              <a:rPr lang="en-US" altLang="ko-KR" dirty="0"/>
              <a:t>1</a:t>
            </a:r>
            <a:r>
              <a:rPr lang="ko-KR" altLang="en-US" dirty="0"/>
              <a:t>일부터 가능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0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교육과정 </a:t>
            </a:r>
            <a:r>
              <a:rPr lang="ko-KR" altLang="en-US" dirty="0"/>
              <a:t>중 습득한 </a:t>
            </a:r>
            <a:r>
              <a:rPr lang="ko-KR" altLang="en-US" dirty="0" smtClean="0"/>
              <a:t>전공 교과목 </a:t>
            </a:r>
            <a:r>
              <a:rPr lang="ko-KR" altLang="en-US" dirty="0"/>
              <a:t>및 이론 등을 바탕으로 </a:t>
            </a:r>
            <a:r>
              <a:rPr lang="ko-KR" altLang="en-US" dirty="0">
                <a:solidFill>
                  <a:srgbClr val="C00000"/>
                </a:solidFill>
              </a:rPr>
              <a:t>산업체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또는 사회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가 필요로 하는 과제를 대상</a:t>
            </a:r>
            <a:r>
              <a:rPr lang="ko-KR" altLang="en-US" dirty="0"/>
              <a:t>으로 학생들이 </a:t>
            </a:r>
            <a:r>
              <a:rPr lang="ko-KR" altLang="en-US" dirty="0">
                <a:solidFill>
                  <a:srgbClr val="C00000"/>
                </a:solidFill>
              </a:rPr>
              <a:t>스스로 기획과 종합적인 문제해결을 통해 창의성과 실무능력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팀워크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리더십 </a:t>
            </a:r>
            <a:r>
              <a:rPr lang="ko-KR" altLang="en-US" dirty="0" smtClean="0">
                <a:solidFill>
                  <a:srgbClr val="C00000"/>
                </a:solidFill>
              </a:rPr>
              <a:t>배양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/>
              <a:t>프로젝트 진행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051720" y="3100928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052043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26287" y="4441050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업체</a:t>
            </a:r>
            <a:endParaRPr lang="ko-KR" altLang="en-US" dirty="0"/>
          </a:p>
        </p:txBody>
      </p:sp>
      <p:sp>
        <p:nvSpPr>
          <p:cNvPr id="6" name="위쪽/아래쪽 화살표 5"/>
          <p:cNvSpPr/>
          <p:nvPr/>
        </p:nvSpPr>
        <p:spPr>
          <a:xfrm rot="19450035">
            <a:off x="2663689" y="3963624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/아래쪽 화살표 12"/>
          <p:cNvSpPr/>
          <p:nvPr/>
        </p:nvSpPr>
        <p:spPr>
          <a:xfrm rot="1842660">
            <a:off x="5537044" y="3963625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/아래쪽 화살표 13"/>
          <p:cNvSpPr/>
          <p:nvPr/>
        </p:nvSpPr>
        <p:spPr>
          <a:xfrm rot="5400000">
            <a:off x="3992465" y="2991621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632" y="5805264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캡스톤</a:t>
            </a:r>
            <a:r>
              <a:rPr lang="ko-KR" altLang="en-US" dirty="0" smtClean="0">
                <a:solidFill>
                  <a:srgbClr val="002060"/>
                </a:solidFill>
              </a:rPr>
              <a:t> 결과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  <a:hlinkClick r:id="rId3"/>
              </a:rPr>
              <a:t>https://sw.hallym.ac.kr/index.php?mp=5_5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운영방법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캡스톤디자인 과목의 질적 제고를 위해 </a:t>
            </a:r>
            <a:r>
              <a:rPr lang="ko-KR" altLang="en-US" dirty="0" err="1"/>
              <a:t>팀별로</a:t>
            </a:r>
            <a:r>
              <a:rPr lang="ko-KR" altLang="en-US" dirty="0"/>
              <a:t> 전문성이 있는 교수를 배정하여 프로젝트를 관리하고 성과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운영방법 </a:t>
            </a:r>
            <a:r>
              <a:rPr lang="en-US" altLang="ko-KR" dirty="0"/>
              <a:t>: </a:t>
            </a:r>
            <a:r>
              <a:rPr lang="ko-KR" altLang="en-US" dirty="0"/>
              <a:t>과목을 관리하는 </a:t>
            </a:r>
            <a:r>
              <a:rPr lang="ko-KR" altLang="en-US" dirty="0" err="1"/>
              <a:t>대표교수와</a:t>
            </a:r>
            <a:r>
              <a:rPr lang="ko-KR" altLang="en-US" dirty="0"/>
              <a:t> 팀을 직접 지도하는 지도교수 체계로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smtClean="0"/>
              <a:t>지도교수</a:t>
            </a:r>
            <a:endParaRPr lang="en-US" altLang="ko-KR" smtClean="0"/>
          </a:p>
          <a:p>
            <a:pPr lvl="2"/>
            <a:r>
              <a:rPr lang="en-US" altLang="ko-KR" smtClean="0"/>
              <a:t> </a:t>
            </a:r>
            <a:r>
              <a:rPr lang="ko-KR" altLang="en-US" dirty="0" err="1"/>
              <a:t>과목운영</a:t>
            </a:r>
            <a:r>
              <a:rPr lang="ko-KR" altLang="en-US" dirty="0"/>
              <a:t> 안내</a:t>
            </a:r>
            <a:r>
              <a:rPr lang="en-US" altLang="ko-KR" dirty="0"/>
              <a:t>, </a:t>
            </a:r>
            <a:r>
              <a:rPr lang="ko-KR" altLang="en-US" dirty="0" err="1"/>
              <a:t>주제선정</a:t>
            </a:r>
            <a:r>
              <a:rPr lang="ko-KR" altLang="en-US" dirty="0"/>
              <a:t> 취합</a:t>
            </a:r>
            <a:r>
              <a:rPr lang="en-US" altLang="ko-KR" dirty="0"/>
              <a:t>, </a:t>
            </a:r>
            <a:r>
              <a:rPr lang="ko-KR" altLang="en-US" dirty="0" err="1"/>
              <a:t>팀별</a:t>
            </a:r>
            <a:r>
              <a:rPr lang="ko-KR" altLang="en-US" dirty="0"/>
              <a:t> 지도교수 및 </a:t>
            </a:r>
            <a:r>
              <a:rPr lang="ko-KR" altLang="en-US" dirty="0" err="1"/>
              <a:t>기업매칭</a:t>
            </a:r>
            <a:r>
              <a:rPr lang="en-US" altLang="ko-KR" dirty="0"/>
              <a:t>, </a:t>
            </a:r>
            <a:r>
              <a:rPr lang="ko-KR" altLang="en-US" dirty="0"/>
              <a:t>공모전 안내</a:t>
            </a:r>
            <a:r>
              <a:rPr lang="en-US" altLang="ko-KR" dirty="0"/>
              <a:t>, </a:t>
            </a:r>
            <a:r>
              <a:rPr lang="ko-KR" altLang="en-US" dirty="0"/>
              <a:t>특강 지원</a:t>
            </a:r>
          </a:p>
          <a:p>
            <a:pPr lvl="2"/>
            <a:r>
              <a:rPr lang="ko-KR" altLang="en-US" smtClean="0"/>
              <a:t>팀별 </a:t>
            </a:r>
            <a:r>
              <a:rPr lang="ko-KR" altLang="en-US" dirty="0"/>
              <a:t>과제 </a:t>
            </a:r>
            <a:r>
              <a:rPr lang="ko-KR" altLang="en-US" dirty="0" err="1"/>
              <a:t>수행지도</a:t>
            </a:r>
            <a:r>
              <a:rPr lang="en-US" altLang="ko-KR" dirty="0"/>
              <a:t>, </a:t>
            </a:r>
            <a:r>
              <a:rPr lang="ko-KR" altLang="en-US" dirty="0" err="1"/>
              <a:t>학생별</a:t>
            </a:r>
            <a:r>
              <a:rPr lang="ko-KR" altLang="en-US" dirty="0"/>
              <a:t> 기여도 및 출석 점수 </a:t>
            </a:r>
          </a:p>
          <a:p>
            <a:pPr lvl="2"/>
            <a:r>
              <a:rPr lang="ko-KR" altLang="en-US" dirty="0" smtClean="0"/>
              <a:t>학기말 제출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학생별</a:t>
            </a:r>
            <a:r>
              <a:rPr lang="ko-KR" altLang="en-US" dirty="0" smtClean="0"/>
              <a:t> 기여도 및 출석관리 </a:t>
            </a:r>
            <a:endParaRPr lang="en-US" altLang="ko-KR" dirty="0"/>
          </a:p>
          <a:p>
            <a:r>
              <a:rPr lang="ko-KR" altLang="en-US" dirty="0" err="1"/>
              <a:t>캡스톤</a:t>
            </a:r>
            <a:r>
              <a:rPr lang="ko-KR" altLang="en-US" dirty="0"/>
              <a:t> 결과발표회는 산학협의회와 일정을 맞추어 협의회에 참석한 업체 대표들이 </a:t>
            </a:r>
            <a:r>
              <a:rPr lang="ko-KR" altLang="en-US" dirty="0" err="1"/>
              <a:t>캡스톤</a:t>
            </a:r>
            <a:r>
              <a:rPr lang="ko-KR" altLang="en-US" dirty="0"/>
              <a:t> 결과를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팀이 발표하고 발표 결과를 성적에 반영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48317"/>
              </p:ext>
            </p:extLst>
          </p:nvPr>
        </p:nvGraphicFramePr>
        <p:xfrm>
          <a:off x="457200" y="1250529"/>
          <a:ext cx="8229600" cy="4502204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학기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 구성 및 주제 선정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2021.08.30.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09.10.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학생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771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실행 계획서 제출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09.10.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팀 </a:t>
                      </a:r>
                      <a:r>
                        <a:rPr lang="en-US" altLang="ko-KR" sz="1400" kern="0" spc="0" err="1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Git</a:t>
                      </a:r>
                      <a:r>
                        <a:rPr lang="en-US" altLang="ko-KR" sz="1400" kern="0" spc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400" kern="0" spc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등록 및 문서제출</a:t>
                      </a:r>
                      <a:endParaRPr lang="ko-KR" altLang="en-US" sz="1400" kern="0" spc="0" dirty="0" smtClean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434948"/>
                  </a:ext>
                </a:extLst>
              </a:tr>
              <a:tr h="5029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팀별운영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2021.08.30.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12.17.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기업체 </a:t>
                      </a:r>
                      <a:r>
                        <a:rPr lang="ko-KR" alt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특강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참석안내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중간보고서 제출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2021.10.12.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자문보고서 제출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781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결과보고서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회의록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산업체참여신청서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2021.12.17.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결과발표회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2021.12.20.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-20" dirty="0" err="1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산학협의회</a:t>
                      </a:r>
                      <a:r>
                        <a:rPr lang="ko-KR" altLang="en-US" sz="1400" kern="0" spc="-20" baseline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 평가</a:t>
                      </a:r>
                      <a:r>
                        <a:rPr lang="en-US" altLang="ko-KR" sz="1400" kern="0" spc="-2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27054" y="544092"/>
            <a:ext cx="340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제출 일정 이후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일당 </a:t>
            </a:r>
            <a:r>
              <a:rPr lang="en-US" altLang="ko-KR" b="1" dirty="0" smtClean="0">
                <a:solidFill>
                  <a:srgbClr val="FF0000"/>
                </a:solidFill>
              </a:rPr>
              <a:t>10%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</a:p>
        </p:txBody>
      </p:sp>
    </p:spTree>
    <p:extLst>
      <p:ext uri="{BB962C8B-B14F-4D97-AF65-F5344CB8AC3E}">
        <p14:creationId xmlns:p14="http://schemas.microsoft.com/office/powerpoint/2010/main" val="3528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신청서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중간보고서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자문보고서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결과보고서 제출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hlsw.hallym.ac.kr(</a:t>
            </a:r>
            <a:r>
              <a:rPr lang="ko-KR" altLang="en-US" dirty="0" smtClean="0">
                <a:solidFill>
                  <a:srgbClr val="FF0000"/>
                </a:solidFill>
              </a:rPr>
              <a:t>사업단 홈페이지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→ 캡스톤디자인 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→로그인 →제출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캡</a:t>
            </a:r>
            <a:r>
              <a:rPr lang="ko-KR" altLang="en-US" dirty="0" err="1" smtClean="0"/>
              <a:t>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12544"/>
            <a:ext cx="5455323" cy="414658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627784" y="4293096"/>
            <a:ext cx="6480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과제제출 화면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421973"/>
            <a:ext cx="7488833" cy="4837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1800" y="494116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자문보고서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제출처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835696" y="4149080"/>
            <a:ext cx="936104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공지사항 및 </a:t>
            </a:r>
            <a:r>
              <a:rPr lang="ko-KR" altLang="en-US" dirty="0" err="1" smtClean="0"/>
              <a:t>진행점검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을 통한 공지사항 전달 및 진행 점검</a:t>
            </a:r>
            <a:endParaRPr lang="en-US" altLang="ko-KR" dirty="0" smtClean="0"/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주소 </a:t>
            </a:r>
            <a:r>
              <a:rPr lang="en-US" altLang="ko-KR" dirty="0"/>
              <a:t>: https://github.com/hallymsw/2021_1_CapstoneDesign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696744" cy="4142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566124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팀들은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ko-KR" altLang="en-US" dirty="0" smtClean="0">
                <a:solidFill>
                  <a:srgbClr val="FF0000"/>
                </a:solidFill>
              </a:rPr>
              <a:t>을 등록하고 신청서를 제출해주세요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한림대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 학기 캡스톤디자인 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github.com/lab-lwc</a:t>
            </a:r>
            <a:endParaRPr lang="en-US" altLang="ko-KR" dirty="0" smtClean="0"/>
          </a:p>
          <a:p>
            <a:r>
              <a:rPr lang="ko-KR" altLang="en-US" dirty="0" smtClean="0"/>
              <a:t>캡스톤디자인 우수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github.com/ByoungJoonIm/Capstone_Design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2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18918</TotalTime>
  <Words>1793</Words>
  <Application>Microsoft Office PowerPoint</Application>
  <PresentationFormat>화면 슬라이드 쇼(4:3)</PresentationFormat>
  <Paragraphs>329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HY견고딕</vt:lpstr>
      <vt:lpstr>굴림</vt:lpstr>
      <vt:lpstr>맑은 고딕</vt:lpstr>
      <vt:lpstr>한컴바탕</vt:lpstr>
      <vt:lpstr>함초롬바탕</vt:lpstr>
      <vt:lpstr>휴먼명조</vt:lpstr>
      <vt:lpstr>Arial</vt:lpstr>
      <vt:lpstr>기본 디자인</vt:lpstr>
      <vt:lpstr>1. 캡스톤디자인 과목 안내</vt:lpstr>
      <vt:lpstr>PowerPoint 프레젠테이션</vt:lpstr>
      <vt:lpstr>1. 목표</vt:lpstr>
      <vt:lpstr>2. 캡스톤 운영방법</vt:lpstr>
      <vt:lpstr>3. 일정(변경가능)</vt:lpstr>
      <vt:lpstr>4. 과제 제출</vt:lpstr>
      <vt:lpstr>4.1 과제제출 화면</vt:lpstr>
      <vt:lpstr>5. 공지사항 및 진행점검</vt:lpstr>
      <vt:lpstr>5.1 한림대 git </vt:lpstr>
      <vt:lpstr>6. 평가방법</vt:lpstr>
      <vt:lpstr>6. 결과보고회 평가 기준</vt:lpstr>
      <vt:lpstr>7. 예산집행 지침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9. 예산집행 정산서 작성요령</vt:lpstr>
    </vt:vector>
  </TitlesOfParts>
  <Company>중앙전산교육원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오라클 프로그래밍</dc:title>
  <dc:creator>이원철</dc:creator>
  <cp:lastModifiedBy>hallym</cp:lastModifiedBy>
  <cp:revision>502</cp:revision>
  <cp:lastPrinted>2018-06-19T00:00:33Z</cp:lastPrinted>
  <dcterms:created xsi:type="dcterms:W3CDTF">2010-06-01T02:17:30Z</dcterms:created>
  <dcterms:modified xsi:type="dcterms:W3CDTF">2021-08-30T01:53:18Z</dcterms:modified>
</cp:coreProperties>
</file>