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0" r:id="rId2"/>
  </p:sldMasterIdLst>
  <p:notesMasterIdLst>
    <p:notesMasterId r:id="rId26"/>
  </p:notesMasterIdLst>
  <p:handoutMasterIdLst>
    <p:handoutMasterId r:id="rId27"/>
  </p:handoutMasterIdLst>
  <p:sldIdLst>
    <p:sldId id="288" r:id="rId3"/>
    <p:sldId id="289" r:id="rId4"/>
    <p:sldId id="306" r:id="rId5"/>
    <p:sldId id="290" r:id="rId6"/>
    <p:sldId id="310" r:id="rId7"/>
    <p:sldId id="304" r:id="rId8"/>
    <p:sldId id="291" r:id="rId9"/>
    <p:sldId id="305" r:id="rId10"/>
    <p:sldId id="307" r:id="rId11"/>
    <p:sldId id="292" r:id="rId12"/>
    <p:sldId id="295" r:id="rId13"/>
    <p:sldId id="297" r:id="rId14"/>
    <p:sldId id="298" r:id="rId15"/>
    <p:sldId id="299" r:id="rId16"/>
    <p:sldId id="300" r:id="rId17"/>
    <p:sldId id="301" r:id="rId18"/>
    <p:sldId id="311" r:id="rId19"/>
    <p:sldId id="313" r:id="rId20"/>
    <p:sldId id="314" r:id="rId21"/>
    <p:sldId id="315" r:id="rId22"/>
    <p:sldId id="303" r:id="rId23"/>
    <p:sldId id="316" r:id="rId24"/>
    <p:sldId id="309" r:id="rId25"/>
  </p:sldIdLst>
  <p:sldSz cx="9144000" cy="6858000" type="screen4x3"/>
  <p:notesSz cx="6794500" cy="99314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C66"/>
    <a:srgbClr val="9A044B"/>
    <a:srgbClr val="91695F"/>
    <a:srgbClr val="EB6F1D"/>
    <a:srgbClr val="706E00"/>
    <a:srgbClr val="DC8703"/>
    <a:srgbClr val="9292B8"/>
    <a:srgbClr val="607869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0" autoAdjust="0"/>
    <p:restoredTop sz="94640" autoAdjust="0"/>
  </p:normalViewPr>
  <p:slideViewPr>
    <p:cSldViewPr>
      <p:cViewPr varScale="1">
        <p:scale>
          <a:sx n="64" d="100"/>
          <a:sy n="64" d="100"/>
        </p:scale>
        <p:origin x="90" y="1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4E9401CF-0584-44A9-9F9B-D3ABB138FF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180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A3080F1B-F9FD-43AD-9173-B63AA94D61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4622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95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004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1008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4536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8097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9759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2957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6051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21921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10103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447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6286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67987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618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458788"/>
            <a:ext cx="1955800" cy="5637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8788"/>
            <a:ext cx="5716588" cy="5637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301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75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858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1026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955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7195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8738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08491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22225">
            <a:solidFill>
              <a:srgbClr val="9169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46478" name="Picture 14" descr="mrc_powerpoint_logo_warm_gra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524625"/>
            <a:ext cx="1728787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499" name="Picture 35" descr="Docs-Presentations-WG-HN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60350"/>
            <a:ext cx="203676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8788"/>
            <a:ext cx="7824788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22225">
            <a:solidFill>
              <a:srgbClr val="9169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21897" name="Picture 9" descr="mrc_powerpoint_logo_warm_gra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453188"/>
            <a:ext cx="1728787" cy="1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mrc-hnr.cam.ac.local\org\Groups\LPS\Basic_R_course_UCAM_sysbi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7" Type="http://schemas.openxmlformats.org/officeDocument/2006/relationships/hyperlink" Target="file:///\\mrc-hnr.cam.ac.local\org\Groups\LPS\BioComputing\Data_processing%20work%20shop_10Mar2015" TargetMode="External"/><Relationship Id="rId2" Type="http://schemas.openxmlformats.org/officeDocument/2006/relationships/hyperlink" Target="http://proteowizard.sourceforge.net/download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www.bioconductor.org/" TargetMode="External"/><Relationship Id="rId4" Type="http://schemas.openxmlformats.org/officeDocument/2006/relationships/hyperlink" Target="http://www.r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9A044B"/>
                </a:solidFill>
              </a:rPr>
              <a:t>LPS/LDR Data Processing Workshop</a:t>
            </a:r>
            <a:br>
              <a:rPr lang="en-GB" b="1" dirty="0" smtClean="0">
                <a:solidFill>
                  <a:srgbClr val="9A044B"/>
                </a:solidFill>
              </a:rPr>
            </a:br>
            <a:r>
              <a:rPr lang="en-GB" sz="2000" b="1" dirty="0" smtClean="0">
                <a:solidFill>
                  <a:srgbClr val="9A044B"/>
                </a:solidFill>
              </a:rPr>
              <a:t>10</a:t>
            </a:r>
            <a:r>
              <a:rPr lang="en-GB" sz="2000" b="1" baseline="30000" dirty="0" smtClean="0">
                <a:solidFill>
                  <a:srgbClr val="9A044B"/>
                </a:solidFill>
              </a:rPr>
              <a:t>th</a:t>
            </a:r>
            <a:r>
              <a:rPr lang="en-GB" sz="2000" b="1" dirty="0" smtClean="0">
                <a:solidFill>
                  <a:srgbClr val="9A044B"/>
                </a:solidFill>
              </a:rPr>
              <a:t> March 2015</a:t>
            </a:r>
            <a:endParaRPr lang="en-GB" sz="2000" b="1" dirty="0">
              <a:solidFill>
                <a:srgbClr val="9A04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C66"/>
                </a:solidFill>
              </a:rPr>
              <a:t>Liz Stanley</a:t>
            </a:r>
          </a:p>
          <a:p>
            <a:r>
              <a:rPr lang="en-GB" b="1" dirty="0" smtClean="0">
                <a:solidFill>
                  <a:srgbClr val="005C66"/>
                </a:solidFill>
              </a:rPr>
              <a:t>Zoe Hall</a:t>
            </a:r>
          </a:p>
          <a:p>
            <a:r>
              <a:rPr lang="en-GB" b="1" dirty="0" smtClean="0">
                <a:solidFill>
                  <a:srgbClr val="005C66"/>
                </a:solidFill>
              </a:rPr>
              <a:t>Albert Koulman</a:t>
            </a:r>
          </a:p>
          <a:p>
            <a:r>
              <a:rPr lang="en-GB" b="1" dirty="0" smtClean="0">
                <a:solidFill>
                  <a:srgbClr val="005C66"/>
                </a:solidFill>
              </a:rPr>
              <a:t>Luke Marney</a:t>
            </a:r>
          </a:p>
          <a:p>
            <a:endParaRPr lang="en-GB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066130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Setting up the working directory for DIMS processing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Your working directory should contain the following items:</a:t>
            </a:r>
          </a:p>
          <a:p>
            <a:endParaRPr lang="en-GB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sz="2400" dirty="0" err="1" smtClean="0"/>
              <a:t>mzXML</a:t>
            </a:r>
            <a:r>
              <a:rPr lang="en-GB" sz="2400" dirty="0" smtClean="0"/>
              <a:t>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 smtClean="0"/>
              <a:t>HRMS.R script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 err="1" smtClean="0"/>
              <a:t>HRMS_prompt.R</a:t>
            </a:r>
            <a:r>
              <a:rPr lang="en-GB" sz="2400" dirty="0" smtClean="0"/>
              <a:t> script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 smtClean="0"/>
              <a:t>LipidList.csv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4713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</a:rPr>
              <a:t>hrms.R</a:t>
            </a:r>
            <a:r>
              <a:rPr lang="en-GB" b="1" dirty="0" smtClean="0">
                <a:solidFill>
                  <a:schemeClr val="bg1"/>
                </a:solidFill>
              </a:rPr>
              <a:t> script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R Studio and open the </a:t>
            </a:r>
            <a:r>
              <a:rPr lang="en-GB" dirty="0" err="1" smtClean="0"/>
              <a:t>hrms_prompt_script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305" r="45327" b="40112"/>
          <a:stretch/>
        </p:blipFill>
        <p:spPr>
          <a:xfrm>
            <a:off x="1332000" y="1988840"/>
            <a:ext cx="6480000" cy="41031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547664" y="2060848"/>
            <a:ext cx="360040" cy="288032"/>
          </a:xfrm>
          <a:prstGeom prst="ellipse">
            <a:avLst/>
          </a:prstGeom>
          <a:noFill/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00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066130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</a:rPr>
              <a:t>hrms.R</a:t>
            </a:r>
            <a:r>
              <a:rPr lang="en-GB" b="1" dirty="0" smtClean="0">
                <a:solidFill>
                  <a:schemeClr val="bg1"/>
                </a:solidFill>
              </a:rPr>
              <a:t> script</a:t>
            </a:r>
            <a:r>
              <a:rPr lang="en-GB" b="1" dirty="0">
                <a:solidFill>
                  <a:schemeClr val="bg1"/>
                </a:solidFill>
              </a:rPr>
              <a:t/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Setting up</a:t>
            </a:r>
            <a:r>
              <a:rPr lang="en-GB" sz="2000" b="1" dirty="0" smtClean="0">
                <a:solidFill>
                  <a:schemeClr val="bg1"/>
                </a:solidFill>
              </a:rPr>
              <a:t/>
            </a:r>
            <a:br>
              <a:rPr lang="en-GB" sz="2000" b="1" dirty="0" smtClean="0">
                <a:solidFill>
                  <a:schemeClr val="bg1"/>
                </a:solidFill>
              </a:rPr>
            </a:b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>
              <a:solidFill>
                <a:srgbClr val="9A044B"/>
              </a:solidFill>
            </a:endParaRPr>
          </a:p>
          <a:p>
            <a:r>
              <a:rPr lang="en-GB" b="1" dirty="0" smtClean="0">
                <a:solidFill>
                  <a:srgbClr val="9A044B"/>
                </a:solidFill>
              </a:rPr>
              <a:t>Step </a:t>
            </a:r>
            <a:r>
              <a:rPr lang="en-GB" b="1" dirty="0">
                <a:solidFill>
                  <a:srgbClr val="9A044B"/>
                </a:solidFill>
              </a:rPr>
              <a:t>#1 Set your working directory</a:t>
            </a:r>
            <a:br>
              <a:rPr lang="en-GB" b="1" dirty="0">
                <a:solidFill>
                  <a:srgbClr val="9A044B"/>
                </a:solidFill>
              </a:rPr>
            </a:br>
            <a:endParaRPr lang="en-GB" dirty="0" smtClean="0">
              <a:solidFill>
                <a:srgbClr val="9A044B"/>
              </a:solidFill>
            </a:endParaRPr>
          </a:p>
          <a:p>
            <a:pPr marL="0" indent="0">
              <a:buNone/>
            </a:pPr>
            <a:r>
              <a:rPr lang="en-GB" dirty="0" smtClean="0"/>
              <a:t>&gt;</a:t>
            </a:r>
            <a:r>
              <a:rPr lang="en-GB" dirty="0" err="1" smtClean="0"/>
              <a:t>setwd</a:t>
            </a:r>
            <a:r>
              <a:rPr lang="en-GB" dirty="0" smtClean="0"/>
              <a:t>(“C:/</a:t>
            </a:r>
            <a:r>
              <a:rPr lang="en-GB" dirty="0" err="1" smtClean="0"/>
              <a:t>wd_name</a:t>
            </a:r>
            <a:r>
              <a:rPr lang="en-GB" dirty="0" smtClean="0"/>
              <a:t>”) </a:t>
            </a:r>
            <a:r>
              <a:rPr lang="en-GB" dirty="0" smtClean="0">
                <a:solidFill>
                  <a:srgbClr val="9292B8"/>
                </a:solidFill>
              </a:rPr>
              <a:t>this is where your </a:t>
            </a:r>
            <a:r>
              <a:rPr lang="en-GB" dirty="0" err="1" smtClean="0">
                <a:solidFill>
                  <a:srgbClr val="9292B8"/>
                </a:solidFill>
              </a:rPr>
              <a:t>mzXML</a:t>
            </a:r>
            <a:r>
              <a:rPr lang="en-GB" dirty="0" smtClean="0">
                <a:solidFill>
                  <a:srgbClr val="9292B8"/>
                </a:solidFill>
              </a:rPr>
              <a:t> files are stored</a:t>
            </a:r>
          </a:p>
          <a:p>
            <a:pPr marL="0" indent="0">
              <a:buNone/>
            </a:pPr>
            <a:endParaRPr lang="en-GB" dirty="0">
              <a:solidFill>
                <a:srgbClr val="9292B8"/>
              </a:solidFill>
            </a:endParaRPr>
          </a:p>
          <a:p>
            <a:r>
              <a:rPr lang="en-GB" b="1" dirty="0" smtClean="0">
                <a:solidFill>
                  <a:srgbClr val="9A044B"/>
                </a:solidFill>
              </a:rPr>
              <a:t>Step #2 Source the HRMS.R file</a:t>
            </a:r>
          </a:p>
          <a:p>
            <a:pPr marL="0" indent="0">
              <a:buNone/>
            </a:pPr>
            <a:r>
              <a:rPr lang="en-GB" dirty="0" smtClean="0"/>
              <a:t>&gt; source(“</a:t>
            </a:r>
            <a:r>
              <a:rPr lang="en-GB" dirty="0" err="1" smtClean="0"/>
              <a:t>hrms.R</a:t>
            </a:r>
            <a:r>
              <a:rPr lang="en-GB" dirty="0" smtClean="0"/>
              <a:t>”) </a:t>
            </a:r>
            <a:r>
              <a:rPr lang="en-GB" dirty="0" smtClean="0">
                <a:solidFill>
                  <a:srgbClr val="9292B8"/>
                </a:solidFill>
              </a:rPr>
              <a:t>loads the HRMS.R processing script</a:t>
            </a:r>
          </a:p>
          <a:p>
            <a:pPr marL="0" indent="0">
              <a:buNone/>
            </a:pPr>
            <a:endParaRPr lang="en-GB" dirty="0" smtClean="0">
              <a:solidFill>
                <a:srgbClr val="9292B8"/>
              </a:solidFill>
            </a:endParaRPr>
          </a:p>
          <a:p>
            <a:r>
              <a:rPr lang="en-GB" b="1" dirty="0" smtClean="0">
                <a:solidFill>
                  <a:srgbClr val="9A044B"/>
                </a:solidFill>
              </a:rPr>
              <a:t>Steps #3 &amp; 4 load the </a:t>
            </a:r>
            <a:r>
              <a:rPr lang="en-GB" b="1" dirty="0" err="1" smtClean="0">
                <a:solidFill>
                  <a:srgbClr val="9A044B"/>
                </a:solidFill>
              </a:rPr>
              <a:t>xcms</a:t>
            </a:r>
            <a:r>
              <a:rPr lang="en-GB" b="1" dirty="0" smtClean="0">
                <a:solidFill>
                  <a:srgbClr val="9A044B"/>
                </a:solidFill>
              </a:rPr>
              <a:t> and </a:t>
            </a:r>
            <a:r>
              <a:rPr lang="en-GB" b="1" dirty="0" err="1" smtClean="0">
                <a:solidFill>
                  <a:srgbClr val="9A044B"/>
                </a:solidFill>
              </a:rPr>
              <a:t>data.table</a:t>
            </a:r>
            <a:r>
              <a:rPr lang="en-GB" b="1" dirty="0" smtClean="0">
                <a:solidFill>
                  <a:srgbClr val="9A044B"/>
                </a:solidFill>
              </a:rPr>
              <a:t> packages</a:t>
            </a:r>
          </a:p>
          <a:p>
            <a:pPr marL="0" indent="0">
              <a:buNone/>
            </a:pPr>
            <a:r>
              <a:rPr lang="en-GB" dirty="0" smtClean="0"/>
              <a:t>	&gt; library(</a:t>
            </a:r>
            <a:r>
              <a:rPr lang="en-GB" dirty="0" err="1" smtClean="0"/>
              <a:t>xcms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 smtClean="0"/>
              <a:t>&gt; library(</a:t>
            </a:r>
            <a:r>
              <a:rPr lang="en-GB" dirty="0" err="1" smtClean="0"/>
              <a:t>data.table</a:t>
            </a:r>
            <a:r>
              <a:rPr lang="en-GB" dirty="0" smtClean="0"/>
              <a:t>)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(</a:t>
            </a:r>
            <a:r>
              <a:rPr lang="en-GB" dirty="0" err="1" smtClean="0"/>
              <a:t>mzR</a:t>
            </a:r>
            <a:r>
              <a:rPr lang="en-GB" dirty="0" smtClean="0"/>
              <a:t> and </a:t>
            </a:r>
            <a:r>
              <a:rPr lang="en-GB" dirty="0" err="1" smtClean="0"/>
              <a:t>Rcpp</a:t>
            </a:r>
            <a:r>
              <a:rPr lang="en-GB" dirty="0" smtClean="0"/>
              <a:t> will load automatically with </a:t>
            </a:r>
            <a:r>
              <a:rPr lang="en-GB" dirty="0" err="1" smtClean="0"/>
              <a:t>xcms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193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276872"/>
            <a:ext cx="8229600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</a:rPr>
              <a:t>hrms.R</a:t>
            </a:r>
            <a:r>
              <a:rPr lang="en-GB" b="1" dirty="0" smtClean="0">
                <a:solidFill>
                  <a:schemeClr val="bg1"/>
                </a:solidFill>
              </a:rPr>
              <a:t> script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rgbClr val="FFFF00"/>
                </a:solidFill>
              </a:rPr>
              <a:t>Processing the 1</a:t>
            </a:r>
            <a:r>
              <a:rPr lang="en-GB" baseline="30000" dirty="0" smtClean="0">
                <a:solidFill>
                  <a:srgbClr val="FFFF00"/>
                </a:solidFill>
              </a:rPr>
              <a:t>st</a:t>
            </a:r>
            <a:r>
              <a:rPr lang="en-GB" dirty="0" smtClean="0">
                <a:solidFill>
                  <a:srgbClr val="FFFF00"/>
                </a:solidFill>
              </a:rPr>
              <a:t> spectrum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A044B"/>
                </a:solidFill>
              </a:rPr>
              <a:t>Step #5 process the 1</a:t>
            </a:r>
            <a:r>
              <a:rPr lang="en-GB" b="1" baseline="30000" dirty="0" smtClean="0">
                <a:solidFill>
                  <a:srgbClr val="9A044B"/>
                </a:solidFill>
              </a:rPr>
              <a:t>st</a:t>
            </a:r>
            <a:r>
              <a:rPr lang="en-GB" b="1" dirty="0" smtClean="0">
                <a:solidFill>
                  <a:srgbClr val="9A044B"/>
                </a:solidFill>
              </a:rPr>
              <a:t> spectrum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&gt; main(“filename1.mzXML</a:t>
            </a:r>
            <a:r>
              <a:rPr lang="en-GB" dirty="0"/>
              <a:t>",</a:t>
            </a:r>
            <a:r>
              <a:rPr lang="en-GB" u="sng" dirty="0">
                <a:solidFill>
                  <a:srgbClr val="706E00"/>
                </a:solidFill>
              </a:rPr>
              <a:t>rtwin=c(20,60)</a:t>
            </a:r>
            <a:r>
              <a:rPr lang="en-GB" dirty="0"/>
              <a:t>,</a:t>
            </a:r>
            <a:r>
              <a:rPr lang="en-GB" u="sng" dirty="0" err="1">
                <a:solidFill>
                  <a:srgbClr val="EB6F1D"/>
                </a:solidFill>
              </a:rPr>
              <a:t>mzwin</a:t>
            </a:r>
            <a:r>
              <a:rPr lang="en-GB" u="sng" dirty="0">
                <a:solidFill>
                  <a:srgbClr val="EB6F1D"/>
                </a:solidFill>
              </a:rPr>
              <a:t>=c(200,1200</a:t>
            </a:r>
            <a:r>
              <a:rPr lang="en-GB" u="sng" dirty="0" smtClean="0">
                <a:solidFill>
                  <a:srgbClr val="EB6F1D"/>
                </a:solidFill>
              </a:rPr>
              <a:t>)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output is a </a:t>
            </a:r>
            <a:r>
              <a:rPr lang="en-GB" b="1" dirty="0" smtClean="0"/>
              <a:t>.csv file </a:t>
            </a:r>
            <a:r>
              <a:rPr lang="en-GB" dirty="0" smtClean="0"/>
              <a:t>which contains the following:</a:t>
            </a:r>
          </a:p>
          <a:p>
            <a:pPr lvl="1"/>
            <a:r>
              <a:rPr lang="en-GB" sz="1400" dirty="0" smtClean="0"/>
              <a:t>targets.name</a:t>
            </a:r>
          </a:p>
          <a:p>
            <a:pPr lvl="1"/>
            <a:r>
              <a:rPr lang="en-GB" sz="1400" dirty="0" err="1" smtClean="0"/>
              <a:t>targets.m</a:t>
            </a:r>
            <a:r>
              <a:rPr lang="en-GB" sz="1400" dirty="0" smtClean="0"/>
              <a:t>/z</a:t>
            </a:r>
          </a:p>
          <a:p>
            <a:pPr lvl="1"/>
            <a:r>
              <a:rPr lang="en-GB" sz="1400" dirty="0" err="1" smtClean="0"/>
              <a:t>nearest_mz</a:t>
            </a:r>
            <a:endParaRPr lang="en-GB" sz="1400" dirty="0" smtClean="0"/>
          </a:p>
          <a:p>
            <a:pPr lvl="1"/>
            <a:r>
              <a:rPr lang="en-GB" sz="1400" dirty="0" err="1" smtClean="0"/>
              <a:t>mz_deviation</a:t>
            </a:r>
            <a:endParaRPr lang="en-GB" sz="1400" dirty="0" smtClean="0"/>
          </a:p>
          <a:p>
            <a:pPr lvl="1"/>
            <a:r>
              <a:rPr lang="en-GB" sz="1400" dirty="0" smtClean="0"/>
              <a:t>signal</a:t>
            </a: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3284984"/>
            <a:ext cx="38164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706E00"/>
                </a:solidFill>
                <a:latin typeface="+mn-lt"/>
              </a:rPr>
              <a:t>RT window (in seconds)</a:t>
            </a:r>
          </a:p>
          <a:p>
            <a:r>
              <a:rPr lang="en-GB" sz="1400" dirty="0" smtClean="0">
                <a:solidFill>
                  <a:srgbClr val="706E00"/>
                </a:solidFill>
                <a:latin typeface="+mn-lt"/>
              </a:rPr>
              <a:t>20-60s  for positive mode</a:t>
            </a:r>
          </a:p>
          <a:p>
            <a:r>
              <a:rPr lang="en-GB" sz="1400" dirty="0" smtClean="0">
                <a:solidFill>
                  <a:srgbClr val="706E00"/>
                </a:solidFill>
                <a:latin typeface="+mn-lt"/>
              </a:rPr>
              <a:t>80-120s for negative mode</a:t>
            </a:r>
          </a:p>
          <a:p>
            <a:endParaRPr lang="en-GB" sz="2000" dirty="0">
              <a:solidFill>
                <a:srgbClr val="706E00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 bwMode="auto">
          <a:xfrm flipV="1">
            <a:off x="3959932" y="2636912"/>
            <a:ext cx="1116124" cy="64807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706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68144" y="3284984"/>
            <a:ext cx="28186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EB6F1D"/>
                </a:solidFill>
                <a:latin typeface="+mn-lt"/>
              </a:rPr>
              <a:t>mz</a:t>
            </a:r>
            <a:r>
              <a:rPr lang="en-GB" sz="2000" dirty="0" smtClean="0">
                <a:solidFill>
                  <a:srgbClr val="EB6F1D"/>
                </a:solidFill>
                <a:latin typeface="+mn-lt"/>
              </a:rPr>
              <a:t>  window</a:t>
            </a:r>
          </a:p>
          <a:p>
            <a:r>
              <a:rPr lang="en-GB" sz="1400" dirty="0" smtClean="0">
                <a:solidFill>
                  <a:srgbClr val="EB6F1D"/>
                </a:solidFill>
                <a:latin typeface="+mn-lt"/>
              </a:rPr>
              <a:t>200-1200 for positive mode </a:t>
            </a:r>
          </a:p>
          <a:p>
            <a:r>
              <a:rPr lang="en-GB" sz="1400" dirty="0" smtClean="0">
                <a:solidFill>
                  <a:srgbClr val="EB6F1D"/>
                </a:solidFill>
                <a:latin typeface="+mn-lt"/>
              </a:rPr>
              <a:t>185-1200 for negative mode</a:t>
            </a:r>
          </a:p>
          <a:p>
            <a:endParaRPr lang="en-GB" sz="2000" dirty="0">
              <a:solidFill>
                <a:srgbClr val="EB6F1D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 bwMode="auto">
          <a:xfrm flipH="1" flipV="1">
            <a:off x="7020272" y="2636912"/>
            <a:ext cx="257200" cy="64807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EB6F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58835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</a:rPr>
              <a:t>hrms.R</a:t>
            </a:r>
            <a:r>
              <a:rPr lang="en-GB" b="1" dirty="0" smtClean="0">
                <a:solidFill>
                  <a:schemeClr val="bg1"/>
                </a:solidFill>
              </a:rPr>
              <a:t> script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the .csv file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17"/>
          <a:stretch/>
        </p:blipFill>
        <p:spPr>
          <a:xfrm>
            <a:off x="837414" y="1600201"/>
            <a:ext cx="7469172" cy="4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89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2276872"/>
            <a:ext cx="6923112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</a:rPr>
              <a:t>hrms.R</a:t>
            </a:r>
            <a:r>
              <a:rPr lang="en-GB" b="1" dirty="0" smtClean="0">
                <a:solidFill>
                  <a:schemeClr val="bg1"/>
                </a:solidFill>
              </a:rPr>
              <a:t> script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processing all files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A044B"/>
                </a:solidFill>
              </a:rPr>
              <a:t>Step #6 processing loop for all files</a:t>
            </a:r>
          </a:p>
          <a:p>
            <a:pPr marL="0" indent="0">
              <a:buNone/>
            </a:pPr>
            <a:endParaRPr lang="en-GB" b="1" dirty="0">
              <a:solidFill>
                <a:srgbClr val="9A044B"/>
              </a:solidFill>
            </a:endParaRPr>
          </a:p>
          <a:p>
            <a:pPr marL="0" indent="0">
              <a:buNone/>
            </a:pPr>
            <a:r>
              <a:rPr lang="en-GB" dirty="0"/>
              <a:t>&gt;files = </a:t>
            </a:r>
            <a:r>
              <a:rPr lang="en-GB" dirty="0" err="1"/>
              <a:t>list.files</a:t>
            </a:r>
            <a:r>
              <a:rPr lang="en-GB" dirty="0"/>
              <a:t>(".", pattern=".</a:t>
            </a:r>
            <a:r>
              <a:rPr lang="en-GB" dirty="0" err="1"/>
              <a:t>mzXML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 err="1"/>
              <a:t>system.time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  for (</a:t>
            </a:r>
            <a:r>
              <a:rPr lang="en-GB" dirty="0" err="1"/>
              <a:t>i</a:t>
            </a:r>
            <a:r>
              <a:rPr lang="en-GB" dirty="0"/>
              <a:t> in 1:length(files)) {</a:t>
            </a:r>
          </a:p>
          <a:p>
            <a:pPr marL="0" indent="0">
              <a:buNone/>
            </a:pPr>
            <a:r>
              <a:rPr lang="en-GB" dirty="0"/>
              <a:t>    main(files[</a:t>
            </a:r>
            <a:r>
              <a:rPr lang="en-GB" dirty="0" err="1"/>
              <a:t>i</a:t>
            </a:r>
            <a:r>
              <a:rPr lang="en-GB" dirty="0"/>
              <a:t>], </a:t>
            </a:r>
            <a:r>
              <a:rPr lang="en-GB" dirty="0" err="1"/>
              <a:t>rtwin</a:t>
            </a:r>
            <a:r>
              <a:rPr lang="en-GB" dirty="0"/>
              <a:t>=c(20,60), </a:t>
            </a:r>
            <a:r>
              <a:rPr lang="en-GB" dirty="0" err="1"/>
              <a:t>mzwin</a:t>
            </a:r>
            <a:r>
              <a:rPr lang="en-GB" dirty="0"/>
              <a:t>=c(200,1200))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>
                <a:solidFill>
                  <a:srgbClr val="9A044B"/>
                </a:solidFill>
              </a:rPr>
              <a:t>Produces .csv file for each spectrum</a:t>
            </a:r>
          </a:p>
          <a:p>
            <a:pPr marL="457200" lvl="1" indent="0">
              <a:buNone/>
            </a:pPr>
            <a:endParaRPr lang="en-GB" dirty="0">
              <a:solidFill>
                <a:srgbClr val="9A04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5301208"/>
            <a:ext cx="6408712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779"/>
          <a:stretch/>
        </p:blipFill>
        <p:spPr>
          <a:xfrm>
            <a:off x="1044408" y="4939276"/>
            <a:ext cx="7200000" cy="14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976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31640" y="2276872"/>
            <a:ext cx="53285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</a:rPr>
              <a:t>hrms.R</a:t>
            </a:r>
            <a:r>
              <a:rPr lang="en-GB" b="1" dirty="0" smtClean="0">
                <a:solidFill>
                  <a:schemeClr val="bg1"/>
                </a:solidFill>
              </a:rPr>
              <a:t> script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producing a data matrix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A044B"/>
                </a:solidFill>
              </a:rPr>
              <a:t>Step #7 signal and deviation .csv files</a:t>
            </a:r>
          </a:p>
          <a:p>
            <a:pPr marL="0" indent="0">
              <a:buNone/>
            </a:pPr>
            <a:endParaRPr lang="en-GB" b="1" dirty="0">
              <a:solidFill>
                <a:srgbClr val="9A044B"/>
              </a:solidFill>
            </a:endParaRPr>
          </a:p>
          <a:p>
            <a:pPr marL="0" indent="0">
              <a:buNone/>
            </a:pPr>
            <a:r>
              <a:rPr lang="en-GB" dirty="0" smtClean="0"/>
              <a:t>	&gt;</a:t>
            </a:r>
            <a:r>
              <a:rPr lang="en-GB" dirty="0"/>
              <a:t>results &lt;- </a:t>
            </a:r>
            <a:r>
              <a:rPr lang="en-GB" dirty="0" err="1"/>
              <a:t>signals_deviations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endParaRPr lang="en-GB" dirty="0">
              <a:solidFill>
                <a:srgbClr val="9A044B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9A044B"/>
                </a:solidFill>
              </a:rPr>
              <a:t>Produces 2 .csv files one for </a:t>
            </a:r>
            <a:r>
              <a:rPr lang="en-GB" b="1" dirty="0" smtClean="0">
                <a:solidFill>
                  <a:srgbClr val="9A044B"/>
                </a:solidFill>
              </a:rPr>
              <a:t>signals </a:t>
            </a:r>
            <a:r>
              <a:rPr lang="en-GB" dirty="0" smtClean="0">
                <a:solidFill>
                  <a:srgbClr val="9A044B"/>
                </a:solidFill>
              </a:rPr>
              <a:t>and a second for deviations</a:t>
            </a:r>
          </a:p>
          <a:p>
            <a:pPr marL="0" indent="0">
              <a:buNone/>
            </a:pPr>
            <a:endParaRPr lang="en-GB" dirty="0">
              <a:solidFill>
                <a:srgbClr val="9A044B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9A044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4638" y="6126163"/>
            <a:ext cx="1199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9A044B"/>
                </a:solidFill>
                <a:latin typeface="+mn-lt"/>
              </a:rPr>
              <a:t>signals</a:t>
            </a:r>
            <a:endParaRPr lang="en-GB" sz="20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8" y="3508449"/>
            <a:ext cx="4320000" cy="2617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88" y="3508449"/>
            <a:ext cx="4320000" cy="26177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33355" y="6125234"/>
            <a:ext cx="1677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9A044B"/>
                </a:solidFill>
                <a:latin typeface="+mn-lt"/>
              </a:rPr>
              <a:t>deviations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2949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Fenland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9A044B"/>
                </a:solidFill>
              </a:rPr>
              <a:t>Fenland Cohort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GB" sz="2000" dirty="0" smtClean="0"/>
              <a:t>1500 samples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19 plates 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b="1" dirty="0" smtClean="0"/>
              <a:t>4 x 3 QC + 4 blanks on each plate</a:t>
            </a:r>
          </a:p>
          <a:p>
            <a:pPr lvl="1"/>
            <a:endParaRPr lang="en-GB" sz="2000" b="1" dirty="0" smtClean="0"/>
          </a:p>
          <a:p>
            <a:pPr lvl="1"/>
            <a:r>
              <a:rPr lang="en-GB" sz="2000" dirty="0" smtClean="0"/>
              <a:t>96*19 = 1824 runs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25.5 GB data</a:t>
            </a:r>
            <a:endParaRPr lang="en-GB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9A044B"/>
                </a:solidFill>
              </a:rPr>
              <a:t>Exactive</a:t>
            </a:r>
            <a:r>
              <a:rPr lang="en-GB" dirty="0" smtClean="0">
                <a:solidFill>
                  <a:srgbClr val="9A044B"/>
                </a:solidFill>
              </a:rPr>
              <a:t> methods</a:t>
            </a:r>
            <a:endParaRPr lang="en-GB" dirty="0">
              <a:solidFill>
                <a:srgbClr val="9A04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000" dirty="0"/>
              <a:t>97 bad infusion ( </a:t>
            </a:r>
            <a:r>
              <a:rPr lang="en-GB" sz="2000" dirty="0" smtClean="0"/>
              <a:t>5.3%)</a:t>
            </a:r>
          </a:p>
          <a:p>
            <a:endParaRPr lang="en-GB" sz="2000" dirty="0"/>
          </a:p>
          <a:p>
            <a:r>
              <a:rPr lang="en-GB" sz="2000" dirty="0"/>
              <a:t>Data processed using cut-offs</a:t>
            </a:r>
          </a:p>
          <a:p>
            <a:pPr lvl="1"/>
            <a:r>
              <a:rPr lang="en-GB" dirty="0"/>
              <a:t>Signal: 1000</a:t>
            </a:r>
          </a:p>
          <a:p>
            <a:pPr lvl="1"/>
            <a:r>
              <a:rPr lang="en-GB" dirty="0"/>
              <a:t>Coverage: 60%</a:t>
            </a:r>
          </a:p>
          <a:p>
            <a:pPr lvl="1"/>
            <a:r>
              <a:rPr lang="en-GB" dirty="0" smtClean="0"/>
              <a:t>De-isotope</a:t>
            </a:r>
          </a:p>
          <a:p>
            <a:pPr lvl="1"/>
            <a:endParaRPr lang="en-GB" dirty="0"/>
          </a:p>
          <a:p>
            <a:r>
              <a:rPr lang="en-GB" sz="2000" dirty="0"/>
              <a:t>Result = 665 variables </a:t>
            </a:r>
          </a:p>
          <a:p>
            <a:endParaRPr lang="en-GB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6203032" cy="994122"/>
          </a:xfrm>
          <a:prstGeom prst="rect">
            <a:avLst/>
          </a:prstGeom>
          <a:solidFill>
            <a:srgbClr val="005C66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b="1" kern="0" dirty="0" smtClean="0">
                <a:solidFill>
                  <a:schemeClr val="bg1"/>
                </a:solidFill>
              </a:rPr>
              <a:t>Data clean-up 1</a:t>
            </a:r>
          </a:p>
          <a:p>
            <a:r>
              <a:rPr lang="en-GB" b="1" kern="0" dirty="0" smtClean="0">
                <a:solidFill>
                  <a:srgbClr val="FFFF00"/>
                </a:solidFill>
              </a:rPr>
              <a:t>AK method</a:t>
            </a:r>
            <a:endParaRPr lang="en-GB" b="1" kern="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3676" y="6505599"/>
            <a:ext cx="475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91695F"/>
                </a:solidFill>
                <a:latin typeface="+mn-lt"/>
              </a:rPr>
              <a:t>Slide courtesy of AK group talk </a:t>
            </a:r>
            <a:r>
              <a:rPr lang="en-GB" altLang="en-US" sz="1400" b="1" dirty="0" smtClean="0">
                <a:solidFill>
                  <a:srgbClr val="91695F"/>
                </a:solidFill>
                <a:latin typeface="+mn-lt"/>
              </a:rPr>
              <a:t>05 Nov 2014</a:t>
            </a:r>
            <a:endParaRPr lang="en-GB" altLang="en-US" sz="1400" b="1" dirty="0">
              <a:solidFill>
                <a:srgbClr val="9169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058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data clean-up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GB" sz="2000" dirty="0" smtClean="0"/>
              <a:t>3 levels QC (level 1: undiluted; 2: 1/1 diluted with PBS, 3: 1/4 dilute with PBS)</a:t>
            </a:r>
          </a:p>
          <a:p>
            <a:endParaRPr lang="en-GB" sz="2000" dirty="0" smtClean="0"/>
          </a:p>
          <a:p>
            <a:r>
              <a:rPr lang="en-GB" sz="2000" dirty="0" smtClean="0"/>
              <a:t>For each signal averages across QCs and blank</a:t>
            </a:r>
          </a:p>
          <a:p>
            <a:endParaRPr lang="en-GB" sz="2000" dirty="0" smtClean="0"/>
          </a:p>
          <a:p>
            <a:r>
              <a:rPr lang="en-GB" sz="2000" dirty="0" smtClean="0"/>
              <a:t>QC 1 level at least 2x blank level and 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&gt; 0.8</a:t>
            </a:r>
            <a:endParaRPr lang="en-GB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6203032" cy="994122"/>
          </a:xfrm>
          <a:prstGeom prst="rect">
            <a:avLst/>
          </a:prstGeom>
          <a:solidFill>
            <a:srgbClr val="005C66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b="1" kern="0" dirty="0">
                <a:solidFill>
                  <a:schemeClr val="bg1"/>
                </a:solidFill>
              </a:rPr>
              <a:t>Data clean-up 1</a:t>
            </a:r>
          </a:p>
          <a:p>
            <a:r>
              <a:rPr lang="en-GB" b="1" kern="0" dirty="0">
                <a:solidFill>
                  <a:srgbClr val="FFFF00"/>
                </a:solidFill>
              </a:rPr>
              <a:t>AK </a:t>
            </a:r>
            <a:r>
              <a:rPr lang="en-GB" b="1" kern="0" dirty="0" smtClean="0">
                <a:solidFill>
                  <a:srgbClr val="FFFF00"/>
                </a:solidFill>
              </a:rPr>
              <a:t>method – QCs </a:t>
            </a:r>
            <a:endParaRPr lang="en-GB" b="1" kern="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3" y="3861049"/>
            <a:ext cx="4320000" cy="2439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874548"/>
            <a:ext cx="4320000" cy="2612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3676" y="6505599"/>
            <a:ext cx="475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91695F"/>
                </a:solidFill>
                <a:latin typeface="+mn-lt"/>
              </a:rPr>
              <a:t>Slides courtesy of AK group talk </a:t>
            </a:r>
            <a:r>
              <a:rPr lang="en-GB" altLang="en-US" sz="1400" b="1" dirty="0" smtClean="0">
                <a:solidFill>
                  <a:srgbClr val="91695F"/>
                </a:solidFill>
                <a:latin typeface="+mn-lt"/>
              </a:rPr>
              <a:t>05 Nov 2014</a:t>
            </a:r>
            <a:endParaRPr lang="en-GB" altLang="en-US" sz="1400" b="1" dirty="0">
              <a:solidFill>
                <a:srgbClr val="9169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294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After data clean-up: 332 signals</a:t>
            </a:r>
          </a:p>
          <a:p>
            <a:endParaRPr lang="en-GB" sz="2000" dirty="0" smtClean="0"/>
          </a:p>
          <a:p>
            <a:r>
              <a:rPr lang="en-GB" sz="2000" dirty="0" smtClean="0"/>
              <a:t>Sum of the intensities of 332 signals determined (total clean signal: </a:t>
            </a:r>
            <a:r>
              <a:rPr lang="en-GB" sz="2000" b="1" dirty="0" smtClean="0">
                <a:solidFill>
                  <a:srgbClr val="9A044B"/>
                </a:solidFill>
              </a:rPr>
              <a:t>TCS</a:t>
            </a:r>
            <a:r>
              <a:rPr lang="en-GB" sz="2000" dirty="0" smtClean="0"/>
              <a:t>) </a:t>
            </a:r>
          </a:p>
          <a:p>
            <a:endParaRPr lang="en-GB" sz="2000" dirty="0" smtClean="0"/>
          </a:p>
          <a:p>
            <a:r>
              <a:rPr lang="en-GB" sz="2000" dirty="0" smtClean="0"/>
              <a:t>Average TCS of QC1 determined. </a:t>
            </a:r>
          </a:p>
          <a:p>
            <a:endParaRPr lang="en-GB" sz="2000" dirty="0" smtClean="0"/>
          </a:p>
          <a:p>
            <a:r>
              <a:rPr lang="en-GB" sz="2000" dirty="0" smtClean="0"/>
              <a:t>All samples (including QCs and blanks) with TCS lower than </a:t>
            </a:r>
            <a:r>
              <a:rPr lang="en-GB" sz="2000" b="1" dirty="0" smtClean="0"/>
              <a:t>average QC1-1.6*SD</a:t>
            </a:r>
            <a:r>
              <a:rPr lang="en-GB" sz="2000" dirty="0" smtClean="0"/>
              <a:t> were omitted </a:t>
            </a:r>
          </a:p>
          <a:p>
            <a:endParaRPr lang="en-GB" sz="2000" dirty="0" smtClean="0"/>
          </a:p>
          <a:p>
            <a:r>
              <a:rPr lang="en-GB" sz="2000" dirty="0" smtClean="0"/>
              <a:t>Of the original 1500 samples 1423 remained (95%)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53676" y="6505599"/>
            <a:ext cx="475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91695F"/>
                </a:solidFill>
                <a:latin typeface="+mn-lt"/>
              </a:rPr>
              <a:t>Slide courtesy of AK group talk </a:t>
            </a:r>
            <a:r>
              <a:rPr lang="en-GB" altLang="en-US" sz="1400" b="1" dirty="0" smtClean="0">
                <a:solidFill>
                  <a:srgbClr val="91695F"/>
                </a:solidFill>
                <a:latin typeface="+mn-lt"/>
              </a:rPr>
              <a:t>05 Nov 2014</a:t>
            </a:r>
            <a:endParaRPr lang="en-GB" altLang="en-US" sz="1400" b="1" dirty="0">
              <a:solidFill>
                <a:srgbClr val="91695F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6203032" cy="994122"/>
          </a:xfrm>
          <a:prstGeom prst="rect">
            <a:avLst/>
          </a:prstGeom>
          <a:solidFill>
            <a:srgbClr val="005C66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b="1" kern="0" dirty="0" smtClean="0">
                <a:solidFill>
                  <a:schemeClr val="bg1"/>
                </a:solidFill>
              </a:rPr>
              <a:t>Normalisation</a:t>
            </a:r>
            <a:r>
              <a:rPr lang="en-GB" b="1" kern="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GB" b="1" kern="0" dirty="0" smtClean="0">
                <a:solidFill>
                  <a:srgbClr val="FFFF00"/>
                </a:solidFill>
              </a:rPr>
              <a:t>AK method</a:t>
            </a:r>
            <a:endParaRPr lang="en-GB" b="1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9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6336704" cy="1066130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Data Processing Workshop 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(refreshments provided!)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b="1" dirty="0" smtClean="0"/>
              <a:t>Software requirements</a:t>
            </a:r>
          </a:p>
          <a:p>
            <a:r>
              <a:rPr lang="en-GB" sz="1600" dirty="0"/>
              <a:t>Brief comment on R</a:t>
            </a:r>
          </a:p>
          <a:p>
            <a:r>
              <a:rPr lang="en-GB" sz="1600" dirty="0" smtClean="0"/>
              <a:t>Converting files</a:t>
            </a:r>
          </a:p>
          <a:p>
            <a:r>
              <a:rPr lang="en-GB" sz="1600" dirty="0" smtClean="0"/>
              <a:t>GitHub repository </a:t>
            </a:r>
          </a:p>
          <a:p>
            <a:r>
              <a:rPr lang="en-GB" sz="1600" b="1" dirty="0" smtClean="0"/>
              <a:t>DIMS processing using HRMS.R script</a:t>
            </a:r>
          </a:p>
          <a:p>
            <a:pPr lvl="1"/>
            <a:r>
              <a:rPr lang="en-GB" sz="1600" dirty="0" smtClean="0"/>
              <a:t>Writing your own lipid-list</a:t>
            </a:r>
          </a:p>
          <a:p>
            <a:pPr lvl="1"/>
            <a:r>
              <a:rPr lang="en-GB" sz="1600" dirty="0" smtClean="0"/>
              <a:t>Setting up the processing workflow</a:t>
            </a:r>
          </a:p>
          <a:p>
            <a:pPr lvl="1"/>
            <a:r>
              <a:rPr lang="en-GB" sz="1600" dirty="0" smtClean="0"/>
              <a:t>The output</a:t>
            </a:r>
          </a:p>
          <a:p>
            <a:r>
              <a:rPr lang="en-GB" sz="1600" b="1" dirty="0" smtClean="0"/>
              <a:t>Data post-processing (clean-up procedures)</a:t>
            </a:r>
          </a:p>
          <a:p>
            <a:pPr lvl="1"/>
            <a:r>
              <a:rPr lang="en-GB" sz="1600" dirty="0" smtClean="0"/>
              <a:t>Epidemiology studies</a:t>
            </a:r>
          </a:p>
          <a:p>
            <a:pPr lvl="1"/>
            <a:r>
              <a:rPr lang="en-GB" sz="1600" dirty="0" smtClean="0"/>
              <a:t>Single plate investigations</a:t>
            </a:r>
          </a:p>
          <a:p>
            <a:r>
              <a:rPr lang="en-GB" sz="1600" b="1" dirty="0" smtClean="0"/>
              <a:t>LCMS processing using </a:t>
            </a:r>
            <a:r>
              <a:rPr lang="en-GB" sz="1600" b="1" dirty="0" err="1" smtClean="0"/>
              <a:t>xcms</a:t>
            </a:r>
            <a:r>
              <a:rPr lang="en-GB" sz="1600" b="1" dirty="0" smtClean="0"/>
              <a:t> (Zoe)</a:t>
            </a:r>
          </a:p>
          <a:p>
            <a:endParaRPr lang="en-GB" sz="1600" dirty="0" smtClean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68082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quality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332 signals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</a:p>
          <a:p>
            <a:r>
              <a:rPr lang="en-GB" sz="2400" dirty="0" smtClean="0"/>
              <a:t>Average CV of QC1: 		17.0%</a:t>
            </a:r>
          </a:p>
          <a:p>
            <a:endParaRPr lang="en-GB" sz="2400" dirty="0" smtClean="0"/>
          </a:p>
          <a:p>
            <a:r>
              <a:rPr lang="en-GB" sz="2400" dirty="0" smtClean="0"/>
              <a:t>Mean CV of QC1:		14.9%</a:t>
            </a:r>
          </a:p>
          <a:p>
            <a:endParaRPr lang="en-GB" sz="2400" dirty="0" smtClean="0"/>
          </a:p>
          <a:p>
            <a:r>
              <a:rPr lang="en-GB" sz="2400" dirty="0" smtClean="0"/>
              <a:t>Signals with CV &lt; 25%:	285</a:t>
            </a:r>
          </a:p>
          <a:p>
            <a:endParaRPr lang="en-GB" sz="2400" dirty="0" smtClean="0"/>
          </a:p>
          <a:p>
            <a:r>
              <a:rPr lang="en-GB" sz="2400" dirty="0" smtClean="0"/>
              <a:t>Signals with CV &lt; 20%:	236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endParaRPr lang="en-GB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6203032" cy="994122"/>
          </a:xfrm>
          <a:prstGeom prst="rect">
            <a:avLst/>
          </a:prstGeom>
          <a:solidFill>
            <a:srgbClr val="005C66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b="1" kern="0" dirty="0" smtClean="0">
                <a:solidFill>
                  <a:schemeClr val="bg1"/>
                </a:solidFill>
              </a:rPr>
              <a:t>Data Quality</a:t>
            </a:r>
          </a:p>
          <a:p>
            <a:r>
              <a:rPr lang="en-GB" b="1" kern="0" dirty="0" smtClean="0">
                <a:solidFill>
                  <a:srgbClr val="FFFF00"/>
                </a:solidFill>
              </a:rPr>
              <a:t>AK method</a:t>
            </a:r>
            <a:endParaRPr lang="en-GB" b="1" kern="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3676" y="6505599"/>
            <a:ext cx="4754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91695F"/>
                </a:solidFill>
                <a:latin typeface="+mn-lt"/>
              </a:rPr>
              <a:t>Slide courtesy of AK group talk </a:t>
            </a:r>
            <a:r>
              <a:rPr lang="en-GB" altLang="en-US" sz="1400" b="1" dirty="0" smtClean="0">
                <a:solidFill>
                  <a:srgbClr val="91695F"/>
                </a:solidFill>
                <a:latin typeface="+mn-lt"/>
              </a:rPr>
              <a:t>05 Nov 2014</a:t>
            </a:r>
            <a:endParaRPr lang="en-GB" altLang="en-US" sz="1400" b="1" dirty="0">
              <a:solidFill>
                <a:srgbClr val="9169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3356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Data clean up 2 (ES)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Using the deviation data</a:t>
            </a:r>
            <a:endParaRPr lang="en-GB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Pick peaks that lie within a ±5 ppm window of the target mass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Also pick peaks that are present in a certain number (75-90%) of your samples (or pools or QCs if used).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To calculate </a:t>
                </a:r>
                <a:r>
                  <a:rPr lang="en-GB" b="1" dirty="0" err="1" smtClean="0">
                    <a:solidFill>
                      <a:srgbClr val="9A044B"/>
                    </a:solidFill>
                    <a:latin typeface="Symbol" panose="05050102010706020507" pitchFamily="18" charset="2"/>
                    <a:ea typeface="Cambria Math" panose="02040503050406030204" pitchFamily="18" charset="0"/>
                  </a:rPr>
                  <a:t>D</a:t>
                </a:r>
                <a:r>
                  <a:rPr lang="en-GB" b="1" dirty="0" err="1" smtClean="0">
                    <a:solidFill>
                      <a:srgbClr val="9A044B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ppm</a:t>
                </a:r>
                <a:r>
                  <a:rPr lang="en-GB" b="1" dirty="0" smtClean="0">
                    <a:solidFill>
                      <a:srgbClr val="9A044B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𝟏𝟎𝟔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𝑻𝒉𝒆𝒐𝒓𝒆𝒕𝒊𝒄𝒂𝒍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𝒎𝒂𝒔𝒔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𝑴𝒆𝒂𝒔𝒖𝒓𝒆𝒅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𝒎𝒂𝒔𝒔</m:t>
                        </m:r>
                        <m:r>
                          <a:rPr lang="en-GB" b="1" i="1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b="1" dirty="0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𝑻𝒉𝒆𝒐𝒓𝒆𝒕𝒊𝒄𝒂𝒍</m:t>
                        </m:r>
                        <m:r>
                          <a:rPr lang="en-GB" b="1" i="1" smtClean="0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1" i="1" smtClean="0">
                            <a:solidFill>
                              <a:srgbClr val="9A04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𝒎𝒂𝒔𝒔</m:t>
                        </m:r>
                      </m:den>
                    </m:f>
                  </m:oMath>
                </a14:m>
                <a:endParaRPr lang="en-GB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86337" y="5120043"/>
            <a:ext cx="4178151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=IF(AND(pos_dev_ppm!C2&gt;=-5,pos_dev_ppm!C2&lt;=5),LM_plasma_pos_signals!C2,0)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" y="3888376"/>
            <a:ext cx="4680000" cy="292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6337" y="4123326"/>
            <a:ext cx="417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Using the logical commands </a:t>
            </a:r>
            <a:r>
              <a:rPr lang="en-GB" dirty="0" smtClean="0">
                <a:solidFill>
                  <a:srgbClr val="9A044B"/>
                </a:solidFill>
                <a:latin typeface="+mn-lt"/>
              </a:rPr>
              <a:t>IF</a:t>
            </a:r>
            <a:r>
              <a:rPr lang="en-GB" dirty="0" smtClean="0">
                <a:latin typeface="+mn-lt"/>
              </a:rPr>
              <a:t> and </a:t>
            </a:r>
            <a:r>
              <a:rPr lang="en-GB" dirty="0" err="1" smtClean="0">
                <a:solidFill>
                  <a:srgbClr val="9A044B"/>
                </a:solidFill>
                <a:latin typeface="+mn-lt"/>
              </a:rPr>
              <a:t>AND</a:t>
            </a:r>
            <a:endParaRPr lang="en-GB" dirty="0">
              <a:solidFill>
                <a:srgbClr val="9A044B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37" y="5786680"/>
            <a:ext cx="4178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Only allows the entry of intensity data (clean signals) into a new spreadsheet only if the deviations lie between</a:t>
            </a:r>
            <a:r>
              <a:rPr lang="en-GB" sz="1400" dirty="0"/>
              <a:t> </a:t>
            </a:r>
            <a:r>
              <a:rPr lang="en-GB" sz="1400" dirty="0">
                <a:latin typeface="+mn-lt"/>
              </a:rPr>
              <a:t>±</a:t>
            </a:r>
            <a:r>
              <a:rPr lang="en-GB" sz="1400" dirty="0" smtClean="0">
                <a:latin typeface="+mn-lt"/>
              </a:rPr>
              <a:t>5 ppm  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960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Data clean up 2 (ES)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Data quality and </a:t>
            </a:r>
            <a:r>
              <a:rPr lang="en-GB" b="1" dirty="0" err="1" smtClean="0">
                <a:solidFill>
                  <a:srgbClr val="FFFF00"/>
                </a:solidFill>
              </a:rPr>
              <a:t>normalistion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 positive mode</a:t>
            </a:r>
          </a:p>
          <a:p>
            <a:pPr lvl="1"/>
            <a:r>
              <a:rPr lang="en-GB" dirty="0" smtClean="0"/>
              <a:t>Originally pick 1194 peaks with the lipid list</a:t>
            </a:r>
          </a:p>
          <a:p>
            <a:pPr lvl="1"/>
            <a:r>
              <a:rPr lang="en-GB" dirty="0" smtClean="0"/>
              <a:t>Reduced to 180 peaks after clean up (5ppm window, present in 75% of samples)</a:t>
            </a:r>
          </a:p>
          <a:p>
            <a:pPr lvl="1"/>
            <a:endParaRPr lang="en-GB" dirty="0"/>
          </a:p>
          <a:p>
            <a:r>
              <a:rPr lang="en-GB" dirty="0" smtClean="0"/>
              <a:t>Data can be </a:t>
            </a:r>
            <a:r>
              <a:rPr lang="en-GB" b="1" dirty="0" smtClean="0"/>
              <a:t>normalised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To </a:t>
            </a:r>
            <a:r>
              <a:rPr lang="en-GB" b="1" dirty="0" smtClean="0"/>
              <a:t>TCS</a:t>
            </a:r>
            <a:r>
              <a:rPr lang="en-GB" dirty="0" smtClean="0"/>
              <a:t> as before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To standard normal </a:t>
            </a:r>
            <a:r>
              <a:rPr lang="en-GB" dirty="0" err="1" smtClean="0"/>
              <a:t>variate</a:t>
            </a:r>
            <a:r>
              <a:rPr lang="en-GB" dirty="0" smtClean="0"/>
              <a:t> (</a:t>
            </a:r>
            <a:r>
              <a:rPr lang="en-GB" b="1" dirty="0" smtClean="0"/>
              <a:t>SNV</a:t>
            </a:r>
            <a:r>
              <a:rPr lang="en-GB" dirty="0" smtClean="0"/>
              <a:t>)</a:t>
            </a:r>
          </a:p>
          <a:p>
            <a:pPr lvl="2"/>
            <a:r>
              <a:rPr lang="en-GB" sz="1200" dirty="0" smtClean="0"/>
              <a:t>Subtraction of the </a:t>
            </a:r>
            <a:r>
              <a:rPr lang="en-GB" sz="1200" b="1" dirty="0" smtClean="0"/>
              <a:t>mean</a:t>
            </a:r>
            <a:r>
              <a:rPr lang="en-GB" sz="1200" dirty="0" smtClean="0"/>
              <a:t> intensity of all variables for each peak</a:t>
            </a:r>
          </a:p>
          <a:p>
            <a:pPr lvl="2"/>
            <a:r>
              <a:rPr lang="en-GB" sz="1200" dirty="0" smtClean="0"/>
              <a:t>Followed by division of the </a:t>
            </a:r>
            <a:r>
              <a:rPr lang="en-GB" sz="1200" b="1" dirty="0" smtClean="0"/>
              <a:t>standard deviation</a:t>
            </a:r>
          </a:p>
          <a:p>
            <a:pPr lvl="3"/>
            <a:r>
              <a:rPr lang="en-US" sz="1000" dirty="0" err="1"/>
              <a:t>x</a:t>
            </a:r>
            <a:r>
              <a:rPr lang="en-US" sz="1000" baseline="-25000" dirty="0" err="1"/>
              <a:t>ik</a:t>
            </a:r>
            <a:r>
              <a:rPr lang="en-US" sz="1000" baseline="-25000" dirty="0"/>
              <a:t> =</a:t>
            </a:r>
            <a:r>
              <a:rPr lang="en-US" sz="1000" dirty="0"/>
              <a:t> [( </a:t>
            </a:r>
            <a:r>
              <a:rPr lang="en-US" sz="1000" dirty="0" err="1"/>
              <a:t>x</a:t>
            </a:r>
            <a:r>
              <a:rPr lang="en-US" sz="1000" baseline="-25000" dirty="0" err="1"/>
              <a:t>ik</a:t>
            </a:r>
            <a:r>
              <a:rPr lang="en-US" sz="1000" baseline="-25000" dirty="0"/>
              <a:t>  - </a:t>
            </a:r>
            <a:r>
              <a:rPr lang="en-US" sz="1000" dirty="0">
                <a:latin typeface="Symbol" panose="05050102010706020507" pitchFamily="18" charset="2"/>
              </a:rPr>
              <a:t>`</a:t>
            </a:r>
            <a:r>
              <a:rPr lang="en-US" sz="1000" dirty="0"/>
              <a:t>x</a:t>
            </a:r>
            <a:r>
              <a:rPr lang="en-US" sz="1000" baseline="-25000" dirty="0">
                <a:latin typeface="Times New Roman Bold" panose="02020803070505020304" pitchFamily="18" charset="0"/>
              </a:rPr>
              <a:t>i</a:t>
            </a:r>
            <a:r>
              <a:rPr lang="en-US" sz="1000" dirty="0"/>
              <a:t> </a:t>
            </a:r>
            <a:r>
              <a:rPr lang="en-US" sz="1000" dirty="0">
                <a:latin typeface="Times New Roman Bold" panose="02020803070505020304" pitchFamily="18" charset="0"/>
              </a:rPr>
              <a:t>) /</a:t>
            </a:r>
            <a:r>
              <a:rPr lang="en-US" sz="1000" dirty="0"/>
              <a:t> </a:t>
            </a:r>
            <a:r>
              <a:rPr lang="en-US" sz="1000" dirty="0">
                <a:latin typeface="Symbol" panose="05050102010706020507" pitchFamily="18" charset="2"/>
              </a:rPr>
              <a:t>Ö</a:t>
            </a:r>
            <a:r>
              <a:rPr lang="en-US" sz="1000" dirty="0"/>
              <a:t>(</a:t>
            </a:r>
            <a:r>
              <a:rPr lang="en-US" sz="1000" dirty="0">
                <a:latin typeface="Symbol" panose="05050102010706020507" pitchFamily="18" charset="2"/>
              </a:rPr>
              <a:t>S</a:t>
            </a:r>
            <a:r>
              <a:rPr lang="en-US" sz="1000" dirty="0"/>
              <a:t>( </a:t>
            </a:r>
            <a:r>
              <a:rPr lang="en-US" sz="1000" dirty="0" err="1"/>
              <a:t>x</a:t>
            </a:r>
            <a:r>
              <a:rPr lang="en-US" sz="1000" baseline="-25000" dirty="0" err="1"/>
              <a:t>ik</a:t>
            </a:r>
            <a:r>
              <a:rPr lang="en-US" sz="1000" dirty="0"/>
              <a:t> -</a:t>
            </a:r>
            <a:r>
              <a:rPr lang="en-US" sz="1000" dirty="0">
                <a:latin typeface="Symbol" panose="05050102010706020507" pitchFamily="18" charset="2"/>
              </a:rPr>
              <a:t>`</a:t>
            </a:r>
            <a:r>
              <a:rPr lang="en-US" sz="1000" dirty="0"/>
              <a:t>x</a:t>
            </a:r>
            <a:r>
              <a:rPr lang="en-US" sz="1000" baseline="-25000" dirty="0">
                <a:latin typeface="Times New Roman Bold" panose="02020803070505020304" pitchFamily="18" charset="0"/>
              </a:rPr>
              <a:t>i</a:t>
            </a:r>
            <a:r>
              <a:rPr lang="en-US" sz="1000" dirty="0"/>
              <a:t> )</a:t>
            </a:r>
            <a:r>
              <a:rPr lang="en-US" sz="1000" baseline="30000" dirty="0"/>
              <a:t>2</a:t>
            </a:r>
            <a:r>
              <a:rPr lang="en-US" sz="1000" dirty="0"/>
              <a:t>)] * </a:t>
            </a:r>
            <a:r>
              <a:rPr lang="en-US" sz="1000" dirty="0">
                <a:latin typeface="Symbol" panose="05050102010706020507" pitchFamily="18" charset="2"/>
              </a:rPr>
              <a:t>Ö</a:t>
            </a:r>
            <a:r>
              <a:rPr lang="en-US" sz="1000" dirty="0"/>
              <a:t>(K-1)</a:t>
            </a:r>
            <a:endParaRPr lang="en-GB" sz="1000" b="1" dirty="0" smtClean="0"/>
          </a:p>
          <a:p>
            <a:pPr lvl="3"/>
            <a:r>
              <a:rPr lang="en-US" sz="900" b="1" dirty="0" smtClean="0"/>
              <a:t>Reference: </a:t>
            </a:r>
            <a:r>
              <a:rPr lang="en-US" sz="900" dirty="0" smtClean="0"/>
              <a:t>Barnes</a:t>
            </a:r>
            <a:r>
              <a:rPr lang="en-US" sz="900" dirty="0"/>
              <a:t>, R.J., </a:t>
            </a:r>
            <a:r>
              <a:rPr lang="en-US" sz="900" dirty="0" err="1"/>
              <a:t>Dhanoa</a:t>
            </a:r>
            <a:r>
              <a:rPr lang="en-US" sz="900" dirty="0"/>
              <a:t>, M.S., and Lister, S.J., (1989), </a:t>
            </a:r>
            <a:r>
              <a:rPr lang="en-US" sz="900" i="1" dirty="0"/>
              <a:t>Standard Normal </a:t>
            </a:r>
            <a:r>
              <a:rPr lang="en-US" sz="900" i="1" dirty="0" err="1"/>
              <a:t>Variate</a:t>
            </a:r>
            <a:r>
              <a:rPr lang="en-US" sz="900" i="1" dirty="0"/>
              <a:t> Transformation and De-trending of Near-Infrared Diffuse Reflectance Spectra</a:t>
            </a:r>
            <a:r>
              <a:rPr lang="en-US" sz="900" dirty="0"/>
              <a:t>, Applied Spectroscopy, 43, 772-777</a:t>
            </a:r>
            <a:r>
              <a:rPr lang="en-US" sz="900" dirty="0" smtClean="0"/>
              <a:t>. </a:t>
            </a:r>
          </a:p>
          <a:p>
            <a:pPr lvl="3"/>
            <a:endParaRPr lang="en-US" sz="900" dirty="0" smtClean="0"/>
          </a:p>
          <a:p>
            <a:pPr lvl="1"/>
            <a:r>
              <a:rPr lang="en-US" dirty="0" smtClean="0"/>
              <a:t>To IS (single IS or one for each class)</a:t>
            </a:r>
            <a:r>
              <a:rPr lang="en-US" sz="1300" dirty="0" smtClean="0"/>
              <a:t>	</a:t>
            </a:r>
            <a:endParaRPr lang="en-US" sz="1300" dirty="0"/>
          </a:p>
          <a:p>
            <a:pPr marL="914400" lvl="2" indent="0">
              <a:buNone/>
            </a:pP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761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Other processing methods for DIMS 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We have another script available for processing DIMS data (</a:t>
            </a:r>
            <a:r>
              <a:rPr lang="en-GB" sz="2000" dirty="0" err="1" smtClean="0"/>
              <a:t>Jagpreet</a:t>
            </a:r>
            <a:r>
              <a:rPr lang="en-GB" sz="2000" dirty="0" smtClean="0"/>
              <a:t> Singh)</a:t>
            </a:r>
          </a:p>
          <a:p>
            <a:endParaRPr lang="en-GB" sz="2000" dirty="0" smtClean="0"/>
          </a:p>
          <a:p>
            <a:pPr lvl="1"/>
            <a:r>
              <a:rPr lang="en-GB" sz="2000" dirty="0" smtClean="0"/>
              <a:t>This picks all peaks above a pre-set intensity threshold (e.g. 1000)</a:t>
            </a:r>
          </a:p>
          <a:p>
            <a:pPr lvl="1"/>
            <a:r>
              <a:rPr lang="en-GB" sz="2000" dirty="0" smtClean="0"/>
              <a:t>There is no automatic assignment function</a:t>
            </a:r>
          </a:p>
          <a:p>
            <a:pPr lvl="1"/>
            <a:r>
              <a:rPr lang="en-GB" sz="2000" dirty="0" smtClean="0"/>
              <a:t>Useful script if you suspect you have unknowns or novel lipids</a:t>
            </a:r>
          </a:p>
          <a:p>
            <a:pPr lvl="1"/>
            <a:r>
              <a:rPr lang="en-GB" sz="2000" dirty="0" smtClean="0"/>
              <a:t>If you are interested, speak to Albert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853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Brief comment on R and R studio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There are plenty of books, courses and websites available for R</a:t>
            </a:r>
          </a:p>
          <a:p>
            <a:pPr lvl="1"/>
            <a:r>
              <a:rPr lang="en-GB" sz="2000" dirty="0" smtClean="0"/>
              <a:t>R for Dummies is a good place to start</a:t>
            </a:r>
          </a:p>
          <a:p>
            <a:pPr lvl="1"/>
            <a:r>
              <a:rPr lang="en-GB" sz="2000" dirty="0" smtClean="0"/>
              <a:t>There are lots of forums, questions and blogs available:</a:t>
            </a:r>
          </a:p>
          <a:p>
            <a:pPr lvl="2"/>
            <a:r>
              <a:rPr lang="en-GB" sz="2000" b="1" dirty="0" smtClean="0"/>
              <a:t>Quick </a:t>
            </a:r>
            <a:r>
              <a:rPr lang="en-GB" sz="2000" b="1" dirty="0"/>
              <a:t>R </a:t>
            </a:r>
            <a:r>
              <a:rPr lang="en-GB" sz="2000" dirty="0"/>
              <a:t>at </a:t>
            </a:r>
            <a:r>
              <a:rPr lang="en-GB" sz="2000" b="1" dirty="0">
                <a:noFill/>
                <a:hlinkClick r:id="rId2"/>
              </a:rPr>
              <a:t>http://www.statmethods.net</a:t>
            </a:r>
            <a:r>
              <a:rPr lang="en-GB" sz="2000" b="1" dirty="0" smtClean="0">
                <a:noFill/>
                <a:hlinkClick r:id="rId2"/>
              </a:rPr>
              <a:t>/</a:t>
            </a:r>
            <a:endParaRPr lang="en-GB" sz="2000" b="1" dirty="0" smtClean="0">
              <a:noFill/>
            </a:endParaRPr>
          </a:p>
          <a:p>
            <a:pPr lvl="2"/>
            <a:r>
              <a:rPr lang="en-GB" sz="2000" b="1" dirty="0"/>
              <a:t>R bloggers </a:t>
            </a:r>
            <a:r>
              <a:rPr lang="en-GB" sz="2000" dirty="0"/>
              <a:t>at</a:t>
            </a:r>
            <a:r>
              <a:rPr lang="en-GB" sz="2000" b="1" dirty="0"/>
              <a:t> </a:t>
            </a:r>
            <a:r>
              <a:rPr lang="en-GB" sz="2000" b="1" dirty="0">
                <a:hlinkClick r:id="rId3"/>
              </a:rPr>
              <a:t>http://www.r-bloggers.com</a:t>
            </a:r>
            <a:r>
              <a:rPr lang="en-GB" sz="2000" b="1" dirty="0" smtClean="0">
                <a:hlinkClick r:id="rId3"/>
              </a:rPr>
              <a:t>/</a:t>
            </a:r>
            <a:endParaRPr lang="en-GB" sz="2000" b="1" dirty="0" smtClean="0"/>
          </a:p>
          <a:p>
            <a:pPr lvl="2"/>
            <a:endParaRPr lang="en-GB" sz="2000" dirty="0" smtClean="0"/>
          </a:p>
          <a:p>
            <a:r>
              <a:rPr lang="en-GB" sz="2000" dirty="0"/>
              <a:t>N</a:t>
            </a:r>
            <a:r>
              <a:rPr lang="en-GB" sz="2000" dirty="0" smtClean="0"/>
              <a:t>otes </a:t>
            </a:r>
            <a:r>
              <a:rPr lang="en-GB" sz="2000" dirty="0" smtClean="0"/>
              <a:t>and examples from </a:t>
            </a:r>
            <a:r>
              <a:rPr lang="en-GB" sz="2000" dirty="0" smtClean="0"/>
              <a:t>2 University of Cambridge courses </a:t>
            </a:r>
            <a:r>
              <a:rPr lang="en-GB" sz="2000" dirty="0" smtClean="0"/>
              <a:t>are </a:t>
            </a:r>
            <a:r>
              <a:rPr lang="en-GB" sz="2000" dirty="0" smtClean="0"/>
              <a:t>available on the LPS Group share at:</a:t>
            </a:r>
          </a:p>
          <a:p>
            <a:pPr lvl="1"/>
            <a:r>
              <a:rPr lang="en-GB" sz="1400" b="1" u="sng" dirty="0">
                <a:solidFill>
                  <a:schemeClr val="accent6"/>
                </a:solidFill>
                <a:hlinkClick r:id="rId4" action="ppaction://hlinkfile"/>
              </a:rPr>
              <a:t>O</a:t>
            </a:r>
            <a:r>
              <a:rPr lang="en-GB" sz="1400" b="1" u="sng">
                <a:solidFill>
                  <a:schemeClr val="accent6"/>
                </a:solidFill>
                <a:hlinkClick r:id="rId4" action="ppaction://hlinkfile"/>
              </a:rPr>
              <a:t>:\</a:t>
            </a:r>
            <a:r>
              <a:rPr lang="en-GB" sz="1400" b="1" u="sng" smtClean="0">
                <a:solidFill>
                  <a:schemeClr val="accent6"/>
                </a:solidFill>
                <a:hlinkClick r:id="rId4" action="ppaction://hlinkfile"/>
              </a:rPr>
              <a:t>Groups\LPS\Basic_R_courses_U</a:t>
            </a:r>
            <a:r>
              <a:rPr lang="en-GB" sz="1400" b="1" u="sng" smtClean="0">
                <a:solidFill>
                  <a:schemeClr val="accent6"/>
                </a:solidFill>
              </a:rPr>
              <a:t>nivesity </a:t>
            </a:r>
            <a:r>
              <a:rPr lang="en-GB" sz="1400" b="1" u="sng" dirty="0" smtClean="0">
                <a:solidFill>
                  <a:schemeClr val="accent6"/>
                </a:solidFill>
              </a:rPr>
              <a:t>of Cambridge</a:t>
            </a:r>
            <a:r>
              <a:rPr lang="en-GB" sz="2400" dirty="0" smtClean="0"/>
              <a:t>	 </a:t>
            </a:r>
          </a:p>
          <a:p>
            <a:endParaRPr lang="en-GB" sz="2400" dirty="0"/>
          </a:p>
          <a:p>
            <a:r>
              <a:rPr lang="en-GB" sz="2000" dirty="0" smtClean="0"/>
              <a:t>If you are particularly interested in R, speak to James Smith or </a:t>
            </a:r>
            <a:r>
              <a:rPr lang="en-GB" sz="2000" dirty="0" err="1" smtClean="0"/>
              <a:t>Animesh</a:t>
            </a:r>
            <a:r>
              <a:rPr lang="en-GB" sz="2000" dirty="0" smtClean="0"/>
              <a:t>.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3027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6264696" cy="1066130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Software requirements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400" dirty="0" smtClean="0"/>
              <a:t>File converter </a:t>
            </a:r>
            <a:r>
              <a:rPr lang="en-GB" sz="1400" b="1" dirty="0" smtClean="0">
                <a:solidFill>
                  <a:srgbClr val="9A044B"/>
                </a:solidFill>
              </a:rPr>
              <a:t>MSCONVERT</a:t>
            </a:r>
          </a:p>
          <a:p>
            <a:pPr lvl="1"/>
            <a:r>
              <a:rPr lang="en-GB" sz="1400" dirty="0" smtClean="0"/>
              <a:t>Available from </a:t>
            </a:r>
            <a:r>
              <a:rPr lang="en-GB" sz="1400" dirty="0" err="1" smtClean="0"/>
              <a:t>proteowizard</a:t>
            </a:r>
            <a:endParaRPr lang="en-GB" sz="1400" dirty="0" smtClean="0"/>
          </a:p>
          <a:p>
            <a:pPr lvl="2"/>
            <a:r>
              <a:rPr lang="en-GB" sz="1400" b="1" dirty="0">
                <a:ln w="0">
                  <a:noFill/>
                </a:ln>
                <a:noFill/>
                <a:hlinkClick r:id="rId2"/>
              </a:rPr>
              <a:t>http://proteowizard.sourceforge.net/downloads.shtml</a:t>
            </a:r>
            <a:endParaRPr lang="en-GB" sz="1400" b="1" dirty="0">
              <a:ln w="0">
                <a:noFill/>
              </a:ln>
              <a:noFill/>
            </a:endParaRPr>
          </a:p>
          <a:p>
            <a:pPr lvl="1"/>
            <a:endParaRPr lang="en-GB" sz="1400" dirty="0" smtClean="0"/>
          </a:p>
          <a:p>
            <a:pPr>
              <a:buFont typeface="+mj-lt"/>
              <a:buAutoNum type="arabicPeriod"/>
            </a:pPr>
            <a:r>
              <a:rPr lang="en-GB" sz="1400" b="1" dirty="0" smtClean="0">
                <a:solidFill>
                  <a:srgbClr val="9A044B"/>
                </a:solidFill>
              </a:rPr>
              <a:t>R and R studio</a:t>
            </a:r>
          </a:p>
          <a:p>
            <a:pPr lvl="1"/>
            <a:r>
              <a:rPr lang="en-GB" sz="1400" b="1" dirty="0" smtClean="0"/>
              <a:t>R</a:t>
            </a:r>
            <a:r>
              <a:rPr lang="en-GB" sz="1400" dirty="0" smtClean="0"/>
              <a:t> </a:t>
            </a:r>
            <a:r>
              <a:rPr lang="en-GB" sz="1400" dirty="0"/>
              <a:t>Available from </a:t>
            </a:r>
            <a:r>
              <a:rPr lang="en-GB" sz="1400" b="1" dirty="0">
                <a:hlinkClick r:id="rId3"/>
              </a:rPr>
              <a:t>http://www.r-project.org</a:t>
            </a:r>
            <a:r>
              <a:rPr lang="en-GB" sz="1400" b="1" dirty="0" smtClean="0">
                <a:hlinkClick r:id="rId3"/>
              </a:rPr>
              <a:t>/</a:t>
            </a:r>
            <a:r>
              <a:rPr lang="en-GB" sz="1400" b="1" dirty="0" smtClean="0"/>
              <a:t> </a:t>
            </a:r>
          </a:p>
          <a:p>
            <a:pPr lvl="1"/>
            <a:r>
              <a:rPr lang="en-GB" sz="1400" b="1" dirty="0" smtClean="0"/>
              <a:t>R Studio </a:t>
            </a:r>
            <a:r>
              <a:rPr lang="en-GB" sz="1400" dirty="0" smtClean="0"/>
              <a:t>Available from </a:t>
            </a:r>
            <a:r>
              <a:rPr lang="en-GB" sz="1400" b="1" dirty="0">
                <a:ln w="0">
                  <a:noFill/>
                </a:ln>
                <a:hlinkClick r:id="rId4"/>
              </a:rPr>
              <a:t>http://www.rstudio.com/</a:t>
            </a:r>
            <a:endParaRPr lang="en-GB" sz="1400" b="1" dirty="0">
              <a:ln w="0">
                <a:noFill/>
              </a:ln>
            </a:endParaRPr>
          </a:p>
          <a:p>
            <a:pPr lvl="1"/>
            <a:endParaRPr lang="en-GB" sz="1400" dirty="0" smtClean="0"/>
          </a:p>
          <a:p>
            <a:pPr>
              <a:buFont typeface="+mj-lt"/>
              <a:buAutoNum type="arabicPeriod"/>
            </a:pPr>
            <a:r>
              <a:rPr lang="en-GB" sz="1400" b="1" dirty="0" smtClean="0">
                <a:solidFill>
                  <a:srgbClr val="9A044B"/>
                </a:solidFill>
              </a:rPr>
              <a:t>R packages </a:t>
            </a:r>
          </a:p>
          <a:p>
            <a:pPr lvl="1"/>
            <a:r>
              <a:rPr lang="en-GB" sz="1400" dirty="0" smtClean="0"/>
              <a:t>available </a:t>
            </a:r>
            <a:r>
              <a:rPr lang="en-GB" sz="1400" dirty="0"/>
              <a:t>from </a:t>
            </a:r>
            <a:r>
              <a:rPr lang="en-GB" sz="1400" b="1" dirty="0">
                <a:hlinkClick r:id="rId5"/>
              </a:rPr>
              <a:t>http://www.bioconductor.org</a:t>
            </a:r>
            <a:r>
              <a:rPr lang="en-GB" sz="1400" b="1" dirty="0" smtClean="0">
                <a:hlinkClick r:id="rId5"/>
              </a:rPr>
              <a:t>/</a:t>
            </a:r>
            <a:r>
              <a:rPr lang="en-GB" sz="1400" b="1" dirty="0" smtClean="0"/>
              <a:t> </a:t>
            </a:r>
          </a:p>
          <a:p>
            <a:pPr lvl="2"/>
            <a:r>
              <a:rPr lang="en-GB" sz="1200" dirty="0" err="1" smtClean="0"/>
              <a:t>xcms</a:t>
            </a:r>
            <a:endParaRPr lang="en-GB" sz="1200" dirty="0" smtClean="0"/>
          </a:p>
          <a:p>
            <a:pPr lvl="2"/>
            <a:r>
              <a:rPr lang="en-GB" sz="1200" dirty="0" err="1" smtClean="0"/>
              <a:t>Rcpp</a:t>
            </a:r>
            <a:endParaRPr lang="en-GB" sz="1200" dirty="0" smtClean="0"/>
          </a:p>
          <a:p>
            <a:pPr lvl="2"/>
            <a:r>
              <a:rPr lang="en-GB" sz="1200" dirty="0" err="1" smtClean="0"/>
              <a:t>mzR</a:t>
            </a:r>
            <a:endParaRPr lang="en-GB" sz="1200" dirty="0" smtClean="0"/>
          </a:p>
          <a:p>
            <a:pPr lvl="2"/>
            <a:r>
              <a:rPr lang="en-GB" sz="1200" dirty="0" err="1" smtClean="0"/>
              <a:t>data.table</a:t>
            </a:r>
            <a:endParaRPr lang="en-GB" sz="1200" dirty="0" smtClean="0"/>
          </a:p>
          <a:p>
            <a:pPr lvl="2"/>
            <a:endParaRPr lang="en-GB" sz="1200" dirty="0" smtClean="0"/>
          </a:p>
          <a:p>
            <a:pPr>
              <a:buFont typeface="+mj-lt"/>
              <a:buAutoNum type="arabicPeriod"/>
            </a:pPr>
            <a:r>
              <a:rPr lang="en-GB" sz="1400" b="1" dirty="0" smtClean="0">
                <a:solidFill>
                  <a:srgbClr val="9A044B"/>
                </a:solidFill>
              </a:rPr>
              <a:t>R scripts and lipid lists</a:t>
            </a:r>
          </a:p>
          <a:p>
            <a:pPr lvl="1"/>
            <a:r>
              <a:rPr lang="en-GB" sz="1400" dirty="0" smtClean="0"/>
              <a:t>Updated versions are available </a:t>
            </a:r>
            <a:r>
              <a:rPr lang="en-GB" sz="1400" dirty="0"/>
              <a:t>on GitHub </a:t>
            </a:r>
            <a:r>
              <a:rPr lang="en-GB" sz="1400" b="1" dirty="0">
                <a:ln w="0">
                  <a:noFill/>
                </a:ln>
                <a:hlinkClick r:id="rId6"/>
              </a:rPr>
              <a:t>https://github.com</a:t>
            </a:r>
            <a:r>
              <a:rPr lang="en-GB" sz="1400" b="1" dirty="0" smtClean="0">
                <a:ln w="0">
                  <a:noFill/>
                </a:ln>
                <a:hlinkClick r:id="rId6"/>
              </a:rPr>
              <a:t>/</a:t>
            </a:r>
            <a:r>
              <a:rPr lang="en-GB" sz="1400" b="1" dirty="0" smtClean="0">
                <a:ln w="0">
                  <a:noFill/>
                </a:ln>
              </a:rPr>
              <a:t> </a:t>
            </a:r>
          </a:p>
          <a:p>
            <a:pPr lvl="1"/>
            <a:r>
              <a:rPr lang="en-GB" sz="1400" dirty="0" smtClean="0">
                <a:ln w="0"/>
              </a:rPr>
              <a:t>For the purposes of today all scripts and data sets are provided</a:t>
            </a:r>
          </a:p>
          <a:p>
            <a:pPr lvl="2"/>
            <a:r>
              <a:rPr lang="en-GB" sz="1200" b="1" dirty="0">
                <a:ln w="0"/>
                <a:hlinkClick r:id="rId7" action="ppaction://hlinkfile"/>
              </a:rPr>
              <a:t>O:\Groups\LPS\BioComputing\Data_processing work shop_10Mar2015</a:t>
            </a:r>
            <a:endParaRPr lang="en-GB" sz="1200" b="1" dirty="0" smtClean="0">
              <a:ln w="0"/>
            </a:endParaRPr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 algn="just"/>
            <a:endParaRPr lang="en-GB" sz="1400" dirty="0" smtClean="0">
              <a:ln w="0">
                <a:solidFill>
                  <a:sysClr val="windowText" lastClr="000000"/>
                </a:solidFill>
              </a:ln>
            </a:endParaRPr>
          </a:p>
          <a:p>
            <a:pPr>
              <a:buFont typeface="+mj-lt"/>
              <a:buAutoNum type="arabicPeriod"/>
            </a:pPr>
            <a:endParaRPr lang="en-GB" sz="1400" dirty="0" smtClean="0"/>
          </a:p>
          <a:p>
            <a:pPr>
              <a:buFont typeface="+mj-lt"/>
              <a:buAutoNum type="arabicPeriod"/>
            </a:pPr>
            <a:endParaRPr lang="en-GB" sz="1400" dirty="0" smtClean="0"/>
          </a:p>
          <a:p>
            <a:pPr>
              <a:buFont typeface="+mj-lt"/>
              <a:buAutoNum type="arabicPeriod"/>
            </a:pPr>
            <a:endParaRPr lang="en-GB" sz="1400" dirty="0"/>
          </a:p>
          <a:p>
            <a:endParaRPr lang="en-GB" sz="1400" dirty="0" smtClean="0"/>
          </a:p>
          <a:p>
            <a:pPr marL="457200" lvl="1" indent="0">
              <a:buNone/>
            </a:pPr>
            <a:endParaRPr lang="en-GB" sz="1400" dirty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sz="1400" dirty="0" smtClean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4021472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0646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R studio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rgbClr val="FFFF00"/>
                </a:solidFill>
              </a:rPr>
              <a:t>4 windows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556792"/>
            <a:ext cx="8640000" cy="4857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1759" y="342900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A044B"/>
                </a:solidFill>
                <a:latin typeface="+mn-lt"/>
              </a:rPr>
              <a:t>Script</a:t>
            </a:r>
            <a:endParaRPr lang="en-GB" sz="2000" b="1" dirty="0">
              <a:solidFill>
                <a:srgbClr val="9A044B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3276" y="553204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A044B"/>
                </a:solidFill>
                <a:latin typeface="+mj-lt"/>
              </a:rPr>
              <a:t>Console</a:t>
            </a:r>
            <a:endParaRPr lang="en-GB" sz="2000" b="1" dirty="0">
              <a:solidFill>
                <a:srgbClr val="9A044B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5216" y="5301207"/>
            <a:ext cx="2959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A044B"/>
                </a:solidFill>
                <a:latin typeface="+mn-lt"/>
              </a:rPr>
              <a:t>Packages, plots </a:t>
            </a:r>
            <a:r>
              <a:rPr lang="en-GB" sz="2000" b="1" dirty="0" err="1" smtClean="0">
                <a:solidFill>
                  <a:srgbClr val="9A044B"/>
                </a:solidFill>
                <a:latin typeface="+mn-lt"/>
              </a:rPr>
              <a:t>etc</a:t>
            </a:r>
            <a:endParaRPr lang="en-GB" sz="2000" b="1" dirty="0">
              <a:solidFill>
                <a:srgbClr val="9A044B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7419" y="1844824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A044B"/>
                </a:solidFill>
                <a:latin typeface="+mn-lt"/>
              </a:rPr>
              <a:t>Environment</a:t>
            </a:r>
            <a:endParaRPr lang="en-GB" sz="2000" b="1" dirty="0">
              <a:solidFill>
                <a:srgbClr val="9A04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93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691680" y="5461655"/>
            <a:ext cx="3960440" cy="559633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91680" y="4309528"/>
            <a:ext cx="3960440" cy="559631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40968"/>
            <a:ext cx="396000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060848"/>
            <a:ext cx="39604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R Packages</a:t>
            </a:r>
            <a:br>
              <a:rPr lang="en-GB" sz="2400" b="1" dirty="0" smtClean="0">
                <a:solidFill>
                  <a:schemeClr val="bg1"/>
                </a:solidFill>
              </a:rPr>
            </a:br>
            <a:r>
              <a:rPr lang="en-GB" sz="2400" b="1" dirty="0" smtClean="0">
                <a:solidFill>
                  <a:srgbClr val="FFFF00"/>
                </a:solidFill>
              </a:rPr>
              <a:t>Installation guidelines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000" b="1" u="sng" dirty="0" err="1"/>
              <a:t>data.table</a:t>
            </a:r>
            <a:r>
              <a:rPr lang="en-GB" sz="2000" b="1" dirty="0"/>
              <a:t> </a:t>
            </a:r>
            <a:r>
              <a:rPr lang="en-GB" sz="2000" b="1" dirty="0" smtClean="0"/>
              <a:t>(within R)</a:t>
            </a:r>
          </a:p>
          <a:p>
            <a:pPr marL="1276350" lvl="3" indent="0">
              <a:lnSpc>
                <a:spcPct val="200000"/>
              </a:lnSpc>
              <a:buNone/>
            </a:pPr>
            <a:r>
              <a:rPr lang="en-GB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data.table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GB" sz="2000" b="1" dirty="0" smtClean="0">
              <a:solidFill>
                <a:srgbClr val="9A044B"/>
              </a:solidFill>
            </a:endParaRPr>
          </a:p>
          <a:p>
            <a:r>
              <a:rPr lang="en-GB" sz="2000" b="1" u="sng" dirty="0" err="1" smtClean="0"/>
              <a:t>xcms</a:t>
            </a:r>
            <a:endParaRPr lang="en-GB" sz="2000" b="1" u="sng" dirty="0"/>
          </a:p>
          <a:p>
            <a:pPr marL="1219200" lvl="3" indent="0">
              <a:buNone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source("http://bioconductor.org/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biocLite.R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219200" lvl="3" indent="0">
              <a:buNone/>
            </a:pP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biocLite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xcms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219200" lvl="3" indent="0">
              <a:buNone/>
            </a:pPr>
            <a:endParaRPr lang="en-GB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u="sng" dirty="0" err="1" smtClean="0"/>
              <a:t>mzR</a:t>
            </a:r>
            <a:endParaRPr lang="en-GB" b="1" dirty="0" smtClean="0">
              <a:solidFill>
                <a:srgbClr val="9A044B"/>
              </a:solidFill>
            </a:endParaRPr>
          </a:p>
          <a:p>
            <a:pPr marL="1219200" lvl="3" indent="0">
              <a:buNone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source("http://bioconductor.org/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biocLite.R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219200" lvl="3" indent="0">
              <a:buNone/>
            </a:pP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biocLite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GB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mzR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219200" lvl="3" indent="0">
              <a:buNone/>
            </a:pP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en-GB" sz="2000" b="1" u="sng" dirty="0" err="1" smtClean="0">
                <a:cs typeface="Arial" panose="020B0604020202020204" pitchFamily="34" charset="0"/>
              </a:rPr>
              <a:t>Rcpp</a:t>
            </a:r>
            <a:endParaRPr lang="en-GB" sz="2000" b="1" u="sng" dirty="0" smtClean="0">
              <a:cs typeface="Arial" panose="020B0604020202020204" pitchFamily="34" charset="0"/>
            </a:endParaRPr>
          </a:p>
          <a:p>
            <a:pPr marL="1219200" lvl="3" indent="0">
              <a:buNone/>
            </a:pPr>
            <a:r>
              <a:rPr lang="en-GB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Rcpp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				</a:t>
            </a:r>
          </a:p>
        </p:txBody>
      </p:sp>
    </p:spTree>
    <p:extLst>
      <p:ext uri="{BB962C8B-B14F-4D97-AF65-F5344CB8AC3E}">
        <p14:creationId xmlns:p14="http://schemas.microsoft.com/office/powerpoint/2010/main" val="2242392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6336704" cy="1066130"/>
          </a:xfrm>
          <a:solidFill>
            <a:srgbClr val="005C66"/>
          </a:solidFill>
        </p:spPr>
        <p:txBody>
          <a:bodyPr/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Converting files to the .</a:t>
            </a:r>
            <a:r>
              <a:rPr lang="en-GB" sz="2400" b="1" dirty="0" err="1" smtClean="0">
                <a:solidFill>
                  <a:schemeClr val="bg1"/>
                </a:solidFill>
              </a:rPr>
              <a:t>mzXML</a:t>
            </a:r>
            <a:r>
              <a:rPr lang="en-GB" sz="2400" b="1" dirty="0" smtClean="0">
                <a:solidFill>
                  <a:schemeClr val="bg1"/>
                </a:solidFill>
              </a:rPr>
              <a:t> format - </a:t>
            </a:r>
            <a:r>
              <a:rPr lang="en-GB" sz="2400" b="1" dirty="0" err="1" smtClean="0">
                <a:solidFill>
                  <a:srgbClr val="FFFF00"/>
                </a:solidFill>
              </a:rPr>
              <a:t>MSConvert</a:t>
            </a:r>
            <a:endParaRPr lang="en-GB" sz="24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971"/>
          <a:stretch/>
        </p:blipFill>
        <p:spPr>
          <a:xfrm>
            <a:off x="638586" y="1477550"/>
            <a:ext cx="7866828" cy="4720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4397" y="1639543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9A044B"/>
                </a:solidFill>
                <a:latin typeface="+mj-lt"/>
              </a:rPr>
              <a:t>.raw files = input</a:t>
            </a:r>
            <a:endParaRPr lang="en-GB" sz="1600" b="1" dirty="0">
              <a:solidFill>
                <a:srgbClr val="9A044B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38586" y="1556792"/>
            <a:ext cx="1557150" cy="504056"/>
          </a:xfrm>
          <a:prstGeom prst="ellipse">
            <a:avLst/>
          </a:prstGeom>
          <a:noFill/>
          <a:ln w="19050" cap="flat" cmpd="sng" algn="ctr">
            <a:solidFill>
              <a:srgbClr val="9A04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3528" y="5157191"/>
            <a:ext cx="2016224" cy="1120221"/>
          </a:xfrm>
          <a:prstGeom prst="ellipse">
            <a:avLst/>
          </a:prstGeom>
          <a:noFill/>
          <a:ln w="19050" cap="flat" cmpd="sng" algn="ctr">
            <a:solidFill>
              <a:srgbClr val="9A04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0427" y="524223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 smtClean="0">
                <a:solidFill>
                  <a:srgbClr val="9A044B"/>
                </a:solidFill>
                <a:latin typeface="+mj-lt"/>
              </a:rPr>
              <a:t>.</a:t>
            </a:r>
            <a:r>
              <a:rPr lang="en-GB" sz="1600" b="1" dirty="0" err="1" smtClean="0">
                <a:solidFill>
                  <a:srgbClr val="9A044B"/>
                </a:solidFill>
                <a:latin typeface="+mj-lt"/>
              </a:rPr>
              <a:t>mzXML</a:t>
            </a:r>
            <a:r>
              <a:rPr lang="en-GB" sz="1600" b="1" dirty="0" smtClean="0">
                <a:solidFill>
                  <a:srgbClr val="9A044B"/>
                </a:solidFill>
                <a:latin typeface="+mj-lt"/>
              </a:rPr>
              <a:t> files = output </a:t>
            </a:r>
            <a:r>
              <a:rPr lang="en-GB" sz="1600" dirty="0" smtClean="0">
                <a:solidFill>
                  <a:srgbClr val="9A044B"/>
                </a:solidFill>
                <a:latin typeface="+mj-lt"/>
              </a:rPr>
              <a:t>(this is where you will process the data)</a:t>
            </a:r>
            <a:endParaRPr lang="en-GB" sz="1600" dirty="0">
              <a:solidFill>
                <a:srgbClr val="9A044B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93281" y="1947583"/>
            <a:ext cx="1478266" cy="689329"/>
          </a:xfrm>
          <a:prstGeom prst="ellipse">
            <a:avLst/>
          </a:prstGeom>
          <a:noFill/>
          <a:ln w="19050" cap="flat" cmpd="sng" algn="ctr">
            <a:solidFill>
              <a:srgbClr val="9A04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1209" y="213822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9A044B"/>
                </a:solidFill>
                <a:latin typeface="+mj-lt"/>
              </a:rPr>
              <a:t>MS level 1</a:t>
            </a:r>
            <a:endParaRPr lang="en-GB" sz="1600" b="1" dirty="0">
              <a:solidFill>
                <a:srgbClr val="9A044B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589" y="1577987"/>
            <a:ext cx="338555" cy="461665"/>
          </a:xfrm>
          <a:prstGeom prst="rect">
            <a:avLst/>
          </a:prstGeom>
          <a:noFill/>
          <a:ln>
            <a:solidFill>
              <a:srgbClr val="9A044B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9A044B"/>
                </a:solidFill>
              </a:rPr>
              <a:t>1</a:t>
            </a:r>
            <a:endParaRPr lang="en-GB" b="1" dirty="0">
              <a:solidFill>
                <a:srgbClr val="9A044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250" y="4869160"/>
            <a:ext cx="338555" cy="461665"/>
          </a:xfrm>
          <a:prstGeom prst="rect">
            <a:avLst/>
          </a:prstGeom>
          <a:noFill/>
          <a:ln>
            <a:solidFill>
              <a:srgbClr val="9A044B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9A044B"/>
                </a:solidFill>
              </a:rPr>
              <a:t>2</a:t>
            </a:r>
            <a:endParaRPr lang="en-GB" b="1" dirty="0">
              <a:solidFill>
                <a:srgbClr val="9A044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2951" y="2279977"/>
            <a:ext cx="338555" cy="461665"/>
          </a:xfrm>
          <a:prstGeom prst="rect">
            <a:avLst/>
          </a:prstGeom>
          <a:noFill/>
          <a:ln>
            <a:solidFill>
              <a:srgbClr val="9A044B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9A044B"/>
                </a:solidFill>
              </a:rPr>
              <a:t>3</a:t>
            </a:r>
            <a:endParaRPr lang="en-GB" b="1" dirty="0">
              <a:solidFill>
                <a:srgbClr val="9A044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3943" y="5967338"/>
            <a:ext cx="338555" cy="461665"/>
          </a:xfrm>
          <a:prstGeom prst="rect">
            <a:avLst/>
          </a:prstGeom>
          <a:noFill/>
          <a:ln>
            <a:solidFill>
              <a:srgbClr val="9A044B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9A044B"/>
                </a:solidFill>
              </a:rPr>
              <a:t>4</a:t>
            </a:r>
            <a:endParaRPr lang="en-GB" b="1" dirty="0">
              <a:solidFill>
                <a:srgbClr val="9A044B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956376" y="5827014"/>
            <a:ext cx="525559" cy="601989"/>
          </a:xfrm>
          <a:prstGeom prst="ellipse">
            <a:avLst/>
          </a:prstGeom>
          <a:noFill/>
          <a:ln w="19050" cap="flat" cmpd="sng" algn="ctr">
            <a:solidFill>
              <a:srgbClr val="9A04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7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994122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Direct infusion spectra </a:t>
            </a:r>
            <a:r>
              <a:rPr lang="en-GB" b="1" dirty="0" smtClean="0">
                <a:solidFill>
                  <a:srgbClr val="FFFF00"/>
                </a:solidFill>
              </a:rPr>
              <a:t>(plasma)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780928"/>
            <a:ext cx="3960000" cy="2539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2776"/>
            <a:ext cx="3960000" cy="2539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94" y="4150689"/>
            <a:ext cx="3960000" cy="2539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330" y="5420683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+mn-lt"/>
              </a:rPr>
              <a:t>Chromatogram</a:t>
            </a:r>
            <a:endParaRPr lang="en-GB" b="1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2000" y="4509120"/>
            <a:ext cx="187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6E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39552" y="4221088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706E00"/>
                </a:solidFill>
                <a:latin typeface="+mn-lt"/>
              </a:rPr>
              <a:t>Positive mode</a:t>
            </a:r>
            <a:endParaRPr lang="en-GB" sz="1600" dirty="0">
              <a:solidFill>
                <a:srgbClr val="706E00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304000" y="4653136"/>
            <a:ext cx="16919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EB6F1D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75976" y="4304239"/>
            <a:ext cx="173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EB6F1D"/>
                </a:solidFill>
                <a:latin typeface="+mn-lt"/>
              </a:rPr>
              <a:t>Negative mode</a:t>
            </a:r>
            <a:endParaRPr lang="en-GB" sz="1600" dirty="0">
              <a:solidFill>
                <a:srgbClr val="EB6F1D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412776"/>
            <a:ext cx="217835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 smtClean="0">
                <a:solidFill>
                  <a:srgbClr val="706E00"/>
                </a:solidFill>
                <a:latin typeface="+mn-lt"/>
              </a:rPr>
              <a:t>Positive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706E00"/>
                </a:solidFill>
                <a:latin typeface="+mn-lt"/>
              </a:rPr>
              <a:t>Cholesterol and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rgbClr val="706E00"/>
                </a:solidFill>
                <a:latin typeface="+mn-lt"/>
              </a:rPr>
              <a:t>Cer</a:t>
            </a:r>
            <a:r>
              <a:rPr lang="en-GB" sz="1200" dirty="0" smtClean="0">
                <a:solidFill>
                  <a:srgbClr val="706E00"/>
                </a:solidFill>
                <a:latin typeface="+mn-lt"/>
              </a:rPr>
              <a:t> and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706E00"/>
                </a:solidFill>
                <a:latin typeface="+mn-lt"/>
              </a:rPr>
              <a:t>TG and DG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rgbClr val="706E00"/>
                </a:solidFill>
                <a:latin typeface="+mn-lt"/>
              </a:rPr>
              <a:t>Lyso</a:t>
            </a:r>
            <a:r>
              <a:rPr lang="en-GB" sz="1200" dirty="0" smtClean="0">
                <a:solidFill>
                  <a:srgbClr val="706E00"/>
                </a:solidFill>
                <a:latin typeface="+mn-lt"/>
              </a:rPr>
              <a:t>-PC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706E00"/>
                </a:solidFill>
                <a:latin typeface="+mn-lt"/>
              </a:rPr>
              <a:t>PC, PE, PA, PS, PI, PG</a:t>
            </a:r>
            <a:endParaRPr lang="en-GB" sz="1200" dirty="0">
              <a:solidFill>
                <a:srgbClr val="706E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5802" y="3823300"/>
            <a:ext cx="217835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 smtClean="0">
                <a:solidFill>
                  <a:srgbClr val="EB6F1D"/>
                </a:solidFill>
                <a:latin typeface="+mn-lt"/>
              </a:rPr>
              <a:t>Negative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EB6F1D"/>
                </a:solidFill>
                <a:latin typeface="+mn-lt"/>
              </a:rPr>
              <a:t>FFA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rgbClr val="EB6F1D"/>
                </a:solidFill>
                <a:latin typeface="+mn-lt"/>
              </a:rPr>
              <a:t>Cer</a:t>
            </a:r>
            <a:r>
              <a:rPr lang="en-GB" sz="1200" dirty="0" smtClean="0">
                <a:solidFill>
                  <a:srgbClr val="EB6F1D"/>
                </a:solidFill>
                <a:latin typeface="+mn-lt"/>
              </a:rPr>
              <a:t> and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rgbClr val="EB6F1D"/>
                </a:solidFill>
                <a:latin typeface="+mn-lt"/>
              </a:rPr>
              <a:t>Lyso</a:t>
            </a:r>
            <a:r>
              <a:rPr lang="en-GB" sz="1200" dirty="0" smtClean="0">
                <a:solidFill>
                  <a:srgbClr val="EB6F1D"/>
                </a:solidFill>
                <a:latin typeface="+mn-lt"/>
              </a:rPr>
              <a:t>-PC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EB6F1D"/>
                </a:solidFill>
                <a:latin typeface="+mn-lt"/>
              </a:rPr>
              <a:t>PC, PE, PA, PS, PI, 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EB6F1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666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066130"/>
          </a:xfrm>
          <a:solidFill>
            <a:srgbClr val="005C66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lipid list (LipidList.csv)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08"/>
          <a:stretch/>
        </p:blipFill>
        <p:spPr>
          <a:xfrm>
            <a:off x="404578" y="1412776"/>
            <a:ext cx="8334845" cy="48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004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155 (3)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Powerpoint_template_CT_WG1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GS_lipidomic data processing seminar_MAR 2015" id="{9AE087D4-9C6B-4A39-BECC-7A21F73E2680}" vid="{6770DE7C-0149-478F-AD08-A7CBF41C08C4}"/>
    </a:ext>
  </a:extLst>
</a:theme>
</file>

<file path=ppt/theme/theme2.xml><?xml version="1.0" encoding="utf-8"?>
<a:theme xmlns:a="http://schemas.openxmlformats.org/drawingml/2006/main" name="MRC slides template">
  <a:themeElements>
    <a:clrScheme name="MRC slide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RC slides 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GS_lipidomic data processing seminar_MAR 2015" id="{9AE087D4-9C6B-4A39-BECC-7A21F73E2680}" vid="{D55E3DD8-B8D6-4F46-98B0-9B1CE10569E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954</Words>
  <Application>Microsoft Office PowerPoint</Application>
  <PresentationFormat>On-screen Show (4:3)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Cambria Math</vt:lpstr>
      <vt:lpstr>Symbol</vt:lpstr>
      <vt:lpstr>Times</vt:lpstr>
      <vt:lpstr>Times New Roman</vt:lpstr>
      <vt:lpstr>Times New Roman Bold</vt:lpstr>
      <vt:lpstr>Verdana</vt:lpstr>
      <vt:lpstr>5155 (3)</vt:lpstr>
      <vt:lpstr>MRC slides template</vt:lpstr>
      <vt:lpstr>LPS/LDR Data Processing Workshop 10th March 2015</vt:lpstr>
      <vt:lpstr>Data Processing Workshop  (refreshments provided!)</vt:lpstr>
      <vt:lpstr>Brief comment on R and R studio</vt:lpstr>
      <vt:lpstr>Software requirements</vt:lpstr>
      <vt:lpstr>R studio 4 windows</vt:lpstr>
      <vt:lpstr>R Packages Installation guidelines</vt:lpstr>
      <vt:lpstr>Converting files to the .mzXML format - MSConvert</vt:lpstr>
      <vt:lpstr>Direct infusion spectra (plasma)</vt:lpstr>
      <vt:lpstr>The lipid list (LipidList.csv)</vt:lpstr>
      <vt:lpstr>Setting up the working directory for DIMS processing</vt:lpstr>
      <vt:lpstr>The hrms.R script</vt:lpstr>
      <vt:lpstr>The hrms.R script Setting up </vt:lpstr>
      <vt:lpstr>The hrms.R script Processing the 1st spectrum</vt:lpstr>
      <vt:lpstr>The hrms.R script the .csv file</vt:lpstr>
      <vt:lpstr>The hrms.R script processing all files</vt:lpstr>
      <vt:lpstr>The hrms.R script producing a data matrix</vt:lpstr>
      <vt:lpstr>Fenland</vt:lpstr>
      <vt:lpstr>First data clean-up</vt:lpstr>
      <vt:lpstr>Normalisation</vt:lpstr>
      <vt:lpstr>Data quality </vt:lpstr>
      <vt:lpstr>Data clean up 2 (ES) Using the deviation data</vt:lpstr>
      <vt:lpstr>Data clean up 2 (ES) Data quality and normalistion </vt:lpstr>
      <vt:lpstr>Other processing methods for DIMS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Stanley</dc:creator>
  <cp:lastModifiedBy>James Smith</cp:lastModifiedBy>
  <cp:revision>129</cp:revision>
  <cp:lastPrinted>2002-07-16T15:27:40Z</cp:lastPrinted>
  <dcterms:created xsi:type="dcterms:W3CDTF">2013-09-30T10:56:22Z</dcterms:created>
  <dcterms:modified xsi:type="dcterms:W3CDTF">2015-11-24T15:58:24Z</dcterms:modified>
</cp:coreProperties>
</file>