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73" r:id="rId5"/>
    <p:sldId id="272" r:id="rId6"/>
    <p:sldId id="267" r:id="rId7"/>
    <p:sldId id="269" r:id="rId8"/>
    <p:sldId id="270" r:id="rId9"/>
    <p:sldId id="257" r:id="rId10"/>
    <p:sldId id="275" r:id="rId11"/>
    <p:sldId id="284" r:id="rId12"/>
    <p:sldId id="277" r:id="rId13"/>
    <p:sldId id="260" r:id="rId14"/>
    <p:sldId id="261" r:id="rId15"/>
    <p:sldId id="262" r:id="rId16"/>
    <p:sldId id="263" r:id="rId17"/>
    <p:sldId id="264" r:id="rId18"/>
    <p:sldId id="265" r:id="rId19"/>
    <p:sldId id="276" r:id="rId20"/>
    <p:sldId id="278" r:id="rId21"/>
    <p:sldId id="283" r:id="rId22"/>
    <p:sldId id="279" r:id="rId23"/>
    <p:sldId id="285" r:id="rId24"/>
    <p:sldId id="281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6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8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4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1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2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9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3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64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3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09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E2A4-46DF-4FE8-A016-F07E4F3EB5DC}" type="datetimeFigureOut">
              <a:rPr lang="en-GB" smtClean="0"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3F2A-4902-4A47-9F08-0CFC4AB4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oconductor.org/biocLite.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401" y="1083894"/>
            <a:ext cx="9144000" cy="2387600"/>
          </a:xfrm>
        </p:spPr>
        <p:txBody>
          <a:bodyPr>
            <a:normAutofit/>
          </a:bodyPr>
          <a:lstStyle/>
          <a:p>
            <a:r>
              <a:rPr lang="en-GB" sz="5000" dirty="0" smtClean="0">
                <a:solidFill>
                  <a:srgbClr val="002060"/>
                </a:solidFill>
              </a:rPr>
              <a:t>R-Workflow for LC-MS </a:t>
            </a:r>
            <a:br>
              <a:rPr lang="en-GB" sz="5000" dirty="0" smtClean="0">
                <a:solidFill>
                  <a:srgbClr val="002060"/>
                </a:solidFill>
              </a:rPr>
            </a:br>
            <a:r>
              <a:rPr lang="en-GB" sz="5000" dirty="0" smtClean="0">
                <a:solidFill>
                  <a:srgbClr val="002060"/>
                </a:solidFill>
              </a:rPr>
              <a:t>Data Processing</a:t>
            </a:r>
            <a:endParaRPr lang="en-GB" sz="50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93" y="3471494"/>
            <a:ext cx="7221615" cy="2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3" y="1498556"/>
            <a:ext cx="9793067" cy="308653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921211" y="3097426"/>
            <a:ext cx="1309816" cy="205947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09135" y="259489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2: Open up </a:t>
            </a:r>
            <a:r>
              <a:rPr lang="en-GB" sz="2800" dirty="0" err="1" smtClean="0">
                <a:solidFill>
                  <a:srgbClr val="002060"/>
                </a:solidFill>
              </a:rPr>
              <a:t>lcms_processing.R</a:t>
            </a:r>
            <a:r>
              <a:rPr lang="en-GB" sz="2800" dirty="0" smtClean="0">
                <a:solidFill>
                  <a:srgbClr val="002060"/>
                </a:solidFill>
              </a:rPr>
              <a:t> in R studio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4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Open </a:t>
            </a:r>
            <a:r>
              <a:rPr lang="en-GB" sz="2800" dirty="0" err="1" smtClean="0">
                <a:solidFill>
                  <a:srgbClr val="002060"/>
                </a:solidFill>
              </a:rPr>
              <a:t>Rstudio</a:t>
            </a:r>
            <a:r>
              <a:rPr lang="en-GB" sz="2800" dirty="0" smtClean="0">
                <a:solidFill>
                  <a:srgbClr val="002060"/>
                </a:solidFill>
              </a:rPr>
              <a:t> – Check/Install packages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762" y="1745673"/>
            <a:ext cx="4681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 smtClean="0"/>
              <a:t>(reshape2)</a:t>
            </a:r>
          </a:p>
          <a:p>
            <a:endParaRPr lang="en-GB" dirty="0" smtClean="0"/>
          </a:p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 smtClean="0"/>
              <a:t>(</a:t>
            </a:r>
            <a:r>
              <a:rPr lang="en-GB" dirty="0" err="1" smtClean="0"/>
              <a:t>Rcpp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&gt; source(</a:t>
            </a:r>
            <a:r>
              <a:rPr lang="en-GB" dirty="0" smtClean="0">
                <a:hlinkClick r:id="rId2"/>
              </a:rPr>
              <a:t>“http://Bioconductor.org/</a:t>
            </a:r>
            <a:r>
              <a:rPr lang="en-GB" dirty="0" err="1" smtClean="0">
                <a:hlinkClick r:id="rId2"/>
              </a:rPr>
              <a:t>biocLite.R</a:t>
            </a:r>
            <a:r>
              <a:rPr lang="en-GB" dirty="0" smtClean="0"/>
              <a:t>”)</a:t>
            </a:r>
          </a:p>
          <a:p>
            <a:endParaRPr lang="en-GB" dirty="0" smtClean="0"/>
          </a:p>
          <a:p>
            <a:r>
              <a:rPr lang="en-GB" dirty="0" smtClean="0"/>
              <a:t>&gt; </a:t>
            </a:r>
            <a:r>
              <a:rPr lang="en-GB" dirty="0" err="1" smtClean="0"/>
              <a:t>biocLite</a:t>
            </a:r>
            <a:r>
              <a:rPr lang="en-GB" dirty="0" smtClean="0"/>
              <a:t>(“</a:t>
            </a:r>
            <a:r>
              <a:rPr lang="en-GB" dirty="0" err="1" smtClean="0"/>
              <a:t>mzR</a:t>
            </a:r>
            <a:r>
              <a:rPr lang="en-GB" dirty="0" smtClean="0"/>
              <a:t>”)</a:t>
            </a:r>
          </a:p>
          <a:p>
            <a:endParaRPr lang="en-GB" dirty="0" smtClean="0"/>
          </a:p>
          <a:p>
            <a:r>
              <a:rPr lang="en-GB" dirty="0" smtClean="0"/>
              <a:t>&gt; </a:t>
            </a:r>
            <a:r>
              <a:rPr lang="en-GB" dirty="0" err="1" smtClean="0"/>
              <a:t>biocLite</a:t>
            </a:r>
            <a:r>
              <a:rPr lang="en-GB" dirty="0" smtClean="0"/>
              <a:t>(“</a:t>
            </a:r>
            <a:r>
              <a:rPr lang="en-GB" dirty="0" err="1" smtClean="0"/>
              <a:t>xcms</a:t>
            </a:r>
            <a:r>
              <a:rPr lang="en-GB" dirty="0" smtClean="0"/>
              <a:t>”)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43" y="993226"/>
            <a:ext cx="8018807" cy="5235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39243" y="5784495"/>
            <a:ext cx="764275" cy="4438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9329816" y="3117273"/>
            <a:ext cx="764275" cy="31110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849443" y="2557843"/>
            <a:ext cx="764275" cy="4438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2: Open </a:t>
            </a:r>
            <a:r>
              <a:rPr lang="en-GB" sz="2800" dirty="0" err="1" smtClean="0">
                <a:solidFill>
                  <a:srgbClr val="002060"/>
                </a:solidFill>
              </a:rPr>
              <a:t>lcms_processing.R</a:t>
            </a:r>
            <a:r>
              <a:rPr lang="en-GB" sz="2800" dirty="0" smtClean="0">
                <a:solidFill>
                  <a:srgbClr val="002060"/>
                </a:solidFill>
              </a:rPr>
              <a:t> in R studio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22" y="1388080"/>
            <a:ext cx="8018807" cy="5235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60693" y="186175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Stores variables/functions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83022" y="1410792"/>
            <a:ext cx="588265" cy="72470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89524" y="419718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tabs for:</a:t>
            </a:r>
          </a:p>
          <a:p>
            <a:r>
              <a:rPr lang="en-GB" dirty="0" smtClean="0"/>
              <a:t>packages</a:t>
            </a:r>
          </a:p>
          <a:p>
            <a:r>
              <a:rPr lang="en-GB" dirty="0"/>
              <a:t>p</a:t>
            </a:r>
            <a:r>
              <a:rPr lang="en-GB" dirty="0" smtClean="0"/>
              <a:t>lots</a:t>
            </a:r>
          </a:p>
          <a:p>
            <a:r>
              <a:rPr lang="en-GB" dirty="0" smtClean="0"/>
              <a:t>help  …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130746" y="4448437"/>
            <a:ext cx="1664043" cy="13567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270" y="24916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Your script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9157" y="5807680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270" y="5324749"/>
            <a:ext cx="13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console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47757" y="2676277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508" y="988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script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06361" y="1251132"/>
            <a:ext cx="537768" cy="49346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5396" y="1107364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current line of script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19535" y="2320846"/>
            <a:ext cx="1927654" cy="42647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0986" y="1385329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whole script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179860" y="1627661"/>
            <a:ext cx="827507" cy="50783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31" y="990334"/>
            <a:ext cx="10574226" cy="566816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38403" y="1787613"/>
            <a:ext cx="957443" cy="29656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43668" y="2277766"/>
            <a:ext cx="957443" cy="29656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3: Set up some basic parameters 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31" y="990334"/>
            <a:ext cx="10574226" cy="566816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96066" y="3295138"/>
            <a:ext cx="957443" cy="29656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821928" y="2788072"/>
            <a:ext cx="879183" cy="29656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21928" y="3774857"/>
            <a:ext cx="1221056" cy="33582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3: Set up some basic parameters 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31" y="990334"/>
            <a:ext cx="10574226" cy="566816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54878" y="4226011"/>
            <a:ext cx="5134030" cy="51074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3: Set up some basic parameters 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31" y="990334"/>
            <a:ext cx="10574226" cy="566816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76619" y="4847973"/>
            <a:ext cx="1595878" cy="29656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3: Set up some basic parameters 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31" y="990334"/>
            <a:ext cx="10574226" cy="566816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38403" y="5329882"/>
            <a:ext cx="2349640" cy="3501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2: Set up some basic parameters 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31" y="990334"/>
            <a:ext cx="10574226" cy="566816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47785" y="5758249"/>
            <a:ext cx="4722138" cy="5601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3: Set up some basic parameters 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6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4: Submit batch for processing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562" y="996779"/>
            <a:ext cx="1194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Once happy with settings in </a:t>
            </a:r>
            <a:r>
              <a:rPr lang="en-GB" dirty="0" err="1" smtClean="0"/>
              <a:t>lcms_processing.R</a:t>
            </a:r>
            <a:r>
              <a:rPr lang="en-GB" dirty="0" smtClean="0"/>
              <a:t>,  select all the text and click “Run” or click “Source”: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35" y="1379842"/>
            <a:ext cx="8018807" cy="523514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06313" y="2026173"/>
            <a:ext cx="1194487" cy="3501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735" y="1227435"/>
            <a:ext cx="99018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Based on XCMS (Scripps) and packages from </a:t>
            </a:r>
            <a:r>
              <a:rPr lang="en-GB" sz="2400" dirty="0" err="1" smtClean="0"/>
              <a:t>ImageScope</a:t>
            </a:r>
            <a:r>
              <a:rPr lang="en-GB" sz="2400" dirty="0" smtClean="0"/>
              <a:t> (Nick Bond)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Modified and combined to provide an automated LC-MS data processing workflow using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Minimal user input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Some parameters require user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We will go through the overall workflow, user input and some test data (thanks Frank)</a:t>
            </a:r>
          </a:p>
          <a:p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An R-based workflow for processing LC-MS data 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5: Review output files and filter as desired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0769"/>
          <a:stretch/>
        </p:blipFill>
        <p:spPr>
          <a:xfrm>
            <a:off x="1647871" y="2332131"/>
            <a:ext cx="8583223" cy="334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2230" y="1297241"/>
            <a:ext cx="177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Lipid ID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42274" y="1666573"/>
            <a:ext cx="263609" cy="6655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8459" y="1297241"/>
            <a:ext cx="177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m/z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67885" y="1666573"/>
            <a:ext cx="263609" cy="6655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9845" y="1297241"/>
            <a:ext cx="177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Retention time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12263" y="1630020"/>
            <a:ext cx="263609" cy="6655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81127" y="1630020"/>
            <a:ext cx="263609" cy="6655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9417" y="1297241"/>
            <a:ext cx="177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Unique ID</a:t>
            </a:r>
            <a:endParaRPr lang="en-GB" dirty="0"/>
          </a:p>
        </p:txBody>
      </p:sp>
      <p:sp>
        <p:nvSpPr>
          <p:cNvPr id="15" name="Left Brace 14"/>
          <p:cNvSpPr/>
          <p:nvPr/>
        </p:nvSpPr>
        <p:spPr>
          <a:xfrm rot="5400000">
            <a:off x="8163699" y="-529149"/>
            <a:ext cx="453081" cy="4983898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385226" y="1332084"/>
            <a:ext cx="252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 intensity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2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02" b="1"/>
          <a:stretch/>
        </p:blipFill>
        <p:spPr>
          <a:xfrm>
            <a:off x="1452058" y="1864362"/>
            <a:ext cx="9282246" cy="3739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5: Review output files and filter as desired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6292" y="1285103"/>
            <a:ext cx="241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Normalise to TIC</a:t>
            </a:r>
          </a:p>
          <a:p>
            <a:r>
              <a:rPr lang="en-GB" dirty="0" smtClean="0"/>
              <a:t>Pareto scale</a:t>
            </a:r>
          </a:p>
          <a:p>
            <a:r>
              <a:rPr lang="en-GB" dirty="0" smtClean="0"/>
              <a:t>PCA plot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45765" y="6337255"/>
            <a:ext cx="646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1-7 (</a:t>
            </a:r>
            <a:r>
              <a:rPr lang="en-GB" dirty="0" err="1" smtClean="0"/>
              <a:t>obHF</a:t>
            </a:r>
            <a:r>
              <a:rPr lang="en-GB" dirty="0" smtClean="0"/>
              <a:t>) 8-14 (</a:t>
            </a:r>
            <a:r>
              <a:rPr lang="en-GB" dirty="0" err="1" smtClean="0"/>
              <a:t>obRC</a:t>
            </a:r>
            <a:r>
              <a:rPr lang="en-GB" dirty="0" smtClean="0"/>
              <a:t>) 15-20 (</a:t>
            </a:r>
            <a:r>
              <a:rPr lang="en-GB" dirty="0" err="1" smtClean="0"/>
              <a:t>wtHF</a:t>
            </a:r>
            <a:r>
              <a:rPr lang="en-GB" dirty="0" smtClean="0"/>
              <a:t>) 21-26 (</a:t>
            </a:r>
            <a:r>
              <a:rPr lang="en-GB" dirty="0" err="1" smtClean="0"/>
              <a:t>wtRC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3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Further reading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31" y="2982234"/>
            <a:ext cx="9535856" cy="30293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8282" y="1263526"/>
            <a:ext cx="4845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https://metlin.scripps.edu/xcms/publications.php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8282" y="1791035"/>
            <a:ext cx="514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https://metlin.scripps.edu/xcms/xcmsPreprocess.pdf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282" y="2300679"/>
            <a:ext cx="8429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http://www.bioconductor.org/packages/release/bioc/html/xcms.html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275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33" y="967385"/>
            <a:ext cx="7255446" cy="5351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XCMS Overview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89" y="1158955"/>
            <a:ext cx="9882537" cy="5066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Retention Time Correction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7" y="1264048"/>
            <a:ext cx="9010468" cy="5310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Retention Time Correction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306338" y="1054443"/>
            <a:ext cx="3379575" cy="5387546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651820" y="2809119"/>
            <a:ext cx="2203624" cy="138475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le 24"/>
          <p:cNvSpPr/>
          <p:nvPr/>
        </p:nvSpPr>
        <p:spPr>
          <a:xfrm>
            <a:off x="9292277" y="2825587"/>
            <a:ext cx="1400434" cy="12741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349589" y="1202725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Setup working directories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00381" y="2014157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Read input files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9461" y="2862488"/>
            <a:ext cx="215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Packages required</a:t>
            </a:r>
          </a:p>
          <a:p>
            <a:pPr algn="ctr"/>
            <a:r>
              <a:rPr lang="en-GB" dirty="0" err="1" smtClean="0"/>
              <a:t>mzR</a:t>
            </a:r>
            <a:endParaRPr lang="en-GB" dirty="0" smtClean="0"/>
          </a:p>
          <a:p>
            <a:pPr algn="ctr"/>
            <a:r>
              <a:rPr lang="en-GB" dirty="0" err="1" smtClean="0"/>
              <a:t>xcms</a:t>
            </a:r>
            <a:endParaRPr lang="en-GB" dirty="0" smtClean="0"/>
          </a:p>
          <a:p>
            <a:pPr algn="ctr"/>
            <a:r>
              <a:rPr lang="en-GB" dirty="0" smtClean="0"/>
              <a:t>reshape2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92143" y="2825587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Read library files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92143" y="3620538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Make lipid library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913337" y="2862488"/>
            <a:ext cx="215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Functions</a:t>
            </a:r>
          </a:p>
          <a:p>
            <a:pPr algn="ctr"/>
            <a:r>
              <a:rPr lang="en-GB" dirty="0" err="1" smtClean="0"/>
              <a:t>makelibrary</a:t>
            </a:r>
            <a:endParaRPr lang="en-GB" dirty="0" smtClean="0"/>
          </a:p>
          <a:p>
            <a:pPr algn="ctr"/>
            <a:r>
              <a:rPr lang="en-GB" dirty="0" err="1" smtClean="0"/>
              <a:t>deisotoping</a:t>
            </a:r>
            <a:endParaRPr lang="en-GB" dirty="0" smtClean="0"/>
          </a:p>
          <a:p>
            <a:pPr algn="ctr"/>
            <a:r>
              <a:rPr lang="en-GB" dirty="0" smtClean="0"/>
              <a:t>annotating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992143" y="4387346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Load functions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967428" y="5145916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XCMS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016854" y="5872566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Prepare output</a:t>
            </a:r>
            <a:endParaRPr lang="en-GB" dirty="0"/>
          </a:p>
        </p:txBody>
      </p:sp>
      <p:sp>
        <p:nvSpPr>
          <p:cNvPr id="18" name="Down Arrow 17"/>
          <p:cNvSpPr/>
          <p:nvPr/>
        </p:nvSpPr>
        <p:spPr>
          <a:xfrm>
            <a:off x="5885943" y="1596771"/>
            <a:ext cx="177116" cy="44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5885943" y="2418844"/>
            <a:ext cx="177116" cy="44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5885943" y="3210199"/>
            <a:ext cx="177116" cy="44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>
            <a:off x="5885943" y="3989870"/>
            <a:ext cx="177116" cy="44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>
            <a:off x="5885946" y="4737464"/>
            <a:ext cx="177116" cy="44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5894184" y="5495692"/>
            <a:ext cx="177116" cy="44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856735" y="214183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Overall workflow – </a:t>
            </a:r>
            <a:r>
              <a:rPr lang="en-GB" sz="2800" dirty="0" err="1" smtClean="0">
                <a:solidFill>
                  <a:srgbClr val="002060"/>
                </a:solidFill>
              </a:rPr>
              <a:t>lcms.R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741142" y="2482949"/>
            <a:ext cx="1614618" cy="9862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2741142" y="3856332"/>
            <a:ext cx="1614618" cy="9862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2741142" y="5224871"/>
            <a:ext cx="1614618" cy="9862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2741142" y="1097935"/>
            <a:ext cx="1614618" cy="9862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37" y="1070196"/>
            <a:ext cx="5792608" cy="51169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5856" y="1106173"/>
            <a:ext cx="1565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Filter and</a:t>
            </a:r>
          </a:p>
          <a:p>
            <a:pPr algn="ctr"/>
            <a:r>
              <a:rPr lang="en-GB" dirty="0" smtClean="0"/>
              <a:t>Identify Peaks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xcmsSet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36339" y="2514403"/>
            <a:ext cx="224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Match Peaks</a:t>
            </a:r>
          </a:p>
          <a:p>
            <a:pPr algn="ctr"/>
            <a:r>
              <a:rPr lang="en-GB" dirty="0" smtClean="0"/>
              <a:t>Across Samples</a:t>
            </a:r>
          </a:p>
          <a:p>
            <a:pPr algn="ctr"/>
            <a:r>
              <a:rPr lang="en-GB" dirty="0" smtClean="0"/>
              <a:t>(group)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19632" y="3881044"/>
            <a:ext cx="185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Retention Time </a:t>
            </a:r>
          </a:p>
          <a:p>
            <a:pPr algn="ctr"/>
            <a:r>
              <a:rPr lang="en-GB" dirty="0" smtClean="0"/>
              <a:t>Correction </a:t>
            </a:r>
          </a:p>
          <a:p>
            <a:pPr algn="ctr"/>
            <a:r>
              <a:rPr lang="en-GB" dirty="0" smtClean="0"/>
              <a:t>(rector)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49380" y="5257105"/>
            <a:ext cx="161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Fill in Missing </a:t>
            </a:r>
          </a:p>
          <a:p>
            <a:pPr algn="ctr"/>
            <a:r>
              <a:rPr lang="en-GB" dirty="0" smtClean="0"/>
              <a:t>Peak Data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fillPeaks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7830" y="1274798"/>
            <a:ext cx="161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mzML</a:t>
            </a:r>
            <a:r>
              <a:rPr lang="en-GB" dirty="0" smtClean="0"/>
              <a:t> </a:t>
            </a:r>
          </a:p>
          <a:p>
            <a:pPr algn="ctr"/>
            <a:r>
              <a:rPr lang="en-GB" dirty="0"/>
              <a:t>D</a:t>
            </a:r>
            <a:r>
              <a:rPr lang="en-GB" dirty="0" smtClean="0"/>
              <a:t>ata</a:t>
            </a:r>
            <a:endParaRPr lang="en-GB" dirty="0"/>
          </a:p>
        </p:txBody>
      </p:sp>
      <p:sp>
        <p:nvSpPr>
          <p:cNvPr id="16" name="Down Arrow 15"/>
          <p:cNvSpPr/>
          <p:nvPr/>
        </p:nvSpPr>
        <p:spPr>
          <a:xfrm>
            <a:off x="3410982" y="2127400"/>
            <a:ext cx="258461" cy="32127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3419220" y="3506582"/>
            <a:ext cx="258461" cy="32127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>
            <a:off x="3419220" y="4904706"/>
            <a:ext cx="258461" cy="32127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1922500" y="1443675"/>
            <a:ext cx="752738" cy="24576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1922500" y="5620601"/>
            <a:ext cx="752738" cy="24576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578" y="6139025"/>
            <a:ext cx="5108867" cy="5609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4317" y="3846795"/>
            <a:ext cx="161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Post-processing</a:t>
            </a:r>
          </a:p>
          <a:p>
            <a:pPr algn="ctr"/>
            <a:r>
              <a:rPr lang="en-GB" dirty="0" smtClean="0"/>
              <a:t>&amp; Output</a:t>
            </a:r>
            <a:endParaRPr lang="en-GB" dirty="0"/>
          </a:p>
        </p:txBody>
      </p:sp>
      <p:sp>
        <p:nvSpPr>
          <p:cNvPr id="23" name="Right Arrow 22"/>
          <p:cNvSpPr/>
          <p:nvPr/>
        </p:nvSpPr>
        <p:spPr>
          <a:xfrm>
            <a:off x="1930221" y="4221618"/>
            <a:ext cx="752738" cy="24576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7758" y="5263796"/>
            <a:ext cx="161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Post-processing</a:t>
            </a:r>
          </a:p>
          <a:p>
            <a:pPr algn="ctr"/>
            <a:r>
              <a:rPr lang="en-GB" dirty="0" smtClean="0"/>
              <a:t>&amp; Output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56735" y="214183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XCMS workflow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8311" y="1113341"/>
            <a:ext cx="36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Raw output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41557" y="4319437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Deisotope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58032" y="5199097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Annotate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76795" y="6073998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Normalise (TIC)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56735" y="172238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Post-Processing and Output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939" y="3371568"/>
            <a:ext cx="36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 -&gt; 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016294" y="3358453"/>
            <a:ext cx="36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 -&gt; integrate noise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551680" y="2295111"/>
            <a:ext cx="36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Deal with missing peaks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0678" y="6065760"/>
            <a:ext cx="408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“final_annotated_deisotoped_norm.xls”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2471" y="6057440"/>
            <a:ext cx="43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“final_annotated_deisotoped_fill_norm.xls”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934" y="5218298"/>
            <a:ext cx="408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“final_annotated_deisotoped.xls”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1438" y="5193521"/>
            <a:ext cx="408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“final_annotated_deisotoped_fill.xls”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8934" y="4334560"/>
            <a:ext cx="408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“xcms_peak_area_raw_deisotoped.xls”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6506" y="4332891"/>
            <a:ext cx="437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“xcms_fill_peak_area_raw_deisotoped.xls”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0765" y="963129"/>
            <a:ext cx="437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FF"/>
                </a:solidFill>
              </a:rPr>
              <a:t>“xcms_peak_area_raw.xls”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26875" y="1270374"/>
            <a:ext cx="437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“xcms_peak_height_raw.xls”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64947" y="6048982"/>
            <a:ext cx="1803633" cy="444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738721" y="5176743"/>
            <a:ext cx="1803633" cy="444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le 24"/>
          <p:cNvSpPr/>
          <p:nvPr/>
        </p:nvSpPr>
        <p:spPr>
          <a:xfrm>
            <a:off x="4764946" y="4297178"/>
            <a:ext cx="1803633" cy="444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4430786" y="2275304"/>
            <a:ext cx="2554144" cy="444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2580267" y="3341742"/>
            <a:ext cx="1803633" cy="444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6970617" y="3352648"/>
            <a:ext cx="2215328" cy="444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806041" y="1096575"/>
            <a:ext cx="1803633" cy="444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wn Arrow 31"/>
          <p:cNvSpPr/>
          <p:nvPr/>
        </p:nvSpPr>
        <p:spPr>
          <a:xfrm>
            <a:off x="5578679" y="1596282"/>
            <a:ext cx="201336" cy="6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>
            <a:off x="5566094" y="4789390"/>
            <a:ext cx="201336" cy="329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Down Arrow 33"/>
          <p:cNvSpPr/>
          <p:nvPr/>
        </p:nvSpPr>
        <p:spPr>
          <a:xfrm>
            <a:off x="5539869" y="5677439"/>
            <a:ext cx="201336" cy="329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 rot="19289460">
            <a:off x="4488965" y="3754910"/>
            <a:ext cx="201336" cy="6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Down Arrow 38"/>
          <p:cNvSpPr/>
          <p:nvPr/>
        </p:nvSpPr>
        <p:spPr>
          <a:xfrm rot="2154668">
            <a:off x="6656732" y="3760871"/>
            <a:ext cx="201336" cy="6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rot="2447669">
            <a:off x="4461481" y="2753778"/>
            <a:ext cx="201336" cy="6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Down Arrow 40"/>
          <p:cNvSpPr/>
          <p:nvPr/>
        </p:nvSpPr>
        <p:spPr>
          <a:xfrm rot="19458630">
            <a:off x="6688237" y="2773358"/>
            <a:ext cx="201336" cy="6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3" y="1498556"/>
            <a:ext cx="9793067" cy="308653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805881" y="2619632"/>
            <a:ext cx="1169773" cy="51898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Where can I find the relevant files?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3" y="1498556"/>
            <a:ext cx="9793067" cy="308653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921211" y="3097426"/>
            <a:ext cx="1309816" cy="205947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Where can I find the relevant files?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3" y="1498556"/>
            <a:ext cx="9793067" cy="308653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698789" y="3253947"/>
            <a:ext cx="1664043" cy="947351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Where can I find the relevant files?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94" y="1293339"/>
            <a:ext cx="5922787" cy="5167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Step 1: Convert .raw files to </a:t>
            </a:r>
            <a:r>
              <a:rPr lang="en-GB" sz="2800" dirty="0" err="1" smtClean="0">
                <a:solidFill>
                  <a:srgbClr val="002060"/>
                </a:solidFill>
              </a:rPr>
              <a:t>mzML</a:t>
            </a:r>
            <a:r>
              <a:rPr lang="en-GB" sz="2800" dirty="0" smtClean="0">
                <a:solidFill>
                  <a:srgbClr val="002060"/>
                </a:solidFill>
              </a:rPr>
              <a:t> format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03" y="2051221"/>
            <a:ext cx="21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MSConvert</a:t>
            </a:r>
            <a:r>
              <a:rPr lang="en-GB" b="1" dirty="0" smtClean="0"/>
              <a:t> from </a:t>
            </a:r>
            <a:r>
              <a:rPr lang="en-GB" b="1" dirty="0" err="1" smtClean="0"/>
              <a:t>ProteoWizard</a:t>
            </a:r>
            <a:endParaRPr lang="en-GB" b="1" dirty="0"/>
          </a:p>
        </p:txBody>
      </p:sp>
      <p:sp>
        <p:nvSpPr>
          <p:cNvPr id="5" name="Oval 4"/>
          <p:cNvSpPr/>
          <p:nvPr/>
        </p:nvSpPr>
        <p:spPr>
          <a:xfrm>
            <a:off x="5873578" y="3876869"/>
            <a:ext cx="2957384" cy="12141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824200" y="4383498"/>
            <a:ext cx="764275" cy="4438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06314" y="4950940"/>
            <a:ext cx="255372" cy="255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75539" y="3876869"/>
            <a:ext cx="210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Best to exclude blanks/failed injection </a:t>
            </a:r>
            <a:r>
              <a:rPr lang="en-GB" b="1" dirty="0" err="1" smtClean="0"/>
              <a:t>etc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81749" y="4338534"/>
            <a:ext cx="210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mzML</a:t>
            </a:r>
            <a:r>
              <a:rPr lang="en-GB" b="1" dirty="0" smtClean="0"/>
              <a:t> files in one folder, ensure no subdirectories.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630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447</Words>
  <Application>Microsoft Office PowerPoint</Application>
  <PresentationFormat>Widescreen</PresentationFormat>
  <Paragraphs>120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R-Workflow for LC-MS  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Hall</dc:creator>
  <cp:lastModifiedBy>Elizabeth Stanley</cp:lastModifiedBy>
  <cp:revision>27</cp:revision>
  <dcterms:created xsi:type="dcterms:W3CDTF">2015-03-05T10:29:21Z</dcterms:created>
  <dcterms:modified xsi:type="dcterms:W3CDTF">2015-05-07T12:49:14Z</dcterms:modified>
</cp:coreProperties>
</file>