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67" r:id="rId15"/>
    <p:sldId id="268" r:id="rId16"/>
  </p:sldIdLst>
  <p:sldSz cx="18288000" cy="10287000"/>
  <p:notesSz cx="6858000" cy="9144000"/>
  <p:embeddedFontLst>
    <p:embeddedFont>
      <p:font typeface="Higuen Elegant Serif" panose="020B0604020202020204" charset="-18"/>
      <p:regular r:id="rId17"/>
    </p:embeddedFont>
    <p:embeddedFont>
      <p:font typeface="Hitch Hike" panose="020B0604020202020204" charset="0"/>
      <p:regular r:id="rId18"/>
    </p:embeddedFont>
    <p:embeddedFont>
      <p:font typeface="Times New Roman Bold" panose="02020803070505020304" pitchFamily="18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57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39.svg"/><Relationship Id="rId4" Type="http://schemas.openxmlformats.org/officeDocument/2006/relationships/image" Target="../media/image10.sv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9.png"/><Relationship Id="rId7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www.cdc.gov/yrbs/dstr/index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10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9.png"/><Relationship Id="rId7" Type="http://schemas.openxmlformats.org/officeDocument/2006/relationships/image" Target="../media/image2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30.jpeg"/><Relationship Id="rId4" Type="http://schemas.openxmlformats.org/officeDocument/2006/relationships/image" Target="../media/image10.svg"/><Relationship Id="rId9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0685" y="493105"/>
            <a:ext cx="2637943" cy="2902122"/>
          </a:xfrm>
          <a:custGeom>
            <a:avLst/>
            <a:gdLst/>
            <a:ahLst/>
            <a:cxnLst/>
            <a:rect l="l" t="t" r="r" b="b"/>
            <a:pathLst>
              <a:path w="2637943" h="2902122">
                <a:moveTo>
                  <a:pt x="0" y="0"/>
                </a:moveTo>
                <a:lnTo>
                  <a:pt x="2637943" y="0"/>
                </a:lnTo>
                <a:lnTo>
                  <a:pt x="2637943" y="2902123"/>
                </a:lnTo>
                <a:lnTo>
                  <a:pt x="0" y="29021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1964550" y="1028700"/>
            <a:ext cx="2637943" cy="2902122"/>
          </a:xfrm>
          <a:custGeom>
            <a:avLst/>
            <a:gdLst/>
            <a:ahLst/>
            <a:cxnLst/>
            <a:rect l="l" t="t" r="r" b="b"/>
            <a:pathLst>
              <a:path w="2637943" h="2902122">
                <a:moveTo>
                  <a:pt x="2637942" y="0"/>
                </a:moveTo>
                <a:lnTo>
                  <a:pt x="0" y="0"/>
                </a:lnTo>
                <a:lnTo>
                  <a:pt x="0" y="2902122"/>
                </a:lnTo>
                <a:lnTo>
                  <a:pt x="2637942" y="2902122"/>
                </a:lnTo>
                <a:lnTo>
                  <a:pt x="263794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746785" y="-2821585"/>
            <a:ext cx="6518757" cy="7635668"/>
            <a:chOff x="0" y="0"/>
            <a:chExt cx="8691676" cy="10180891"/>
          </a:xfrm>
        </p:grpSpPr>
        <p:sp>
          <p:nvSpPr>
            <p:cNvPr id="6" name="Freeform 6"/>
            <p:cNvSpPr/>
            <p:nvPr/>
          </p:nvSpPr>
          <p:spPr>
            <a:xfrm rot="8643719">
              <a:off x="2094266" y="3056528"/>
              <a:ext cx="5294647" cy="6156567"/>
            </a:xfrm>
            <a:custGeom>
              <a:avLst/>
              <a:gdLst/>
              <a:ahLst/>
              <a:cxnLst/>
              <a:rect l="l" t="t" r="r" b="b"/>
              <a:pathLst>
                <a:path w="5294647" h="6156567">
                  <a:moveTo>
                    <a:pt x="0" y="0"/>
                  </a:moveTo>
                  <a:lnTo>
                    <a:pt x="5294648" y="0"/>
                  </a:lnTo>
                  <a:lnTo>
                    <a:pt x="5294648" y="6156567"/>
                  </a:lnTo>
                  <a:lnTo>
                    <a:pt x="0" y="6156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9727845">
              <a:off x="816849" y="663821"/>
              <a:ext cx="5294647" cy="6156567"/>
            </a:xfrm>
            <a:custGeom>
              <a:avLst/>
              <a:gdLst/>
              <a:ahLst/>
              <a:cxnLst/>
              <a:rect l="l" t="t" r="r" b="b"/>
              <a:pathLst>
                <a:path w="5294647" h="6156567">
                  <a:moveTo>
                    <a:pt x="0" y="0"/>
                  </a:moveTo>
                  <a:lnTo>
                    <a:pt x="5294647" y="0"/>
                  </a:lnTo>
                  <a:lnTo>
                    <a:pt x="5294647" y="6156567"/>
                  </a:lnTo>
                  <a:lnTo>
                    <a:pt x="0" y="6156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5607392" y="6996951"/>
            <a:ext cx="7073216" cy="1688855"/>
          </a:xfrm>
          <a:custGeom>
            <a:avLst/>
            <a:gdLst/>
            <a:ahLst/>
            <a:cxnLst/>
            <a:rect l="l" t="t" r="r" b="b"/>
            <a:pathLst>
              <a:path w="7073216" h="1688855">
                <a:moveTo>
                  <a:pt x="0" y="0"/>
                </a:moveTo>
                <a:lnTo>
                  <a:pt x="7073216" y="0"/>
                </a:lnTo>
                <a:lnTo>
                  <a:pt x="7073216" y="1688855"/>
                </a:lnTo>
                <a:lnTo>
                  <a:pt x="0" y="16888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7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81905" y="4285921"/>
            <a:ext cx="12016251" cy="2435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892"/>
              </a:lnSpc>
            </a:pPr>
            <a:r>
              <a:rPr lang="en-US" sz="16868">
                <a:solidFill>
                  <a:srgbClr val="764430"/>
                </a:solidFill>
                <a:latin typeface="Hitch Hike"/>
                <a:ea typeface="Hitch Hike"/>
                <a:cs typeface="Hitch Hike"/>
                <a:sym typeface="Hitch Hike"/>
              </a:rPr>
              <a:t>Guardian Mind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58600" y="9517648"/>
            <a:ext cx="9732768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3145" spc="336" dirty="0">
                <a:solidFill>
                  <a:srgbClr val="000000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Vanshika</a:t>
            </a:r>
          </a:p>
        </p:txBody>
      </p:sp>
      <p:grpSp>
        <p:nvGrpSpPr>
          <p:cNvPr id="11" name="Group 11"/>
          <p:cNvGrpSpPr/>
          <p:nvPr/>
        </p:nvGrpSpPr>
        <p:grpSpPr>
          <a:xfrm rot="-10800000">
            <a:off x="-1977541" y="5472917"/>
            <a:ext cx="6518757" cy="7635668"/>
            <a:chOff x="0" y="0"/>
            <a:chExt cx="8691676" cy="10180891"/>
          </a:xfrm>
        </p:grpSpPr>
        <p:sp>
          <p:nvSpPr>
            <p:cNvPr id="12" name="Freeform 12"/>
            <p:cNvSpPr/>
            <p:nvPr/>
          </p:nvSpPr>
          <p:spPr>
            <a:xfrm rot="8643719">
              <a:off x="2094266" y="3056528"/>
              <a:ext cx="5294647" cy="6156567"/>
            </a:xfrm>
            <a:custGeom>
              <a:avLst/>
              <a:gdLst/>
              <a:ahLst/>
              <a:cxnLst/>
              <a:rect l="l" t="t" r="r" b="b"/>
              <a:pathLst>
                <a:path w="5294647" h="6156567">
                  <a:moveTo>
                    <a:pt x="0" y="0"/>
                  </a:moveTo>
                  <a:lnTo>
                    <a:pt x="5294648" y="0"/>
                  </a:lnTo>
                  <a:lnTo>
                    <a:pt x="5294648" y="6156567"/>
                  </a:lnTo>
                  <a:lnTo>
                    <a:pt x="0" y="6156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 rot="9727845">
              <a:off x="816849" y="663821"/>
              <a:ext cx="5294647" cy="6156567"/>
            </a:xfrm>
            <a:custGeom>
              <a:avLst/>
              <a:gdLst/>
              <a:ahLst/>
              <a:cxnLst/>
              <a:rect l="l" t="t" r="r" b="b"/>
              <a:pathLst>
                <a:path w="5294647" h="6156567">
                  <a:moveTo>
                    <a:pt x="0" y="0"/>
                  </a:moveTo>
                  <a:lnTo>
                    <a:pt x="5294647" y="0"/>
                  </a:lnTo>
                  <a:lnTo>
                    <a:pt x="5294647" y="6156567"/>
                  </a:lnTo>
                  <a:lnTo>
                    <a:pt x="0" y="6156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3685508" y="6857613"/>
            <a:ext cx="10916985" cy="1828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83"/>
              </a:lnSpc>
            </a:pPr>
            <a:r>
              <a:rPr lang="en-US" sz="5273" spc="564">
                <a:solidFill>
                  <a:srgbClr val="764430"/>
                </a:solidFill>
                <a:latin typeface="Hitch Hike"/>
                <a:ea typeface="Hitch Hike"/>
                <a:cs typeface="Hitch Hike"/>
                <a:sym typeface="Hitch Hike"/>
              </a:rPr>
              <a:t>“Connecting Minds, </a:t>
            </a:r>
          </a:p>
          <a:p>
            <a:pPr algn="ctr">
              <a:lnSpc>
                <a:spcPts val="7383"/>
              </a:lnSpc>
              <a:spcBef>
                <a:spcPct val="0"/>
              </a:spcBef>
            </a:pPr>
            <a:r>
              <a:rPr lang="en-US" sz="5273" spc="564">
                <a:solidFill>
                  <a:srgbClr val="764430"/>
                </a:solidFill>
                <a:latin typeface="Hitch Hike"/>
                <a:ea typeface="Hitch Hike"/>
                <a:cs typeface="Hitch Hike"/>
                <a:sym typeface="Hitch Hike"/>
              </a:rPr>
              <a:t>Strengthening Bonds”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A8A65-3615-71A6-397D-97A668ED8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23E1591-C3B5-F710-5927-DC6A56AFB464}"/>
              </a:ext>
            </a:extLst>
          </p:cNvPr>
          <p:cNvSpPr/>
          <p:nvPr/>
        </p:nvSpPr>
        <p:spPr>
          <a:xfrm>
            <a:off x="0" y="-142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DF754A5-5AF6-7F90-AFEA-8343D4803499}"/>
              </a:ext>
            </a:extLst>
          </p:cNvPr>
          <p:cNvSpPr txBox="1"/>
          <p:nvPr/>
        </p:nvSpPr>
        <p:spPr>
          <a:xfrm>
            <a:off x="1986442" y="987909"/>
            <a:ext cx="14315116" cy="88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39"/>
              </a:lnSpc>
            </a:pPr>
            <a:r>
              <a:rPr lang="en-US" sz="5385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Mockups</a:t>
            </a: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7EA607F-FBD5-2669-4E3B-E59B63E17A26}"/>
              </a:ext>
            </a:extLst>
          </p:cNvPr>
          <p:cNvSpPr/>
          <p:nvPr/>
        </p:nvSpPr>
        <p:spPr>
          <a:xfrm rot="-2334265">
            <a:off x="-3505765" y="4850535"/>
            <a:ext cx="7645354" cy="6705612"/>
          </a:xfrm>
          <a:custGeom>
            <a:avLst/>
            <a:gdLst/>
            <a:ahLst/>
            <a:cxnLst/>
            <a:rect l="l" t="t" r="r" b="b"/>
            <a:pathLst>
              <a:path w="7645354" h="6705612">
                <a:moveTo>
                  <a:pt x="0" y="0"/>
                </a:moveTo>
                <a:lnTo>
                  <a:pt x="7645354" y="0"/>
                </a:lnTo>
                <a:lnTo>
                  <a:pt x="7645354" y="6705612"/>
                </a:lnTo>
                <a:lnTo>
                  <a:pt x="0" y="67056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F735ADDD-42A9-5FEF-8198-07D37C121F4D}"/>
              </a:ext>
            </a:extLst>
          </p:cNvPr>
          <p:cNvSpPr/>
          <p:nvPr/>
        </p:nvSpPr>
        <p:spPr>
          <a:xfrm rot="7887161">
            <a:off x="13612455" y="-1222920"/>
            <a:ext cx="7645354" cy="6705612"/>
          </a:xfrm>
          <a:custGeom>
            <a:avLst/>
            <a:gdLst/>
            <a:ahLst/>
            <a:cxnLst/>
            <a:rect l="l" t="t" r="r" b="b"/>
            <a:pathLst>
              <a:path w="7645354" h="6705612">
                <a:moveTo>
                  <a:pt x="0" y="0"/>
                </a:moveTo>
                <a:lnTo>
                  <a:pt x="7645353" y="0"/>
                </a:lnTo>
                <a:lnTo>
                  <a:pt x="7645353" y="6705613"/>
                </a:lnTo>
                <a:lnTo>
                  <a:pt x="0" y="670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E0B8BB-A56D-D0AC-FAB1-6133EC9E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38" y="1919209"/>
            <a:ext cx="4051461" cy="4594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E23416-BF90-6C68-88E1-E698B0D848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88" y="2687754"/>
            <a:ext cx="3571875" cy="6362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587691-213A-D7BC-1DAA-6CCE40C37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590" y="1156395"/>
            <a:ext cx="3657425" cy="84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54362-2B9D-D244-F63B-3ABCF4C5C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8D56017-F1AC-4833-2ECD-28C26F68B197}"/>
              </a:ext>
            </a:extLst>
          </p:cNvPr>
          <p:cNvSpPr/>
          <p:nvPr/>
        </p:nvSpPr>
        <p:spPr>
          <a:xfrm>
            <a:off x="-41884" y="1803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F9F6958-47A3-9502-9E2B-9A524D5AD30E}"/>
              </a:ext>
            </a:extLst>
          </p:cNvPr>
          <p:cNvSpPr txBox="1"/>
          <p:nvPr/>
        </p:nvSpPr>
        <p:spPr>
          <a:xfrm>
            <a:off x="1986442" y="987909"/>
            <a:ext cx="14315116" cy="88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39"/>
              </a:lnSpc>
            </a:pPr>
            <a:r>
              <a:rPr lang="en-US" sz="5385" spc="1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Risk Evaluation</a:t>
            </a: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4E68444-6F31-09F8-7503-6E155F99DB33}"/>
              </a:ext>
            </a:extLst>
          </p:cNvPr>
          <p:cNvSpPr/>
          <p:nvPr/>
        </p:nvSpPr>
        <p:spPr>
          <a:xfrm rot="-2334265">
            <a:off x="-3505765" y="4850535"/>
            <a:ext cx="7645354" cy="6705612"/>
          </a:xfrm>
          <a:custGeom>
            <a:avLst/>
            <a:gdLst/>
            <a:ahLst/>
            <a:cxnLst/>
            <a:rect l="l" t="t" r="r" b="b"/>
            <a:pathLst>
              <a:path w="7645354" h="6705612">
                <a:moveTo>
                  <a:pt x="0" y="0"/>
                </a:moveTo>
                <a:lnTo>
                  <a:pt x="7645354" y="0"/>
                </a:lnTo>
                <a:lnTo>
                  <a:pt x="7645354" y="6705612"/>
                </a:lnTo>
                <a:lnTo>
                  <a:pt x="0" y="67056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6C84E1-B888-C3AE-174E-A383D21E85BF}"/>
              </a:ext>
            </a:extLst>
          </p:cNvPr>
          <p:cNvSpPr/>
          <p:nvPr/>
        </p:nvSpPr>
        <p:spPr>
          <a:xfrm rot="7887161">
            <a:off x="13612455" y="-1222920"/>
            <a:ext cx="7645354" cy="6705612"/>
          </a:xfrm>
          <a:custGeom>
            <a:avLst/>
            <a:gdLst/>
            <a:ahLst/>
            <a:cxnLst/>
            <a:rect l="l" t="t" r="r" b="b"/>
            <a:pathLst>
              <a:path w="7645354" h="6705612">
                <a:moveTo>
                  <a:pt x="0" y="0"/>
                </a:moveTo>
                <a:lnTo>
                  <a:pt x="7645353" y="0"/>
                </a:lnTo>
                <a:lnTo>
                  <a:pt x="7645353" y="6705613"/>
                </a:lnTo>
                <a:lnTo>
                  <a:pt x="0" y="670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C7A20-D0C1-A8FF-EB52-916721D0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67BF5D-701B-F3BE-B2E1-4F45C82E5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257" y="2975062"/>
            <a:ext cx="6771827" cy="583199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073C4-9077-B6C0-4A01-20E1B64CC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4292" y="2970299"/>
            <a:ext cx="7239000" cy="583199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BBB7F-8E9C-59AA-61E2-3A5635638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6" y="3718837"/>
            <a:ext cx="8154538" cy="6192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65FE9-5AC5-F76B-BA15-9EFD5605F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709" y="3718837"/>
            <a:ext cx="7882691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0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82273" y="67041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586479" y="-5319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59778" y="425475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0" y="0"/>
                </a:moveTo>
                <a:lnTo>
                  <a:pt x="1999692" y="0"/>
                </a:lnTo>
                <a:lnTo>
                  <a:pt x="1999692" y="2199953"/>
                </a:lnTo>
                <a:lnTo>
                  <a:pt x="0" y="2199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928530" y="7661572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1999692" y="0"/>
                </a:moveTo>
                <a:lnTo>
                  <a:pt x="0" y="0"/>
                </a:lnTo>
                <a:lnTo>
                  <a:pt x="0" y="2199953"/>
                </a:lnTo>
                <a:lnTo>
                  <a:pt x="1999692" y="2199953"/>
                </a:lnTo>
                <a:lnTo>
                  <a:pt x="19996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73159" y="3984140"/>
            <a:ext cx="3813091" cy="4114800"/>
          </a:xfrm>
          <a:custGeom>
            <a:avLst/>
            <a:gdLst/>
            <a:ahLst/>
            <a:cxnLst/>
            <a:rect l="l" t="t" r="r" b="b"/>
            <a:pathLst>
              <a:path w="3813091" h="4114800">
                <a:moveTo>
                  <a:pt x="0" y="0"/>
                </a:moveTo>
                <a:lnTo>
                  <a:pt x="3813091" y="0"/>
                </a:lnTo>
                <a:lnTo>
                  <a:pt x="38130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44184" y="1306377"/>
            <a:ext cx="12399631" cy="1067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19"/>
              </a:lnSpc>
            </a:pPr>
            <a:r>
              <a:rPr lang="en-US" sz="5585" spc="1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SCOPE:</a:t>
            </a:r>
          </a:p>
        </p:txBody>
      </p:sp>
      <p:sp>
        <p:nvSpPr>
          <p:cNvPr id="9" name="Freeform 9"/>
          <p:cNvSpPr/>
          <p:nvPr/>
        </p:nvSpPr>
        <p:spPr>
          <a:xfrm>
            <a:off x="7237455" y="3984140"/>
            <a:ext cx="3813091" cy="4114800"/>
          </a:xfrm>
          <a:custGeom>
            <a:avLst/>
            <a:gdLst/>
            <a:ahLst/>
            <a:cxnLst/>
            <a:rect l="l" t="t" r="r" b="b"/>
            <a:pathLst>
              <a:path w="3813091" h="4114800">
                <a:moveTo>
                  <a:pt x="0" y="0"/>
                </a:moveTo>
                <a:lnTo>
                  <a:pt x="3813090" y="0"/>
                </a:lnTo>
                <a:lnTo>
                  <a:pt x="3813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201750" y="3984140"/>
            <a:ext cx="3813091" cy="4114800"/>
          </a:xfrm>
          <a:custGeom>
            <a:avLst/>
            <a:gdLst/>
            <a:ahLst/>
            <a:cxnLst/>
            <a:rect l="l" t="t" r="r" b="b"/>
            <a:pathLst>
              <a:path w="3813091" h="4114800">
                <a:moveTo>
                  <a:pt x="0" y="0"/>
                </a:moveTo>
                <a:lnTo>
                  <a:pt x="3813091" y="0"/>
                </a:lnTo>
                <a:lnTo>
                  <a:pt x="38130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45084" y="3576405"/>
            <a:ext cx="1428772" cy="1428772"/>
          </a:xfrm>
          <a:custGeom>
            <a:avLst/>
            <a:gdLst/>
            <a:ahLst/>
            <a:cxnLst/>
            <a:rect l="l" t="t" r="r" b="b"/>
            <a:pathLst>
              <a:path w="1428772" h="1428772">
                <a:moveTo>
                  <a:pt x="0" y="0"/>
                </a:moveTo>
                <a:lnTo>
                  <a:pt x="1428772" y="0"/>
                </a:lnTo>
                <a:lnTo>
                  <a:pt x="1428772" y="1428772"/>
                </a:lnTo>
                <a:lnTo>
                  <a:pt x="0" y="14287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783309" y="3714728"/>
            <a:ext cx="1428772" cy="1428772"/>
          </a:xfrm>
          <a:custGeom>
            <a:avLst/>
            <a:gdLst/>
            <a:ahLst/>
            <a:cxnLst/>
            <a:rect l="l" t="t" r="r" b="b"/>
            <a:pathLst>
              <a:path w="1428772" h="1428772">
                <a:moveTo>
                  <a:pt x="0" y="0"/>
                </a:moveTo>
                <a:lnTo>
                  <a:pt x="1428772" y="0"/>
                </a:lnTo>
                <a:lnTo>
                  <a:pt x="1428772" y="1428772"/>
                </a:lnTo>
                <a:lnTo>
                  <a:pt x="0" y="14287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747605" y="3714728"/>
            <a:ext cx="1428772" cy="1428772"/>
          </a:xfrm>
          <a:custGeom>
            <a:avLst/>
            <a:gdLst/>
            <a:ahLst/>
            <a:cxnLst/>
            <a:rect l="l" t="t" r="r" b="b"/>
            <a:pathLst>
              <a:path w="1428772" h="1428772">
                <a:moveTo>
                  <a:pt x="0" y="0"/>
                </a:moveTo>
                <a:lnTo>
                  <a:pt x="1428772" y="0"/>
                </a:lnTo>
                <a:lnTo>
                  <a:pt x="1428772" y="1428772"/>
                </a:lnTo>
                <a:lnTo>
                  <a:pt x="0" y="14287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273159" y="4295764"/>
            <a:ext cx="3813091" cy="4247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world dataset Integration: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Expanding dataset scope to collect data through Microsoft forms etc.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237455" y="4753292"/>
            <a:ext cx="3813091" cy="244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Supporting diverse age groups and designing tasks accordingly.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15439" y="5010150"/>
            <a:ext cx="3813091" cy="184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Collaborating with schools and other organizations.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32627" y="368185"/>
            <a:ext cx="9443964" cy="204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8"/>
              </a:lnSpc>
            </a:pPr>
            <a:r>
              <a:rPr lang="en-US" sz="5570" spc="1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GUARDIAN MIND:</a:t>
            </a:r>
          </a:p>
          <a:p>
            <a:pPr algn="ctr">
              <a:lnSpc>
                <a:spcPts val="7798"/>
              </a:lnSpc>
            </a:pPr>
            <a:endParaRPr lang="en-US" sz="5570" spc="17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76201" y="2536443"/>
            <a:ext cx="13735598" cy="839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036" lvl="1" indent="-427018" algn="l">
              <a:lnSpc>
                <a:spcPts val="5537"/>
              </a:lnSpc>
              <a:buFont typeface="Arial"/>
              <a:buChar char="•"/>
            </a:pPr>
            <a:r>
              <a:rPr lang="en-US" sz="3955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Proactive Mental Health Support:</a:t>
            </a:r>
            <a:r>
              <a:rPr lang="en-US" sz="39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innovative sol. for identifying and addressing mental health challenges early.</a:t>
            </a:r>
          </a:p>
          <a:p>
            <a:pPr marL="854036" lvl="1" indent="-427018" algn="l">
              <a:lnSpc>
                <a:spcPts val="5537"/>
              </a:lnSpc>
              <a:spcBef>
                <a:spcPct val="0"/>
              </a:spcBef>
              <a:buFont typeface="Arial"/>
              <a:buChar char="•"/>
            </a:pPr>
            <a:r>
              <a:rPr lang="en-US" sz="3955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Bridging Communication Gaps</a:t>
            </a:r>
            <a:r>
              <a:rPr lang="en-US" sz="39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platform fosters meaningful interactions between children, parents, and counselors, improving understanding and support.</a:t>
            </a:r>
          </a:p>
          <a:p>
            <a:pPr marL="854036" lvl="1" indent="-427018" algn="l">
              <a:lnSpc>
                <a:spcPts val="5537"/>
              </a:lnSpc>
              <a:spcBef>
                <a:spcPct val="0"/>
              </a:spcBef>
              <a:buFont typeface="Arial"/>
              <a:buChar char="•"/>
            </a:pPr>
            <a:r>
              <a:rPr lang="en-US" sz="3955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Creating a Culture of Care</a:t>
            </a:r>
            <a:r>
              <a:rPr lang="en-US" sz="39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GuardianMind promotes awareness and accessibility, ensuring students never feel unsupported.</a:t>
            </a:r>
          </a:p>
          <a:p>
            <a:pPr marL="854036" lvl="1" indent="-427018" algn="l">
              <a:lnSpc>
                <a:spcPts val="5537"/>
              </a:lnSpc>
              <a:spcBef>
                <a:spcPct val="0"/>
              </a:spcBef>
              <a:buFont typeface="Arial"/>
              <a:buChar char="•"/>
            </a:pPr>
            <a:r>
              <a:rPr lang="en-US" sz="3955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Future-Oriented</a:t>
            </a:r>
            <a:r>
              <a:rPr lang="en-US" sz="39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platform paves the way for a healthier, more empathetic society, guarding minds and guiding lives for a brighter future.</a:t>
            </a:r>
          </a:p>
          <a:p>
            <a:pPr algn="l">
              <a:lnSpc>
                <a:spcPts val="5537"/>
              </a:lnSpc>
              <a:spcBef>
                <a:spcPct val="0"/>
              </a:spcBef>
            </a:pPr>
            <a:endParaRPr lang="en-US" sz="395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reeform 5"/>
          <p:cNvSpPr/>
          <p:nvPr/>
        </p:nvSpPr>
        <p:spPr>
          <a:xfrm rot="-2334265">
            <a:off x="-3505765" y="4850535"/>
            <a:ext cx="7645354" cy="6705612"/>
          </a:xfrm>
          <a:custGeom>
            <a:avLst/>
            <a:gdLst/>
            <a:ahLst/>
            <a:cxnLst/>
            <a:rect l="l" t="t" r="r" b="b"/>
            <a:pathLst>
              <a:path w="7645354" h="6705612">
                <a:moveTo>
                  <a:pt x="0" y="0"/>
                </a:moveTo>
                <a:lnTo>
                  <a:pt x="7645354" y="0"/>
                </a:lnTo>
                <a:lnTo>
                  <a:pt x="7645354" y="6705612"/>
                </a:lnTo>
                <a:lnTo>
                  <a:pt x="0" y="67056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7887161">
            <a:off x="13897469" y="-1339633"/>
            <a:ext cx="7645354" cy="6705612"/>
          </a:xfrm>
          <a:custGeom>
            <a:avLst/>
            <a:gdLst/>
            <a:ahLst/>
            <a:cxnLst/>
            <a:rect l="l" t="t" r="r" b="b"/>
            <a:pathLst>
              <a:path w="7645354" h="6705612">
                <a:moveTo>
                  <a:pt x="0" y="0"/>
                </a:moveTo>
                <a:lnTo>
                  <a:pt x="7645353" y="0"/>
                </a:lnTo>
                <a:lnTo>
                  <a:pt x="7645353" y="6705613"/>
                </a:lnTo>
                <a:lnTo>
                  <a:pt x="0" y="670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615792" y="1293391"/>
            <a:ext cx="9443964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Guarding Minds, Guiding Lives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63392" y="3251733"/>
            <a:ext cx="7361215" cy="3294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90"/>
              </a:lnSpc>
              <a:spcBef>
                <a:spcPct val="0"/>
              </a:spcBef>
            </a:pPr>
            <a:r>
              <a:rPr lang="en-US" sz="9421" spc="301">
                <a:solidFill>
                  <a:srgbClr val="000000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ANY QUESTION?</a:t>
            </a:r>
          </a:p>
        </p:txBody>
      </p:sp>
      <p:sp>
        <p:nvSpPr>
          <p:cNvPr id="4" name="Freeform 4"/>
          <p:cNvSpPr/>
          <p:nvPr/>
        </p:nvSpPr>
        <p:spPr>
          <a:xfrm rot="-10800000">
            <a:off x="13858863" y="-383979"/>
            <a:ext cx="5294993" cy="4651749"/>
          </a:xfrm>
          <a:custGeom>
            <a:avLst/>
            <a:gdLst/>
            <a:ahLst/>
            <a:cxnLst/>
            <a:rect l="l" t="t" r="r" b="b"/>
            <a:pathLst>
              <a:path w="5294993" h="4651749">
                <a:moveTo>
                  <a:pt x="0" y="0"/>
                </a:moveTo>
                <a:lnTo>
                  <a:pt x="5294993" y="0"/>
                </a:lnTo>
                <a:lnTo>
                  <a:pt x="5294993" y="4651750"/>
                </a:lnTo>
                <a:lnTo>
                  <a:pt x="0" y="465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584625" y="1625922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0" y="0"/>
                </a:moveTo>
                <a:lnTo>
                  <a:pt x="1999692" y="0"/>
                </a:lnTo>
                <a:lnTo>
                  <a:pt x="1999692" y="2199953"/>
                </a:lnTo>
                <a:lnTo>
                  <a:pt x="0" y="2199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2824608" y="6265655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0" y="0"/>
                </a:moveTo>
                <a:lnTo>
                  <a:pt x="1999692" y="0"/>
                </a:lnTo>
                <a:lnTo>
                  <a:pt x="1999692" y="2199954"/>
                </a:lnTo>
                <a:lnTo>
                  <a:pt x="0" y="21999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865856" y="6556179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61359" y="3414458"/>
            <a:ext cx="7965283" cy="4593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37"/>
              </a:lnSpc>
            </a:pPr>
            <a:r>
              <a:rPr lang="en-US" sz="15463" spc="494">
                <a:solidFill>
                  <a:srgbClr val="000000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THANK</a:t>
            </a:r>
          </a:p>
          <a:p>
            <a:pPr algn="ctr">
              <a:lnSpc>
                <a:spcPts val="17937"/>
              </a:lnSpc>
            </a:pPr>
            <a:r>
              <a:rPr lang="en-US" sz="15463" spc="494">
                <a:solidFill>
                  <a:srgbClr val="000000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YOU</a:t>
            </a:r>
          </a:p>
        </p:txBody>
      </p:sp>
      <p:sp>
        <p:nvSpPr>
          <p:cNvPr id="4" name="Freeform 4"/>
          <p:cNvSpPr/>
          <p:nvPr/>
        </p:nvSpPr>
        <p:spPr>
          <a:xfrm>
            <a:off x="-982273" y="67041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4586479" y="-5319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59778" y="425475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0" y="0"/>
                </a:moveTo>
                <a:lnTo>
                  <a:pt x="1999692" y="0"/>
                </a:lnTo>
                <a:lnTo>
                  <a:pt x="1999692" y="2199953"/>
                </a:lnTo>
                <a:lnTo>
                  <a:pt x="0" y="2199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5928530" y="7661572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1999692" y="0"/>
                </a:moveTo>
                <a:lnTo>
                  <a:pt x="0" y="0"/>
                </a:lnTo>
                <a:lnTo>
                  <a:pt x="0" y="2199953"/>
                </a:lnTo>
                <a:lnTo>
                  <a:pt x="1999692" y="2199953"/>
                </a:lnTo>
                <a:lnTo>
                  <a:pt x="199969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82273" y="67041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586479" y="-5319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5928530" y="7661572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1999692" y="0"/>
                </a:moveTo>
                <a:lnTo>
                  <a:pt x="0" y="0"/>
                </a:lnTo>
                <a:lnTo>
                  <a:pt x="0" y="2199953"/>
                </a:lnTo>
                <a:lnTo>
                  <a:pt x="1999692" y="2199953"/>
                </a:lnTo>
                <a:lnTo>
                  <a:pt x="19996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86847" y="882010"/>
            <a:ext cx="12399631" cy="1067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19"/>
              </a:lnSpc>
            </a:pPr>
            <a:r>
              <a:rPr lang="en-US" sz="5585" b="1" spc="17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THE STATISTICS: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298881"/>
            <a:ext cx="18288000" cy="5848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1"/>
              </a:lnSpc>
            </a:pPr>
            <a:r>
              <a:rPr lang="en-US" sz="41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410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 tooltip="https://www.cdc.gov/yrbs/dstr/index.html"/>
              </a:rPr>
              <a:t>Youth Risk Behavior Survey Data Summary &amp; Trends Report: 2013–2023</a:t>
            </a:r>
            <a:r>
              <a:rPr lang="en-US" sz="41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highlights concerning trends about the mental health of high school students.</a:t>
            </a:r>
          </a:p>
          <a:p>
            <a:pPr marL="886946" lvl="1" indent="-443473" algn="ctr">
              <a:lnSpc>
                <a:spcPts val="5751"/>
              </a:lnSpc>
              <a:buFont typeface="Arial"/>
              <a:buChar char="•"/>
            </a:pPr>
            <a:r>
              <a:rPr lang="en-US" sz="41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2023, 4 in 10 students (40%) had persistent feelings of sadness or hopelessness.</a:t>
            </a:r>
          </a:p>
          <a:p>
            <a:pPr marL="886946" lvl="1" indent="-443473" algn="ctr">
              <a:lnSpc>
                <a:spcPts val="5751"/>
              </a:lnSpc>
              <a:buFont typeface="Arial"/>
              <a:buChar char="•"/>
            </a:pPr>
            <a:r>
              <a:rPr lang="en-US" sz="41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2023, 2 in 10 (20%) students seriously considered attempting suicide and nearly 1 in 10 (9%) attempted suicide.</a:t>
            </a:r>
          </a:p>
          <a:p>
            <a:pPr marL="886946" lvl="1" indent="-443473" algn="ctr">
              <a:lnSpc>
                <a:spcPts val="5751"/>
              </a:lnSpc>
              <a:buFont typeface="Arial"/>
              <a:buChar char="•"/>
            </a:pPr>
            <a:r>
              <a:rPr lang="en-US" sz="41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18.8% and 12.4% of students had considered suicide over their lifetime.</a:t>
            </a:r>
          </a:p>
          <a:p>
            <a:pPr algn="ctr">
              <a:lnSpc>
                <a:spcPts val="5751"/>
              </a:lnSpc>
              <a:spcBef>
                <a:spcPct val="0"/>
              </a:spcBef>
            </a:pPr>
            <a:endParaRPr lang="en-US" sz="41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82273" y="67041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586479" y="-5319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5928530" y="7661572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1999692" y="0"/>
                </a:moveTo>
                <a:lnTo>
                  <a:pt x="0" y="0"/>
                </a:lnTo>
                <a:lnTo>
                  <a:pt x="0" y="2199953"/>
                </a:lnTo>
                <a:lnTo>
                  <a:pt x="1999692" y="2199953"/>
                </a:lnTo>
                <a:lnTo>
                  <a:pt x="19996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099338" y="7661572"/>
            <a:ext cx="3814738" cy="1986537"/>
          </a:xfrm>
          <a:custGeom>
            <a:avLst/>
            <a:gdLst/>
            <a:ahLst/>
            <a:cxnLst/>
            <a:rect l="l" t="t" r="r" b="b"/>
            <a:pathLst>
              <a:path w="3814738" h="1986537">
                <a:moveTo>
                  <a:pt x="0" y="0"/>
                </a:moveTo>
                <a:lnTo>
                  <a:pt x="3814738" y="0"/>
                </a:lnTo>
                <a:lnTo>
                  <a:pt x="3814738" y="1986537"/>
                </a:lnTo>
                <a:lnTo>
                  <a:pt x="0" y="19865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14" b="-414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43278" y="7845842"/>
            <a:ext cx="1757990" cy="1614084"/>
          </a:xfrm>
          <a:custGeom>
            <a:avLst/>
            <a:gdLst/>
            <a:ahLst/>
            <a:cxnLst/>
            <a:rect l="l" t="t" r="r" b="b"/>
            <a:pathLst>
              <a:path w="1757990" h="1614084">
                <a:moveTo>
                  <a:pt x="0" y="0"/>
                </a:moveTo>
                <a:lnTo>
                  <a:pt x="1757990" y="0"/>
                </a:lnTo>
                <a:lnTo>
                  <a:pt x="1757990" y="1614084"/>
                </a:lnTo>
                <a:lnTo>
                  <a:pt x="0" y="16140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1696459"/>
            <a:ext cx="18288000" cy="1666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sz="45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structured and supportive system for addressing Mental Health Concerns in students early.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3068488"/>
            <a:ext cx="18288000" cy="4113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1"/>
              </a:lnSpc>
            </a:pPr>
            <a:endParaRPr/>
          </a:p>
          <a:p>
            <a:pPr marL="822177" lvl="1" indent="-411089" algn="l">
              <a:lnSpc>
                <a:spcPts val="5331"/>
              </a:lnSpc>
              <a:buFont typeface="Arial"/>
              <a:buChar char="•"/>
            </a:pPr>
            <a:r>
              <a:rPr lang="en-US" sz="38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80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Unnoticed Early warning Signs: </a:t>
            </a:r>
            <a:r>
              <a:rPr lang="en-US" sz="38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 changes often go unnoticed.</a:t>
            </a:r>
          </a:p>
          <a:p>
            <a:pPr marL="822177" lvl="1" indent="-411089" algn="l">
              <a:lnSpc>
                <a:spcPts val="5331"/>
              </a:lnSpc>
              <a:buFont typeface="Arial"/>
              <a:buChar char="•"/>
            </a:pPr>
            <a:r>
              <a:rPr lang="en-US" sz="380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Lack of Preventive Intervention: </a:t>
            </a:r>
            <a:r>
              <a:rPr lang="en-US" sz="38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systems focus on dealing with the after effects rather than preventive measures.</a:t>
            </a:r>
          </a:p>
          <a:p>
            <a:pPr marL="822177" lvl="1" indent="-411089" algn="l">
              <a:lnSpc>
                <a:spcPts val="5331"/>
              </a:lnSpc>
              <a:buFont typeface="Arial"/>
              <a:buChar char="•"/>
            </a:pPr>
            <a:r>
              <a:rPr lang="en-US" sz="380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Gap:  </a:t>
            </a:r>
            <a:r>
              <a:rPr lang="en-US" sz="38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digital age thriving and increasing use of social media, there is need of user friendly tools to bridge gap between parents and students.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17953" y="457642"/>
            <a:ext cx="12399631" cy="1067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19"/>
              </a:lnSpc>
            </a:pPr>
            <a:r>
              <a:rPr lang="en-US" sz="5585" b="1" spc="17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THE PROBLEM: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88278" y="392759"/>
            <a:ext cx="16371022" cy="2329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90"/>
              </a:lnSpc>
            </a:pPr>
            <a:r>
              <a:rPr lang="en-US" sz="6350" spc="2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 GUARDIAN MIND OFFERS:</a:t>
            </a:r>
          </a:p>
        </p:txBody>
      </p:sp>
      <p:sp>
        <p:nvSpPr>
          <p:cNvPr id="4" name="Freeform 4"/>
          <p:cNvSpPr/>
          <p:nvPr/>
        </p:nvSpPr>
        <p:spPr>
          <a:xfrm rot="7887161">
            <a:off x="13897469" y="-1339633"/>
            <a:ext cx="7645354" cy="6705612"/>
          </a:xfrm>
          <a:custGeom>
            <a:avLst/>
            <a:gdLst/>
            <a:ahLst/>
            <a:cxnLst/>
            <a:rect l="l" t="t" r="r" b="b"/>
            <a:pathLst>
              <a:path w="7645354" h="6705612">
                <a:moveTo>
                  <a:pt x="0" y="0"/>
                </a:moveTo>
                <a:lnTo>
                  <a:pt x="7645353" y="0"/>
                </a:lnTo>
                <a:lnTo>
                  <a:pt x="7645353" y="6705613"/>
                </a:lnTo>
                <a:lnTo>
                  <a:pt x="0" y="670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78798" y="8576985"/>
            <a:ext cx="1727115" cy="1710015"/>
          </a:xfrm>
          <a:custGeom>
            <a:avLst/>
            <a:gdLst/>
            <a:ahLst/>
            <a:cxnLst/>
            <a:rect l="l" t="t" r="r" b="b"/>
            <a:pathLst>
              <a:path w="1727115" h="1710015">
                <a:moveTo>
                  <a:pt x="0" y="0"/>
                </a:moveTo>
                <a:lnTo>
                  <a:pt x="1727115" y="0"/>
                </a:lnTo>
                <a:lnTo>
                  <a:pt x="1727115" y="1710015"/>
                </a:lnTo>
                <a:lnTo>
                  <a:pt x="0" y="1710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165790" y="8409996"/>
            <a:ext cx="1781722" cy="1696607"/>
          </a:xfrm>
          <a:custGeom>
            <a:avLst/>
            <a:gdLst/>
            <a:ahLst/>
            <a:cxnLst/>
            <a:rect l="l" t="t" r="r" b="b"/>
            <a:pathLst>
              <a:path w="1781722" h="1696607">
                <a:moveTo>
                  <a:pt x="0" y="0"/>
                </a:moveTo>
                <a:lnTo>
                  <a:pt x="1781721" y="0"/>
                </a:lnTo>
                <a:lnTo>
                  <a:pt x="1781721" y="1696608"/>
                </a:lnTo>
                <a:lnTo>
                  <a:pt x="0" y="1696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654770" y="7857167"/>
            <a:ext cx="2978460" cy="2222991"/>
          </a:xfrm>
          <a:custGeom>
            <a:avLst/>
            <a:gdLst/>
            <a:ahLst/>
            <a:cxnLst/>
            <a:rect l="l" t="t" r="r" b="b"/>
            <a:pathLst>
              <a:path w="2978460" h="2222991">
                <a:moveTo>
                  <a:pt x="0" y="0"/>
                </a:moveTo>
                <a:lnTo>
                  <a:pt x="2978460" y="0"/>
                </a:lnTo>
                <a:lnTo>
                  <a:pt x="2978460" y="2222991"/>
                </a:lnTo>
                <a:lnTo>
                  <a:pt x="0" y="22229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4653790"/>
            <a:ext cx="4427311" cy="1443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4"/>
              </a:lnSpc>
              <a:spcBef>
                <a:spcPct val="0"/>
              </a:spcBef>
            </a:pPr>
            <a:r>
              <a:rPr lang="en-US" sz="3917" spc="12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Unnoticed Early Warning Signs: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70304" y="4720465"/>
            <a:ext cx="2747392" cy="2765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4"/>
              </a:lnSpc>
              <a:spcBef>
                <a:spcPct val="0"/>
              </a:spcBef>
            </a:pPr>
            <a:r>
              <a:rPr lang="en-US" sz="3917" spc="125">
                <a:solidFill>
                  <a:srgbClr val="FFFFFF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Lorem ipsum dolor sit amet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268" y="2859287"/>
            <a:ext cx="4932743" cy="191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Unnoticed Early Warning Signs: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58349" y="2921503"/>
            <a:ext cx="5265354" cy="1853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6"/>
              </a:lnSpc>
            </a:pPr>
            <a:r>
              <a:rPr lang="en-US" sz="5011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Lack of Preventive Interventions: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20657" y="2890395"/>
            <a:ext cx="6099489" cy="191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Gap and Miscommunication: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35887" y="4929545"/>
            <a:ext cx="6099489" cy="364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for parents and children to increase interactions, Guard points.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tools for both and podcasts, learning material for parents.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0" y="4929545"/>
            <a:ext cx="6099489" cy="364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Prediction models to predict risk early.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 tracking and immediate pop ups on identification of stress or other symptoms.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16557" y="5010150"/>
            <a:ext cx="6099489" cy="244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Counselors receive timely insights.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Parents can support their children early.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82273" y="67041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586479" y="-5319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59778" y="425475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0" y="0"/>
                </a:moveTo>
                <a:lnTo>
                  <a:pt x="1999692" y="0"/>
                </a:lnTo>
                <a:lnTo>
                  <a:pt x="1999692" y="2199953"/>
                </a:lnTo>
                <a:lnTo>
                  <a:pt x="0" y="2199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928530" y="7661572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1999692" y="0"/>
                </a:moveTo>
                <a:lnTo>
                  <a:pt x="0" y="0"/>
                </a:lnTo>
                <a:lnTo>
                  <a:pt x="0" y="2199953"/>
                </a:lnTo>
                <a:lnTo>
                  <a:pt x="1999692" y="2199953"/>
                </a:lnTo>
                <a:lnTo>
                  <a:pt x="19996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59624" y="2154080"/>
            <a:ext cx="1428772" cy="1428772"/>
          </a:xfrm>
          <a:custGeom>
            <a:avLst/>
            <a:gdLst/>
            <a:ahLst/>
            <a:cxnLst/>
            <a:rect l="l" t="t" r="r" b="b"/>
            <a:pathLst>
              <a:path w="1428772" h="1428772">
                <a:moveTo>
                  <a:pt x="0" y="0"/>
                </a:moveTo>
                <a:lnTo>
                  <a:pt x="1428772" y="0"/>
                </a:lnTo>
                <a:lnTo>
                  <a:pt x="1428772" y="1428772"/>
                </a:lnTo>
                <a:lnTo>
                  <a:pt x="0" y="14287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6586843"/>
            <a:ext cx="1428772" cy="1428772"/>
          </a:xfrm>
          <a:custGeom>
            <a:avLst/>
            <a:gdLst/>
            <a:ahLst/>
            <a:cxnLst/>
            <a:rect l="l" t="t" r="r" b="b"/>
            <a:pathLst>
              <a:path w="1428772" h="1428772">
                <a:moveTo>
                  <a:pt x="0" y="0"/>
                </a:moveTo>
                <a:lnTo>
                  <a:pt x="1428772" y="0"/>
                </a:lnTo>
                <a:lnTo>
                  <a:pt x="1428772" y="1428773"/>
                </a:lnTo>
                <a:lnTo>
                  <a:pt x="0" y="1428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59624" y="7469186"/>
            <a:ext cx="1428772" cy="1428772"/>
          </a:xfrm>
          <a:custGeom>
            <a:avLst/>
            <a:gdLst/>
            <a:ahLst/>
            <a:cxnLst/>
            <a:rect l="l" t="t" r="r" b="b"/>
            <a:pathLst>
              <a:path w="1428772" h="1428772">
                <a:moveTo>
                  <a:pt x="0" y="0"/>
                </a:moveTo>
                <a:lnTo>
                  <a:pt x="1428772" y="0"/>
                </a:lnTo>
                <a:lnTo>
                  <a:pt x="1428772" y="1428772"/>
                </a:lnTo>
                <a:lnTo>
                  <a:pt x="0" y="14287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788396" y="2394255"/>
            <a:ext cx="7892757" cy="964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1"/>
              </a:lnSpc>
            </a:pPr>
            <a:r>
              <a:rPr lang="en-US" sz="3422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Three-Tire Login System:</a:t>
            </a:r>
          </a:p>
          <a:p>
            <a:pPr marL="738862" lvl="1" indent="-369431" algn="l">
              <a:lnSpc>
                <a:spcPts val="4791"/>
              </a:lnSpc>
              <a:buFont typeface="Arial"/>
              <a:buChar char="•"/>
            </a:pPr>
            <a:r>
              <a:rPr lang="en-US" sz="34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Interface: </a:t>
            </a:r>
          </a:p>
          <a:p>
            <a:pPr marL="1477724" lvl="2" indent="-492575" algn="l">
              <a:lnSpc>
                <a:spcPts val="4791"/>
              </a:lnSpc>
              <a:buFont typeface="Arial"/>
              <a:buChar char="⚬"/>
            </a:pPr>
            <a:r>
              <a:rPr lang="en-US" sz="34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emotional check-ins</a:t>
            </a:r>
          </a:p>
          <a:p>
            <a:pPr marL="1477724" lvl="2" indent="-492575" algn="l">
              <a:lnSpc>
                <a:spcPts val="4791"/>
              </a:lnSpc>
              <a:buFont typeface="Arial"/>
              <a:buChar char="⚬"/>
            </a:pPr>
            <a:r>
              <a:rPr lang="en-US" sz="34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and Guard points.</a:t>
            </a:r>
          </a:p>
          <a:p>
            <a:pPr marL="738862" lvl="1" indent="-369431" algn="l">
              <a:lnSpc>
                <a:spcPts val="4791"/>
              </a:lnSpc>
              <a:buFont typeface="Arial"/>
              <a:buChar char="•"/>
            </a:pPr>
            <a:r>
              <a:rPr lang="en-US" sz="34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Parents Interface:</a:t>
            </a:r>
          </a:p>
          <a:p>
            <a:pPr marL="1477724" lvl="2" indent="-492575" algn="l">
              <a:lnSpc>
                <a:spcPts val="4791"/>
              </a:lnSpc>
              <a:buFont typeface="Arial"/>
              <a:buChar char="⚬"/>
            </a:pPr>
            <a:r>
              <a:rPr lang="en-US" sz="34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tools to improve communication.</a:t>
            </a:r>
          </a:p>
          <a:p>
            <a:pPr marL="1477724" lvl="2" indent="-492575" algn="l">
              <a:lnSpc>
                <a:spcPts val="4791"/>
              </a:lnSpc>
              <a:buFont typeface="Arial"/>
              <a:buChar char="⚬"/>
            </a:pPr>
            <a:r>
              <a:rPr lang="en-US" sz="34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and podcasts.</a:t>
            </a:r>
          </a:p>
          <a:p>
            <a:pPr marL="738862" lvl="1" indent="-369431" algn="l">
              <a:lnSpc>
                <a:spcPts val="4791"/>
              </a:lnSpc>
              <a:buFont typeface="Arial"/>
              <a:buChar char="•"/>
            </a:pPr>
            <a:r>
              <a:rPr lang="en-US" sz="34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Counselor Interface:</a:t>
            </a:r>
          </a:p>
          <a:p>
            <a:pPr marL="1477724" lvl="2" indent="-492575" algn="l">
              <a:lnSpc>
                <a:spcPts val="4791"/>
              </a:lnSpc>
              <a:buFont typeface="Arial"/>
              <a:buChar char="⚬"/>
            </a:pPr>
            <a:r>
              <a:rPr lang="en-US" sz="34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dashboard with warning signs and risk levels.</a:t>
            </a:r>
          </a:p>
          <a:p>
            <a:pPr marL="1477724" lvl="2" indent="-492575" algn="l">
              <a:lnSpc>
                <a:spcPts val="4791"/>
              </a:lnSpc>
              <a:buFont typeface="Arial"/>
              <a:buChar char="⚬"/>
            </a:pPr>
            <a:r>
              <a:rPr lang="en-US" sz="34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Actionable insights and option to give suggestions.</a:t>
            </a:r>
          </a:p>
          <a:p>
            <a:pPr algn="l">
              <a:lnSpc>
                <a:spcPts val="4791"/>
              </a:lnSpc>
            </a:pPr>
            <a:r>
              <a:rPr lang="en-US" sz="34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>
              <a:lnSpc>
                <a:spcPts val="4791"/>
              </a:lnSpc>
            </a:pPr>
            <a:endParaRPr lang="en-US" sz="34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791"/>
              </a:lnSpc>
              <a:spcBef>
                <a:spcPct val="0"/>
              </a:spcBef>
            </a:pPr>
            <a:endParaRPr lang="en-US" sz="34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0596889" y="2954540"/>
            <a:ext cx="2238719" cy="2570642"/>
          </a:xfrm>
          <a:custGeom>
            <a:avLst/>
            <a:gdLst/>
            <a:ahLst/>
            <a:cxnLst/>
            <a:rect l="l" t="t" r="r" b="b"/>
            <a:pathLst>
              <a:path w="2238719" h="2570642">
                <a:moveTo>
                  <a:pt x="0" y="0"/>
                </a:moveTo>
                <a:lnTo>
                  <a:pt x="2238719" y="0"/>
                </a:lnTo>
                <a:lnTo>
                  <a:pt x="2238719" y="2570642"/>
                </a:lnTo>
                <a:lnTo>
                  <a:pt x="0" y="25706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840484" y="5733909"/>
            <a:ext cx="2545393" cy="3524391"/>
          </a:xfrm>
          <a:custGeom>
            <a:avLst/>
            <a:gdLst/>
            <a:ahLst/>
            <a:cxnLst/>
            <a:rect l="l" t="t" r="r" b="b"/>
            <a:pathLst>
              <a:path w="2545393" h="3524391">
                <a:moveTo>
                  <a:pt x="0" y="0"/>
                </a:moveTo>
                <a:lnTo>
                  <a:pt x="2545393" y="0"/>
                </a:lnTo>
                <a:lnTo>
                  <a:pt x="2545393" y="3524391"/>
                </a:lnTo>
                <a:lnTo>
                  <a:pt x="0" y="35243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944184" y="809625"/>
            <a:ext cx="12399631" cy="1067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19"/>
              </a:lnSpc>
            </a:pPr>
            <a:r>
              <a:rPr lang="en-US" sz="5585" spc="1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1716248" y="5525182"/>
            <a:ext cx="2109730" cy="247808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82273" y="67041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586479" y="-5319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59778" y="425475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0" y="0"/>
                </a:moveTo>
                <a:lnTo>
                  <a:pt x="1999692" y="0"/>
                </a:lnTo>
                <a:lnTo>
                  <a:pt x="1999692" y="2199953"/>
                </a:lnTo>
                <a:lnTo>
                  <a:pt x="0" y="2199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928530" y="7661572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1999692" y="0"/>
                </a:moveTo>
                <a:lnTo>
                  <a:pt x="0" y="0"/>
                </a:lnTo>
                <a:lnTo>
                  <a:pt x="0" y="2199953"/>
                </a:lnTo>
                <a:lnTo>
                  <a:pt x="1999692" y="2199953"/>
                </a:lnTo>
                <a:lnTo>
                  <a:pt x="19996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59624" y="2154080"/>
            <a:ext cx="1428772" cy="1428772"/>
          </a:xfrm>
          <a:custGeom>
            <a:avLst/>
            <a:gdLst/>
            <a:ahLst/>
            <a:cxnLst/>
            <a:rect l="l" t="t" r="r" b="b"/>
            <a:pathLst>
              <a:path w="1428772" h="1428772">
                <a:moveTo>
                  <a:pt x="0" y="0"/>
                </a:moveTo>
                <a:lnTo>
                  <a:pt x="1428772" y="0"/>
                </a:lnTo>
                <a:lnTo>
                  <a:pt x="1428772" y="1428772"/>
                </a:lnTo>
                <a:lnTo>
                  <a:pt x="0" y="14287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59624" y="5275376"/>
            <a:ext cx="1428772" cy="1428772"/>
          </a:xfrm>
          <a:custGeom>
            <a:avLst/>
            <a:gdLst/>
            <a:ahLst/>
            <a:cxnLst/>
            <a:rect l="l" t="t" r="r" b="b"/>
            <a:pathLst>
              <a:path w="1428772" h="1428772">
                <a:moveTo>
                  <a:pt x="0" y="0"/>
                </a:moveTo>
                <a:lnTo>
                  <a:pt x="1428772" y="0"/>
                </a:lnTo>
                <a:lnTo>
                  <a:pt x="1428772" y="1428772"/>
                </a:lnTo>
                <a:lnTo>
                  <a:pt x="0" y="14287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59624" y="7469186"/>
            <a:ext cx="1428772" cy="1428772"/>
          </a:xfrm>
          <a:custGeom>
            <a:avLst/>
            <a:gdLst/>
            <a:ahLst/>
            <a:cxnLst/>
            <a:rect l="l" t="t" r="r" b="b"/>
            <a:pathLst>
              <a:path w="1428772" h="1428772">
                <a:moveTo>
                  <a:pt x="0" y="0"/>
                </a:moveTo>
                <a:lnTo>
                  <a:pt x="1428772" y="0"/>
                </a:lnTo>
                <a:lnTo>
                  <a:pt x="1428772" y="1428772"/>
                </a:lnTo>
                <a:lnTo>
                  <a:pt x="0" y="14287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795181" y="2388978"/>
            <a:ext cx="2702931" cy="2048996"/>
          </a:xfrm>
          <a:custGeom>
            <a:avLst/>
            <a:gdLst/>
            <a:ahLst/>
            <a:cxnLst/>
            <a:rect l="l" t="t" r="r" b="b"/>
            <a:pathLst>
              <a:path w="2702931" h="2048996">
                <a:moveTo>
                  <a:pt x="0" y="0"/>
                </a:moveTo>
                <a:lnTo>
                  <a:pt x="2702930" y="0"/>
                </a:lnTo>
                <a:lnTo>
                  <a:pt x="2702930" y="2048995"/>
                </a:lnTo>
                <a:lnTo>
                  <a:pt x="0" y="20489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795181" y="5275376"/>
            <a:ext cx="1869633" cy="1831589"/>
          </a:xfrm>
          <a:custGeom>
            <a:avLst/>
            <a:gdLst/>
            <a:ahLst/>
            <a:cxnLst/>
            <a:rect l="l" t="t" r="r" b="b"/>
            <a:pathLst>
              <a:path w="1869633" h="1831589">
                <a:moveTo>
                  <a:pt x="0" y="0"/>
                </a:moveTo>
                <a:lnTo>
                  <a:pt x="1869633" y="0"/>
                </a:lnTo>
                <a:lnTo>
                  <a:pt x="1869633" y="1831589"/>
                </a:lnTo>
                <a:lnTo>
                  <a:pt x="0" y="183158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088623" y="7809957"/>
            <a:ext cx="2116046" cy="2051568"/>
          </a:xfrm>
          <a:custGeom>
            <a:avLst/>
            <a:gdLst/>
            <a:ahLst/>
            <a:cxnLst/>
            <a:rect l="l" t="t" r="r" b="b"/>
            <a:pathLst>
              <a:path w="2116046" h="2051568">
                <a:moveTo>
                  <a:pt x="0" y="0"/>
                </a:moveTo>
                <a:lnTo>
                  <a:pt x="2116046" y="0"/>
                </a:lnTo>
                <a:lnTo>
                  <a:pt x="2116046" y="2051568"/>
                </a:lnTo>
                <a:lnTo>
                  <a:pt x="0" y="205156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944184" y="809625"/>
            <a:ext cx="12399631" cy="1067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19"/>
              </a:lnSpc>
            </a:pPr>
            <a:r>
              <a:rPr lang="en-US" sz="5585" spc="1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44184" y="2492078"/>
            <a:ext cx="7698596" cy="2389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3"/>
              </a:lnSpc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Behavior Tracking:</a:t>
            </a:r>
          </a:p>
          <a:p>
            <a:pPr marL="720686" lvl="1" indent="-360343" algn="l">
              <a:lnSpc>
                <a:spcPts val="4673"/>
              </a:lnSpc>
              <a:spcBef>
                <a:spcPct val="0"/>
              </a:spcBef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Tracks attendance, activity and mood changes through reports and questionnaires.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88396" y="5142026"/>
            <a:ext cx="7698596" cy="241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3"/>
              </a:lnSpc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Machine Learning Predictions:</a:t>
            </a:r>
          </a:p>
          <a:p>
            <a:pPr marL="720686" lvl="1" indent="-360343" algn="l">
              <a:lnSpc>
                <a:spcPts val="4673"/>
              </a:lnSpc>
              <a:spcBef>
                <a:spcPct val="0"/>
              </a:spcBef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like Random Forest and Logistic Regression predict stress levels and risk.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788396" y="7809965"/>
            <a:ext cx="7698596" cy="1820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3"/>
              </a:lnSpc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Reward System(Guard Points):</a:t>
            </a:r>
          </a:p>
          <a:p>
            <a:pPr marL="720686" lvl="1" indent="-360343" algn="l">
              <a:lnSpc>
                <a:spcPts val="4673"/>
              </a:lnSpc>
              <a:spcBef>
                <a:spcPct val="0"/>
              </a:spcBef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 and parents earn points for completing tasks and building habits.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44184" y="809625"/>
            <a:ext cx="12399631" cy="1067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19"/>
              </a:lnSpc>
            </a:pPr>
            <a:r>
              <a:rPr lang="en-US" sz="5585" spc="1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GUARDIAN MIND WORKS:</a:t>
            </a:r>
          </a:p>
        </p:txBody>
      </p:sp>
      <p:sp>
        <p:nvSpPr>
          <p:cNvPr id="4" name="Freeform 4"/>
          <p:cNvSpPr/>
          <p:nvPr/>
        </p:nvSpPr>
        <p:spPr>
          <a:xfrm rot="7887161">
            <a:off x="13897469" y="-1339633"/>
            <a:ext cx="7645354" cy="6705612"/>
          </a:xfrm>
          <a:custGeom>
            <a:avLst/>
            <a:gdLst/>
            <a:ahLst/>
            <a:cxnLst/>
            <a:rect l="l" t="t" r="r" b="b"/>
            <a:pathLst>
              <a:path w="7645354" h="6705612">
                <a:moveTo>
                  <a:pt x="0" y="0"/>
                </a:moveTo>
                <a:lnTo>
                  <a:pt x="7645353" y="0"/>
                </a:lnTo>
                <a:lnTo>
                  <a:pt x="7645353" y="6705613"/>
                </a:lnTo>
                <a:lnTo>
                  <a:pt x="0" y="670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7265" y="2787118"/>
            <a:ext cx="16800141" cy="5783045"/>
          </a:xfrm>
          <a:custGeom>
            <a:avLst/>
            <a:gdLst/>
            <a:ahLst/>
            <a:cxnLst/>
            <a:rect l="l" t="t" r="r" b="b"/>
            <a:pathLst>
              <a:path w="16800141" h="5783045">
                <a:moveTo>
                  <a:pt x="0" y="0"/>
                </a:moveTo>
                <a:lnTo>
                  <a:pt x="16800141" y="0"/>
                </a:lnTo>
                <a:lnTo>
                  <a:pt x="16800141" y="5783046"/>
                </a:lnTo>
                <a:lnTo>
                  <a:pt x="0" y="57830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3" b="-2014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82273" y="67041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586479" y="-531948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59778" y="425475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0" y="0"/>
                </a:moveTo>
                <a:lnTo>
                  <a:pt x="1999692" y="0"/>
                </a:lnTo>
                <a:lnTo>
                  <a:pt x="1999692" y="2199953"/>
                </a:lnTo>
                <a:lnTo>
                  <a:pt x="0" y="2199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928530" y="7661572"/>
            <a:ext cx="1999692" cy="2199953"/>
          </a:xfrm>
          <a:custGeom>
            <a:avLst/>
            <a:gdLst/>
            <a:ahLst/>
            <a:cxnLst/>
            <a:rect l="l" t="t" r="r" b="b"/>
            <a:pathLst>
              <a:path w="1999692" h="2199953">
                <a:moveTo>
                  <a:pt x="1999692" y="0"/>
                </a:moveTo>
                <a:lnTo>
                  <a:pt x="0" y="0"/>
                </a:lnTo>
                <a:lnTo>
                  <a:pt x="0" y="2199953"/>
                </a:lnTo>
                <a:lnTo>
                  <a:pt x="1999692" y="2199953"/>
                </a:lnTo>
                <a:lnTo>
                  <a:pt x="19996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75546" y="2505035"/>
            <a:ext cx="15899676" cy="82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712" lvl="1" indent="-391856" algn="just">
              <a:lnSpc>
                <a:spcPts val="5081"/>
              </a:lnSpc>
              <a:buFont typeface="Arial"/>
              <a:buChar char="•"/>
            </a:pPr>
            <a:r>
              <a:rPr lang="en-US" sz="362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Models used:</a:t>
            </a:r>
          </a:p>
          <a:p>
            <a:pPr marL="1567424" lvl="2" indent="-522475" algn="just">
              <a:lnSpc>
                <a:spcPts val="5081"/>
              </a:lnSpc>
              <a:buFont typeface="Arial"/>
              <a:buChar char="⚬"/>
            </a:pPr>
            <a:r>
              <a:rPr lang="en-US" sz="36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and Logistic Regression for handling complex relations.</a:t>
            </a:r>
          </a:p>
          <a:p>
            <a:pPr marL="1567424" lvl="2" indent="-522475" algn="just">
              <a:lnSpc>
                <a:spcPts val="5081"/>
              </a:lnSpc>
              <a:buFont typeface="Arial"/>
              <a:buChar char="⚬"/>
            </a:pPr>
            <a:r>
              <a:rPr lang="en-US" sz="36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Uizard</a:t>
            </a:r>
            <a:r>
              <a:rPr lang="en-US" sz="36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Designing</a:t>
            </a:r>
          </a:p>
          <a:p>
            <a:pPr marL="783712" lvl="1" indent="-391856" algn="just">
              <a:lnSpc>
                <a:spcPts val="5081"/>
              </a:lnSpc>
              <a:buFont typeface="Arial"/>
              <a:buChar char="•"/>
            </a:pPr>
            <a:r>
              <a:rPr lang="en-US" sz="362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Features:</a:t>
            </a:r>
          </a:p>
          <a:p>
            <a:pPr marL="1567424" lvl="2" indent="-522475" algn="just">
              <a:lnSpc>
                <a:spcPts val="5081"/>
              </a:lnSpc>
              <a:buFont typeface="Arial"/>
              <a:buChar char="⚬"/>
            </a:pPr>
            <a:r>
              <a:rPr lang="en-US" sz="36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Mood Score, Attendance, Sleep, Task Completion</a:t>
            </a:r>
          </a:p>
          <a:p>
            <a:pPr marL="1567424" lvl="2" indent="-522475" algn="just">
              <a:lnSpc>
                <a:spcPts val="5081"/>
              </a:lnSpc>
              <a:buFont typeface="Arial"/>
              <a:buChar char="⚬"/>
            </a:pPr>
            <a:r>
              <a:rPr lang="en-US" sz="36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Level, Social media usage etc.</a:t>
            </a:r>
          </a:p>
          <a:p>
            <a:pPr marL="783712" lvl="1" indent="-391856" algn="just">
              <a:lnSpc>
                <a:spcPts val="5081"/>
              </a:lnSpc>
              <a:buFont typeface="Arial"/>
              <a:buChar char="•"/>
            </a:pPr>
            <a:r>
              <a:rPr lang="en-US" sz="362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Apps compared:</a:t>
            </a:r>
          </a:p>
          <a:p>
            <a:pPr marL="1567424" lvl="2" indent="-522475" algn="just">
              <a:lnSpc>
                <a:spcPts val="5081"/>
              </a:lnSpc>
              <a:buFont typeface="Arial"/>
              <a:buChar char="⚬"/>
            </a:pPr>
            <a:r>
              <a:rPr lang="en-US" sz="36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Smiling Mind</a:t>
            </a:r>
          </a:p>
          <a:p>
            <a:pPr marL="1567424" lvl="2" indent="-522475" algn="just">
              <a:lnSpc>
                <a:spcPts val="5081"/>
              </a:lnSpc>
              <a:buFont typeface="Arial"/>
              <a:buChar char="⚬"/>
            </a:pPr>
            <a:r>
              <a:rPr lang="en-US" sz="36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Dojo</a:t>
            </a:r>
          </a:p>
          <a:p>
            <a:pPr marL="1567424" lvl="2" indent="-522475" algn="just">
              <a:lnSpc>
                <a:spcPts val="5081"/>
              </a:lnSpc>
              <a:buFont typeface="Arial"/>
              <a:buChar char="⚬"/>
            </a:pPr>
            <a:r>
              <a:rPr lang="en-US" sz="36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GoNoodle</a:t>
            </a:r>
            <a:endParaRPr lang="en-US" sz="362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67424" lvl="2" indent="-522475" algn="just">
              <a:lnSpc>
                <a:spcPts val="5081"/>
              </a:lnSpc>
              <a:buFont typeface="Arial"/>
              <a:buChar char="⚬"/>
            </a:pPr>
            <a:r>
              <a:rPr lang="en-US" sz="36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Intellect</a:t>
            </a:r>
          </a:p>
          <a:p>
            <a:pPr algn="just">
              <a:lnSpc>
                <a:spcPts val="9421"/>
              </a:lnSpc>
            </a:pPr>
            <a:endParaRPr lang="en-US" sz="362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5694822" y="6734174"/>
            <a:ext cx="890790" cy="927398"/>
          </a:xfrm>
          <a:custGeom>
            <a:avLst/>
            <a:gdLst/>
            <a:ahLst/>
            <a:cxnLst/>
            <a:rect l="l" t="t" r="r" b="b"/>
            <a:pathLst>
              <a:path w="890790" h="927398">
                <a:moveTo>
                  <a:pt x="0" y="0"/>
                </a:moveTo>
                <a:lnTo>
                  <a:pt x="890790" y="0"/>
                </a:lnTo>
                <a:lnTo>
                  <a:pt x="890790" y="927398"/>
                </a:lnTo>
                <a:lnTo>
                  <a:pt x="0" y="9273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310411" y="7661572"/>
            <a:ext cx="829806" cy="829806"/>
          </a:xfrm>
          <a:custGeom>
            <a:avLst/>
            <a:gdLst/>
            <a:ahLst/>
            <a:cxnLst/>
            <a:rect l="l" t="t" r="r" b="b"/>
            <a:pathLst>
              <a:path w="829806" h="829806">
                <a:moveTo>
                  <a:pt x="0" y="0"/>
                </a:moveTo>
                <a:lnTo>
                  <a:pt x="829806" y="0"/>
                </a:lnTo>
                <a:lnTo>
                  <a:pt x="829806" y="829805"/>
                </a:lnTo>
                <a:lnTo>
                  <a:pt x="0" y="8298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046950" y="8491377"/>
            <a:ext cx="678364" cy="693781"/>
          </a:xfrm>
          <a:custGeom>
            <a:avLst/>
            <a:gdLst/>
            <a:ahLst/>
            <a:cxnLst/>
            <a:rect l="l" t="t" r="r" b="b"/>
            <a:pathLst>
              <a:path w="678364" h="693781">
                <a:moveTo>
                  <a:pt x="0" y="0"/>
                </a:moveTo>
                <a:lnTo>
                  <a:pt x="678364" y="0"/>
                </a:lnTo>
                <a:lnTo>
                  <a:pt x="678364" y="693782"/>
                </a:lnTo>
                <a:lnTo>
                  <a:pt x="0" y="6937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669259" y="9258300"/>
            <a:ext cx="755381" cy="676366"/>
          </a:xfrm>
          <a:custGeom>
            <a:avLst/>
            <a:gdLst/>
            <a:ahLst/>
            <a:cxnLst/>
            <a:rect l="l" t="t" r="r" b="b"/>
            <a:pathLst>
              <a:path w="755381" h="676366">
                <a:moveTo>
                  <a:pt x="0" y="0"/>
                </a:moveTo>
                <a:lnTo>
                  <a:pt x="755381" y="0"/>
                </a:lnTo>
                <a:lnTo>
                  <a:pt x="755381" y="676366"/>
                </a:lnTo>
                <a:lnTo>
                  <a:pt x="0" y="6763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957538" y="809625"/>
            <a:ext cx="12399631" cy="1067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19"/>
              </a:lnSpc>
            </a:pPr>
            <a:r>
              <a:rPr lang="en-US" sz="5585" spc="1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AND TECHNOLOGY: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986442" y="987909"/>
            <a:ext cx="14315116" cy="102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39"/>
              </a:lnSpc>
            </a:pPr>
            <a:r>
              <a:rPr lang="en-US" sz="5385" spc="1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GAPS IN EXISTING TECHNOLOGY:</a:t>
            </a:r>
          </a:p>
        </p:txBody>
      </p:sp>
      <p:sp>
        <p:nvSpPr>
          <p:cNvPr id="4" name="Freeform 4"/>
          <p:cNvSpPr/>
          <p:nvPr/>
        </p:nvSpPr>
        <p:spPr>
          <a:xfrm>
            <a:off x="4719300" y="2364085"/>
            <a:ext cx="1132312" cy="1132312"/>
          </a:xfrm>
          <a:custGeom>
            <a:avLst/>
            <a:gdLst/>
            <a:ahLst/>
            <a:cxnLst/>
            <a:rect l="l" t="t" r="r" b="b"/>
            <a:pathLst>
              <a:path w="1132312" h="1132312">
                <a:moveTo>
                  <a:pt x="0" y="0"/>
                </a:moveTo>
                <a:lnTo>
                  <a:pt x="1132312" y="0"/>
                </a:lnTo>
                <a:lnTo>
                  <a:pt x="1132312" y="1132312"/>
                </a:lnTo>
                <a:lnTo>
                  <a:pt x="0" y="1132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719300" y="3804802"/>
            <a:ext cx="1132312" cy="1132312"/>
          </a:xfrm>
          <a:custGeom>
            <a:avLst/>
            <a:gdLst/>
            <a:ahLst/>
            <a:cxnLst/>
            <a:rect l="l" t="t" r="r" b="b"/>
            <a:pathLst>
              <a:path w="1132312" h="1132312">
                <a:moveTo>
                  <a:pt x="0" y="0"/>
                </a:moveTo>
                <a:lnTo>
                  <a:pt x="1132312" y="0"/>
                </a:lnTo>
                <a:lnTo>
                  <a:pt x="1132312" y="1132311"/>
                </a:lnTo>
                <a:lnTo>
                  <a:pt x="0" y="11323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719300" y="5245518"/>
            <a:ext cx="1132312" cy="1132312"/>
          </a:xfrm>
          <a:custGeom>
            <a:avLst/>
            <a:gdLst/>
            <a:ahLst/>
            <a:cxnLst/>
            <a:rect l="l" t="t" r="r" b="b"/>
            <a:pathLst>
              <a:path w="1132312" h="1132312">
                <a:moveTo>
                  <a:pt x="0" y="0"/>
                </a:moveTo>
                <a:lnTo>
                  <a:pt x="1132312" y="0"/>
                </a:lnTo>
                <a:lnTo>
                  <a:pt x="1132312" y="1132311"/>
                </a:lnTo>
                <a:lnTo>
                  <a:pt x="0" y="11323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719300" y="6682629"/>
            <a:ext cx="1132312" cy="1132312"/>
          </a:xfrm>
          <a:custGeom>
            <a:avLst/>
            <a:gdLst/>
            <a:ahLst/>
            <a:cxnLst/>
            <a:rect l="l" t="t" r="r" b="b"/>
            <a:pathLst>
              <a:path w="1132312" h="1132312">
                <a:moveTo>
                  <a:pt x="0" y="0"/>
                </a:moveTo>
                <a:lnTo>
                  <a:pt x="1132312" y="0"/>
                </a:lnTo>
                <a:lnTo>
                  <a:pt x="1132312" y="1132312"/>
                </a:lnTo>
                <a:lnTo>
                  <a:pt x="0" y="1132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719300" y="8125988"/>
            <a:ext cx="1132312" cy="1132312"/>
          </a:xfrm>
          <a:custGeom>
            <a:avLst/>
            <a:gdLst/>
            <a:ahLst/>
            <a:cxnLst/>
            <a:rect l="l" t="t" r="r" b="b"/>
            <a:pathLst>
              <a:path w="1132312" h="1132312">
                <a:moveTo>
                  <a:pt x="0" y="0"/>
                </a:moveTo>
                <a:lnTo>
                  <a:pt x="1132312" y="0"/>
                </a:lnTo>
                <a:lnTo>
                  <a:pt x="1132312" y="1132312"/>
                </a:lnTo>
                <a:lnTo>
                  <a:pt x="0" y="1132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177128" y="2457544"/>
            <a:ext cx="9474630" cy="781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system for early intervention.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77128" y="3955474"/>
            <a:ext cx="9474630" cy="781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personalized behavior insights.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77128" y="5453405"/>
            <a:ext cx="9474630" cy="1505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Gamification approach that helps attract students.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77128" y="6951335"/>
            <a:ext cx="9474630" cy="781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focus on monitoring or insights.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77128" y="8449265"/>
            <a:ext cx="9474630" cy="1505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 focus on parents + children activities.</a:t>
            </a:r>
          </a:p>
        </p:txBody>
      </p:sp>
      <p:sp>
        <p:nvSpPr>
          <p:cNvPr id="14" name="Freeform 14"/>
          <p:cNvSpPr/>
          <p:nvPr/>
        </p:nvSpPr>
        <p:spPr>
          <a:xfrm rot="-2334265">
            <a:off x="-3505765" y="4850535"/>
            <a:ext cx="7645354" cy="6705612"/>
          </a:xfrm>
          <a:custGeom>
            <a:avLst/>
            <a:gdLst/>
            <a:ahLst/>
            <a:cxnLst/>
            <a:rect l="l" t="t" r="r" b="b"/>
            <a:pathLst>
              <a:path w="7645354" h="6705612">
                <a:moveTo>
                  <a:pt x="0" y="0"/>
                </a:moveTo>
                <a:lnTo>
                  <a:pt x="7645354" y="0"/>
                </a:lnTo>
                <a:lnTo>
                  <a:pt x="7645354" y="6705612"/>
                </a:lnTo>
                <a:lnTo>
                  <a:pt x="0" y="67056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7887161">
            <a:off x="13897469" y="-1339633"/>
            <a:ext cx="7645354" cy="6705612"/>
          </a:xfrm>
          <a:custGeom>
            <a:avLst/>
            <a:gdLst/>
            <a:ahLst/>
            <a:cxnLst/>
            <a:rect l="l" t="t" r="r" b="b"/>
            <a:pathLst>
              <a:path w="7645354" h="6705612">
                <a:moveTo>
                  <a:pt x="0" y="0"/>
                </a:moveTo>
                <a:lnTo>
                  <a:pt x="7645353" y="0"/>
                </a:lnTo>
                <a:lnTo>
                  <a:pt x="7645353" y="6705613"/>
                </a:lnTo>
                <a:lnTo>
                  <a:pt x="0" y="67056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604</Words>
  <Application>Microsoft Office PowerPoint</Application>
  <PresentationFormat>Custom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Higuen Elegant Serif</vt:lpstr>
      <vt:lpstr>Hitch Hike</vt:lpstr>
      <vt:lpstr>Calibri</vt:lpstr>
      <vt:lpstr>Times New Roman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to Shine with Templates &amp; Apps</dc:title>
  <cp:lastModifiedBy>Vanshika [CSE (ARTIFICIAL INTELLIGENCE &amp; MACHINE LEARNING) - 2022]</cp:lastModifiedBy>
  <cp:revision>4</cp:revision>
  <dcterms:created xsi:type="dcterms:W3CDTF">2006-08-16T00:00:00Z</dcterms:created>
  <dcterms:modified xsi:type="dcterms:W3CDTF">2025-04-22T14:17:08Z</dcterms:modified>
  <dc:identifier>DAGXXkvX4IU</dc:identifier>
</cp:coreProperties>
</file>