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</p:sldIdLst>
  <p:sldSz cx="14630400" cy="8229600"/>
  <p:notesSz cx="8229600" cy="14630400"/>
  <p:embeddedFontLst>
    <p:embeddedFont>
      <p:font typeface="Red Hat Text" panose="020B0604020202020204" charset="0"/>
      <p:regular r:id="rId14"/>
    </p:embeddedFont>
    <p:embeddedFont>
      <p:font typeface="Roboto Light" panose="02000000000000000000" pitchFamily="2" charset="0"/>
      <p:regular r:id="rId15"/>
      <p:italic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140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C7D00-3233-47A0-A6A9-32E8B96D883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DEB7684-D8C9-4FE7-B3AE-B7D4F151B86B}">
      <dgm:prSet/>
      <dgm:spPr/>
      <dgm:t>
        <a:bodyPr/>
        <a:lstStyle/>
        <a:p>
          <a:r>
            <a:rPr lang="en-IN" dirty="0"/>
            <a:t>📱 </a:t>
          </a:r>
          <a:r>
            <a:rPr lang="en-IN" b="1" dirty="0">
              <a:latin typeface="Red Hat Text" panose="020B0604020202020204" charset="0"/>
              <a:ea typeface="Red Hat Text" panose="020B0604020202020204" charset="0"/>
              <a:cs typeface="Red Hat Text" panose="020B0604020202020204" charset="0"/>
            </a:rPr>
            <a:t>India-first inclusion tech</a:t>
          </a:r>
          <a:r>
            <a:rPr lang="en-IN" dirty="0">
              <a:latin typeface="Red Hat Text" panose="020B0604020202020204" charset="0"/>
              <a:ea typeface="Red Hat Text" panose="020B0604020202020204" charset="0"/>
              <a:cs typeface="Red Hat Text" panose="020B0604020202020204" charset="0"/>
            </a:rPr>
            <a:t> for non-digital-savvy learners</a:t>
          </a:r>
        </a:p>
      </dgm:t>
    </dgm:pt>
    <dgm:pt modelId="{B545A8D5-C6D1-4B2F-99EF-B112CCC499F8}" type="parTrans" cxnId="{66E42E0A-801C-4A5E-8F31-F2FB5DA3F5E8}">
      <dgm:prSet/>
      <dgm:spPr/>
      <dgm:t>
        <a:bodyPr/>
        <a:lstStyle/>
        <a:p>
          <a:endParaRPr lang="en-IN"/>
        </a:p>
      </dgm:t>
    </dgm:pt>
    <dgm:pt modelId="{D26C8F33-A75B-42E5-A4F8-E1361C39A299}" type="sibTrans" cxnId="{66E42E0A-801C-4A5E-8F31-F2FB5DA3F5E8}">
      <dgm:prSet/>
      <dgm:spPr/>
      <dgm:t>
        <a:bodyPr/>
        <a:lstStyle/>
        <a:p>
          <a:endParaRPr lang="en-IN"/>
        </a:p>
      </dgm:t>
    </dgm:pt>
    <dgm:pt modelId="{207CA736-4D4E-4AD1-B52A-9F2412143E77}">
      <dgm:prSet/>
      <dgm:spPr/>
      <dgm:t>
        <a:bodyPr/>
        <a:lstStyle/>
        <a:p>
          <a:r>
            <a:rPr lang="en-IN" dirty="0"/>
            <a:t>🔄 </a:t>
          </a:r>
          <a:r>
            <a:rPr lang="en-IN" b="1" dirty="0">
              <a:latin typeface="Red Hat Text" panose="020B0604020202020204" charset="0"/>
              <a:ea typeface="Red Hat Text" panose="020B0604020202020204" charset="0"/>
              <a:cs typeface="Red Hat Text" panose="020B0604020202020204" charset="0"/>
            </a:rPr>
            <a:t>Scalable in both urban slums and rural villages</a:t>
          </a:r>
          <a:endParaRPr lang="en-IN" dirty="0">
            <a:latin typeface="Red Hat Text" panose="020B0604020202020204" charset="0"/>
            <a:ea typeface="Red Hat Text" panose="020B0604020202020204" charset="0"/>
            <a:cs typeface="Red Hat Text" panose="020B0604020202020204" charset="0"/>
          </a:endParaRPr>
        </a:p>
      </dgm:t>
    </dgm:pt>
    <dgm:pt modelId="{704823E1-01C9-4054-92F5-DC147862D043}" type="parTrans" cxnId="{6B2094A0-9D05-4BD4-A8E3-91424E6959A2}">
      <dgm:prSet/>
      <dgm:spPr/>
      <dgm:t>
        <a:bodyPr/>
        <a:lstStyle/>
        <a:p>
          <a:endParaRPr lang="en-IN"/>
        </a:p>
      </dgm:t>
    </dgm:pt>
    <dgm:pt modelId="{10AF0CC9-9997-4CFB-A44A-FB26AEAB6574}" type="sibTrans" cxnId="{6B2094A0-9D05-4BD4-A8E3-91424E6959A2}">
      <dgm:prSet/>
      <dgm:spPr/>
      <dgm:t>
        <a:bodyPr/>
        <a:lstStyle/>
        <a:p>
          <a:endParaRPr lang="en-IN"/>
        </a:p>
      </dgm:t>
    </dgm:pt>
    <dgm:pt modelId="{5F0AFC39-E8A5-49A2-894C-7F4A131BAB4B}">
      <dgm:prSet/>
      <dgm:spPr/>
      <dgm:t>
        <a:bodyPr/>
        <a:lstStyle/>
        <a:p>
          <a:r>
            <a:rPr lang="en-IN" dirty="0"/>
            <a:t>💬 </a:t>
          </a:r>
          <a:r>
            <a:rPr lang="en-IN" b="1" dirty="0">
              <a:latin typeface="Red Hat Text" panose="020B0604020202020204" charset="0"/>
              <a:ea typeface="Red Hat Text" panose="020B0604020202020204" charset="0"/>
              <a:cs typeface="Red Hat Text" panose="020B0604020202020204" charset="0"/>
            </a:rPr>
            <a:t>Localized &amp; inclusive</a:t>
          </a:r>
          <a:r>
            <a:rPr lang="en-IN" dirty="0">
              <a:latin typeface="Red Hat Text" panose="020B0604020202020204" charset="0"/>
              <a:ea typeface="Red Hat Text" panose="020B0604020202020204" charset="0"/>
              <a:cs typeface="Red Hat Text" panose="020B0604020202020204" charset="0"/>
            </a:rPr>
            <a:t>: Regional language, cultural relevance</a:t>
          </a:r>
        </a:p>
      </dgm:t>
    </dgm:pt>
    <dgm:pt modelId="{9FF08B42-7A7F-4611-ABCE-86FA21A58940}" type="parTrans" cxnId="{396E6A2D-D653-4F95-89CA-E47282393828}">
      <dgm:prSet/>
      <dgm:spPr/>
      <dgm:t>
        <a:bodyPr/>
        <a:lstStyle/>
        <a:p>
          <a:endParaRPr lang="en-IN"/>
        </a:p>
      </dgm:t>
    </dgm:pt>
    <dgm:pt modelId="{38808F49-723C-45F9-8A89-CD23CF1B195E}" type="sibTrans" cxnId="{396E6A2D-D653-4F95-89CA-E47282393828}">
      <dgm:prSet/>
      <dgm:spPr/>
      <dgm:t>
        <a:bodyPr/>
        <a:lstStyle/>
        <a:p>
          <a:endParaRPr lang="en-IN"/>
        </a:p>
      </dgm:t>
    </dgm:pt>
    <dgm:pt modelId="{3058E5DD-48A6-4E74-AC7B-E3BA423BFDAC}">
      <dgm:prSet/>
      <dgm:spPr/>
      <dgm:t>
        <a:bodyPr/>
        <a:lstStyle/>
        <a:p>
          <a:r>
            <a:rPr lang="en-IN" dirty="0"/>
            <a:t>💡 </a:t>
          </a:r>
          <a:r>
            <a:rPr lang="en-IN" b="1" dirty="0">
              <a:latin typeface="Red Hat Text" panose="020B0604020202020204" charset="0"/>
              <a:ea typeface="Red Hat Text" panose="020B0604020202020204" charset="0"/>
              <a:cs typeface="Red Hat Text" panose="020B0604020202020204" charset="0"/>
            </a:rPr>
            <a:t>Volunteer-powered model</a:t>
          </a:r>
          <a:r>
            <a:rPr lang="en-IN" dirty="0">
              <a:latin typeface="Red Hat Text" panose="020B0604020202020204" charset="0"/>
              <a:ea typeface="Red Hat Text" panose="020B0604020202020204" charset="0"/>
              <a:cs typeface="Red Hat Text" panose="020B0604020202020204" charset="0"/>
            </a:rPr>
            <a:t>: Cost-effective and community driven</a:t>
          </a:r>
        </a:p>
      </dgm:t>
    </dgm:pt>
    <dgm:pt modelId="{3A7CF5CE-E96D-400B-9FC6-B1A75F5B26E1}" type="parTrans" cxnId="{F6D0020A-5ED0-4871-9BEB-48439829CBC0}">
      <dgm:prSet/>
      <dgm:spPr/>
      <dgm:t>
        <a:bodyPr/>
        <a:lstStyle/>
        <a:p>
          <a:endParaRPr lang="en-IN"/>
        </a:p>
      </dgm:t>
    </dgm:pt>
    <dgm:pt modelId="{04DC97FF-68EF-457E-9829-08D42CE81920}" type="sibTrans" cxnId="{F6D0020A-5ED0-4871-9BEB-48439829CBC0}">
      <dgm:prSet/>
      <dgm:spPr/>
      <dgm:t>
        <a:bodyPr/>
        <a:lstStyle/>
        <a:p>
          <a:endParaRPr lang="en-IN"/>
        </a:p>
      </dgm:t>
    </dgm:pt>
    <dgm:pt modelId="{AE0B953E-645E-40C4-92DB-D0A55AA28FF4}">
      <dgm:prSet/>
      <dgm:spPr/>
      <dgm:t>
        <a:bodyPr/>
        <a:lstStyle/>
        <a:p>
          <a:r>
            <a:rPr lang="en-IN" dirty="0"/>
            <a:t>🧩 </a:t>
          </a:r>
          <a:r>
            <a:rPr lang="en-IN" b="1" dirty="0">
              <a:latin typeface="Red Hat Text" panose="020B0604020202020204" charset="0"/>
              <a:ea typeface="Red Hat Text" panose="020B0604020202020204" charset="0"/>
              <a:cs typeface="Red Hat Text" panose="020B0604020202020204" charset="0"/>
            </a:rPr>
            <a:t>Customizable modules</a:t>
          </a:r>
          <a:r>
            <a:rPr lang="en-IN" dirty="0">
              <a:latin typeface="Red Hat Text" panose="020B0604020202020204" charset="0"/>
              <a:ea typeface="Red Hat Text" panose="020B0604020202020204" charset="0"/>
              <a:cs typeface="Red Hat Text" panose="020B0604020202020204" charset="0"/>
            </a:rPr>
            <a:t> for skills (spoken English, sewing, digital literacy, etc.)</a:t>
          </a:r>
        </a:p>
      </dgm:t>
    </dgm:pt>
    <dgm:pt modelId="{3AB0FF0F-4F96-4358-8DCC-0A76C5535E65}" type="parTrans" cxnId="{99F85F4F-7FF3-428C-953F-D112D93E9856}">
      <dgm:prSet/>
      <dgm:spPr/>
      <dgm:t>
        <a:bodyPr/>
        <a:lstStyle/>
        <a:p>
          <a:endParaRPr lang="en-IN"/>
        </a:p>
      </dgm:t>
    </dgm:pt>
    <dgm:pt modelId="{08F60719-E47B-4A05-B883-608E163802BF}" type="sibTrans" cxnId="{99F85F4F-7FF3-428C-953F-D112D93E9856}">
      <dgm:prSet/>
      <dgm:spPr/>
      <dgm:t>
        <a:bodyPr/>
        <a:lstStyle/>
        <a:p>
          <a:endParaRPr lang="en-IN"/>
        </a:p>
      </dgm:t>
    </dgm:pt>
    <dgm:pt modelId="{B8352632-13EA-43B4-8957-D8F4A678FB81}" type="pres">
      <dgm:prSet presAssocID="{501C7D00-3233-47A0-A6A9-32E8B96D883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0A3E540-1C4D-4EB4-ACA4-FD46244DCF1A}" type="pres">
      <dgm:prSet presAssocID="{ADEB7684-D8C9-4FE7-B3AE-B7D4F151B86B}" presName="circle1" presStyleLbl="node1" presStyleIdx="0" presStyleCnt="5"/>
      <dgm:spPr/>
    </dgm:pt>
    <dgm:pt modelId="{802C7F9B-7A17-44AD-A586-9EC4488191E9}" type="pres">
      <dgm:prSet presAssocID="{ADEB7684-D8C9-4FE7-B3AE-B7D4F151B86B}" presName="space" presStyleCnt="0"/>
      <dgm:spPr/>
    </dgm:pt>
    <dgm:pt modelId="{5B0CF3F0-788E-40F1-9E1E-301BC4471513}" type="pres">
      <dgm:prSet presAssocID="{ADEB7684-D8C9-4FE7-B3AE-B7D4F151B86B}" presName="rect1" presStyleLbl="alignAcc1" presStyleIdx="0" presStyleCnt="5"/>
      <dgm:spPr/>
    </dgm:pt>
    <dgm:pt modelId="{5EF94DD6-D6C3-4A3C-BE84-F2D0AF72D149}" type="pres">
      <dgm:prSet presAssocID="{207CA736-4D4E-4AD1-B52A-9F2412143E77}" presName="vertSpace2" presStyleLbl="node1" presStyleIdx="0" presStyleCnt="5"/>
      <dgm:spPr/>
    </dgm:pt>
    <dgm:pt modelId="{C17E0944-5DD7-4122-97FB-224F19FA7583}" type="pres">
      <dgm:prSet presAssocID="{207CA736-4D4E-4AD1-B52A-9F2412143E77}" presName="circle2" presStyleLbl="node1" presStyleIdx="1" presStyleCnt="5"/>
      <dgm:spPr/>
    </dgm:pt>
    <dgm:pt modelId="{9CAF829E-2A90-42BC-B679-C69029EBC557}" type="pres">
      <dgm:prSet presAssocID="{207CA736-4D4E-4AD1-B52A-9F2412143E77}" presName="rect2" presStyleLbl="alignAcc1" presStyleIdx="1" presStyleCnt="5"/>
      <dgm:spPr/>
    </dgm:pt>
    <dgm:pt modelId="{52021A2F-51F1-42B7-8BB8-7B5FEF899BA5}" type="pres">
      <dgm:prSet presAssocID="{5F0AFC39-E8A5-49A2-894C-7F4A131BAB4B}" presName="vertSpace3" presStyleLbl="node1" presStyleIdx="1" presStyleCnt="5"/>
      <dgm:spPr/>
    </dgm:pt>
    <dgm:pt modelId="{71F8BAD6-C023-485C-BA7B-1DA75AA75723}" type="pres">
      <dgm:prSet presAssocID="{5F0AFC39-E8A5-49A2-894C-7F4A131BAB4B}" presName="circle3" presStyleLbl="node1" presStyleIdx="2" presStyleCnt="5"/>
      <dgm:spPr/>
    </dgm:pt>
    <dgm:pt modelId="{73173854-ACB2-4F9A-B3F8-9F4671BF791B}" type="pres">
      <dgm:prSet presAssocID="{5F0AFC39-E8A5-49A2-894C-7F4A131BAB4B}" presName="rect3" presStyleLbl="alignAcc1" presStyleIdx="2" presStyleCnt="5"/>
      <dgm:spPr/>
    </dgm:pt>
    <dgm:pt modelId="{42381919-8A52-43BD-B64B-736ED3C2987A}" type="pres">
      <dgm:prSet presAssocID="{3058E5DD-48A6-4E74-AC7B-E3BA423BFDAC}" presName="vertSpace4" presStyleLbl="node1" presStyleIdx="2" presStyleCnt="5"/>
      <dgm:spPr/>
    </dgm:pt>
    <dgm:pt modelId="{6A7330F3-F4D2-487D-9DB1-FD6357E224A0}" type="pres">
      <dgm:prSet presAssocID="{3058E5DD-48A6-4E74-AC7B-E3BA423BFDAC}" presName="circle4" presStyleLbl="node1" presStyleIdx="3" presStyleCnt="5"/>
      <dgm:spPr/>
    </dgm:pt>
    <dgm:pt modelId="{5D0BE64D-CD26-47DD-9528-13232F084293}" type="pres">
      <dgm:prSet presAssocID="{3058E5DD-48A6-4E74-AC7B-E3BA423BFDAC}" presName="rect4" presStyleLbl="alignAcc1" presStyleIdx="3" presStyleCnt="5"/>
      <dgm:spPr/>
    </dgm:pt>
    <dgm:pt modelId="{B8C99E8F-1C02-41BB-A6DE-302E727E26B2}" type="pres">
      <dgm:prSet presAssocID="{AE0B953E-645E-40C4-92DB-D0A55AA28FF4}" presName="vertSpace5" presStyleLbl="node1" presStyleIdx="3" presStyleCnt="5"/>
      <dgm:spPr/>
    </dgm:pt>
    <dgm:pt modelId="{B0246188-D42F-40E7-BC73-F28C255379BD}" type="pres">
      <dgm:prSet presAssocID="{AE0B953E-645E-40C4-92DB-D0A55AA28FF4}" presName="circle5" presStyleLbl="node1" presStyleIdx="4" presStyleCnt="5"/>
      <dgm:spPr/>
    </dgm:pt>
    <dgm:pt modelId="{971995C8-CC17-4DD0-AF18-C4EE0D8B0CD9}" type="pres">
      <dgm:prSet presAssocID="{AE0B953E-645E-40C4-92DB-D0A55AA28FF4}" presName="rect5" presStyleLbl="alignAcc1" presStyleIdx="4" presStyleCnt="5"/>
      <dgm:spPr/>
    </dgm:pt>
    <dgm:pt modelId="{6518DAA5-3676-43AD-9E1F-D3A28B6E9556}" type="pres">
      <dgm:prSet presAssocID="{ADEB7684-D8C9-4FE7-B3AE-B7D4F151B86B}" presName="rect1ParTxNoCh" presStyleLbl="alignAcc1" presStyleIdx="4" presStyleCnt="5">
        <dgm:presLayoutVars>
          <dgm:chMax val="1"/>
          <dgm:bulletEnabled val="1"/>
        </dgm:presLayoutVars>
      </dgm:prSet>
      <dgm:spPr/>
    </dgm:pt>
    <dgm:pt modelId="{2AC5A635-567D-4F61-BB9B-BF5FAED353B6}" type="pres">
      <dgm:prSet presAssocID="{207CA736-4D4E-4AD1-B52A-9F2412143E77}" presName="rect2ParTxNoCh" presStyleLbl="alignAcc1" presStyleIdx="4" presStyleCnt="5">
        <dgm:presLayoutVars>
          <dgm:chMax val="1"/>
          <dgm:bulletEnabled val="1"/>
        </dgm:presLayoutVars>
      </dgm:prSet>
      <dgm:spPr/>
    </dgm:pt>
    <dgm:pt modelId="{6B18D787-AA93-45E6-B190-A7CA0699EC2C}" type="pres">
      <dgm:prSet presAssocID="{5F0AFC39-E8A5-49A2-894C-7F4A131BAB4B}" presName="rect3ParTxNoCh" presStyleLbl="alignAcc1" presStyleIdx="4" presStyleCnt="5">
        <dgm:presLayoutVars>
          <dgm:chMax val="1"/>
          <dgm:bulletEnabled val="1"/>
        </dgm:presLayoutVars>
      </dgm:prSet>
      <dgm:spPr/>
    </dgm:pt>
    <dgm:pt modelId="{F67DAD49-8641-4844-B24D-7FA1CCDD7835}" type="pres">
      <dgm:prSet presAssocID="{3058E5DD-48A6-4E74-AC7B-E3BA423BFDAC}" presName="rect4ParTxNoCh" presStyleLbl="alignAcc1" presStyleIdx="4" presStyleCnt="5">
        <dgm:presLayoutVars>
          <dgm:chMax val="1"/>
          <dgm:bulletEnabled val="1"/>
        </dgm:presLayoutVars>
      </dgm:prSet>
      <dgm:spPr/>
    </dgm:pt>
    <dgm:pt modelId="{2E550F9D-478E-4EC9-9DF8-3D0161F0EEB3}" type="pres">
      <dgm:prSet presAssocID="{AE0B953E-645E-40C4-92DB-D0A55AA28FF4}" presName="rect5ParTxNoCh" presStyleLbl="alignAcc1" presStyleIdx="4" presStyleCnt="5">
        <dgm:presLayoutVars>
          <dgm:chMax val="1"/>
          <dgm:bulletEnabled val="1"/>
        </dgm:presLayoutVars>
      </dgm:prSet>
      <dgm:spPr/>
    </dgm:pt>
  </dgm:ptLst>
  <dgm:cxnLst>
    <dgm:cxn modelId="{F6D0020A-5ED0-4871-9BEB-48439829CBC0}" srcId="{501C7D00-3233-47A0-A6A9-32E8B96D8832}" destId="{3058E5DD-48A6-4E74-AC7B-E3BA423BFDAC}" srcOrd="3" destOrd="0" parTransId="{3A7CF5CE-E96D-400B-9FC6-B1A75F5B26E1}" sibTransId="{04DC97FF-68EF-457E-9829-08D42CE81920}"/>
    <dgm:cxn modelId="{66E42E0A-801C-4A5E-8F31-F2FB5DA3F5E8}" srcId="{501C7D00-3233-47A0-A6A9-32E8B96D8832}" destId="{ADEB7684-D8C9-4FE7-B3AE-B7D4F151B86B}" srcOrd="0" destOrd="0" parTransId="{B545A8D5-C6D1-4B2F-99EF-B112CCC499F8}" sibTransId="{D26C8F33-A75B-42E5-A4F8-E1361C39A299}"/>
    <dgm:cxn modelId="{83D38312-1B70-40FC-8075-99DE9B7F3F2B}" type="presOf" srcId="{5F0AFC39-E8A5-49A2-894C-7F4A131BAB4B}" destId="{6B18D787-AA93-45E6-B190-A7CA0699EC2C}" srcOrd="1" destOrd="0" presId="urn:microsoft.com/office/officeart/2005/8/layout/target3"/>
    <dgm:cxn modelId="{9B92811F-1C89-421A-BF3C-3DAF2CA14536}" type="presOf" srcId="{3058E5DD-48A6-4E74-AC7B-E3BA423BFDAC}" destId="{F67DAD49-8641-4844-B24D-7FA1CCDD7835}" srcOrd="1" destOrd="0" presId="urn:microsoft.com/office/officeart/2005/8/layout/target3"/>
    <dgm:cxn modelId="{6A8D2E28-1A0C-444C-B609-EA9EA9DAE028}" type="presOf" srcId="{207CA736-4D4E-4AD1-B52A-9F2412143E77}" destId="{9CAF829E-2A90-42BC-B679-C69029EBC557}" srcOrd="0" destOrd="0" presId="urn:microsoft.com/office/officeart/2005/8/layout/target3"/>
    <dgm:cxn modelId="{396E6A2D-D653-4F95-89CA-E47282393828}" srcId="{501C7D00-3233-47A0-A6A9-32E8B96D8832}" destId="{5F0AFC39-E8A5-49A2-894C-7F4A131BAB4B}" srcOrd="2" destOrd="0" parTransId="{9FF08B42-7A7F-4611-ABCE-86FA21A58940}" sibTransId="{38808F49-723C-45F9-8A89-CD23CF1B195E}"/>
    <dgm:cxn modelId="{3222AB68-7CA6-44CF-B36B-133C3469575F}" type="presOf" srcId="{207CA736-4D4E-4AD1-B52A-9F2412143E77}" destId="{2AC5A635-567D-4F61-BB9B-BF5FAED353B6}" srcOrd="1" destOrd="0" presId="urn:microsoft.com/office/officeart/2005/8/layout/target3"/>
    <dgm:cxn modelId="{99F85F4F-7FF3-428C-953F-D112D93E9856}" srcId="{501C7D00-3233-47A0-A6A9-32E8B96D8832}" destId="{AE0B953E-645E-40C4-92DB-D0A55AA28FF4}" srcOrd="4" destOrd="0" parTransId="{3AB0FF0F-4F96-4358-8DCC-0A76C5535E65}" sibTransId="{08F60719-E47B-4A05-B883-608E163802BF}"/>
    <dgm:cxn modelId="{107FCF87-C31A-4A76-8292-9902B3006F0A}" type="presOf" srcId="{501C7D00-3233-47A0-A6A9-32E8B96D8832}" destId="{B8352632-13EA-43B4-8957-D8F4A678FB81}" srcOrd="0" destOrd="0" presId="urn:microsoft.com/office/officeart/2005/8/layout/target3"/>
    <dgm:cxn modelId="{E1B3CB95-F196-49F5-B1E3-BD2446D63719}" type="presOf" srcId="{3058E5DD-48A6-4E74-AC7B-E3BA423BFDAC}" destId="{5D0BE64D-CD26-47DD-9528-13232F084293}" srcOrd="0" destOrd="0" presId="urn:microsoft.com/office/officeart/2005/8/layout/target3"/>
    <dgm:cxn modelId="{6B2094A0-9D05-4BD4-A8E3-91424E6959A2}" srcId="{501C7D00-3233-47A0-A6A9-32E8B96D8832}" destId="{207CA736-4D4E-4AD1-B52A-9F2412143E77}" srcOrd="1" destOrd="0" parTransId="{704823E1-01C9-4054-92F5-DC147862D043}" sibTransId="{10AF0CC9-9997-4CFB-A44A-FB26AEAB6574}"/>
    <dgm:cxn modelId="{1B63CAA5-7CA1-46B5-BB46-19F19DD4212C}" type="presOf" srcId="{ADEB7684-D8C9-4FE7-B3AE-B7D4F151B86B}" destId="{6518DAA5-3676-43AD-9E1F-D3A28B6E9556}" srcOrd="1" destOrd="0" presId="urn:microsoft.com/office/officeart/2005/8/layout/target3"/>
    <dgm:cxn modelId="{C33E17B9-038B-41B4-8EC2-F0A7CA9743DF}" type="presOf" srcId="{AE0B953E-645E-40C4-92DB-D0A55AA28FF4}" destId="{2E550F9D-478E-4EC9-9DF8-3D0161F0EEB3}" srcOrd="1" destOrd="0" presId="urn:microsoft.com/office/officeart/2005/8/layout/target3"/>
    <dgm:cxn modelId="{FB8E6ACD-BA40-4C44-B6C5-DCDE5A767013}" type="presOf" srcId="{AE0B953E-645E-40C4-92DB-D0A55AA28FF4}" destId="{971995C8-CC17-4DD0-AF18-C4EE0D8B0CD9}" srcOrd="0" destOrd="0" presId="urn:microsoft.com/office/officeart/2005/8/layout/target3"/>
    <dgm:cxn modelId="{D24F10D3-EDE9-4732-B6E6-588DDEF23F5F}" type="presOf" srcId="{ADEB7684-D8C9-4FE7-B3AE-B7D4F151B86B}" destId="{5B0CF3F0-788E-40F1-9E1E-301BC4471513}" srcOrd="0" destOrd="0" presId="urn:microsoft.com/office/officeart/2005/8/layout/target3"/>
    <dgm:cxn modelId="{B73132FF-CDE1-41A6-87CC-F96FEC0F5895}" type="presOf" srcId="{5F0AFC39-E8A5-49A2-894C-7F4A131BAB4B}" destId="{73173854-ACB2-4F9A-B3F8-9F4671BF791B}" srcOrd="0" destOrd="0" presId="urn:microsoft.com/office/officeart/2005/8/layout/target3"/>
    <dgm:cxn modelId="{4556EE70-D1B0-4A11-9AC7-E45C886A4AC6}" type="presParOf" srcId="{B8352632-13EA-43B4-8957-D8F4A678FB81}" destId="{20A3E540-1C4D-4EB4-ACA4-FD46244DCF1A}" srcOrd="0" destOrd="0" presId="urn:microsoft.com/office/officeart/2005/8/layout/target3"/>
    <dgm:cxn modelId="{34C3B0AD-5639-43DC-9DDE-BA6AC8522CBA}" type="presParOf" srcId="{B8352632-13EA-43B4-8957-D8F4A678FB81}" destId="{802C7F9B-7A17-44AD-A586-9EC4488191E9}" srcOrd="1" destOrd="0" presId="urn:microsoft.com/office/officeart/2005/8/layout/target3"/>
    <dgm:cxn modelId="{FA9786DA-A2C2-43D9-9B6B-89B65697E31F}" type="presParOf" srcId="{B8352632-13EA-43B4-8957-D8F4A678FB81}" destId="{5B0CF3F0-788E-40F1-9E1E-301BC4471513}" srcOrd="2" destOrd="0" presId="urn:microsoft.com/office/officeart/2005/8/layout/target3"/>
    <dgm:cxn modelId="{2DC80E62-E736-48E0-B179-183505630E10}" type="presParOf" srcId="{B8352632-13EA-43B4-8957-D8F4A678FB81}" destId="{5EF94DD6-D6C3-4A3C-BE84-F2D0AF72D149}" srcOrd="3" destOrd="0" presId="urn:microsoft.com/office/officeart/2005/8/layout/target3"/>
    <dgm:cxn modelId="{756BD178-5B15-4F91-B968-70CB8C668F5D}" type="presParOf" srcId="{B8352632-13EA-43B4-8957-D8F4A678FB81}" destId="{C17E0944-5DD7-4122-97FB-224F19FA7583}" srcOrd="4" destOrd="0" presId="urn:microsoft.com/office/officeart/2005/8/layout/target3"/>
    <dgm:cxn modelId="{D1D0EA50-AA34-4A76-9B10-2579C3B31DA0}" type="presParOf" srcId="{B8352632-13EA-43B4-8957-D8F4A678FB81}" destId="{9CAF829E-2A90-42BC-B679-C69029EBC557}" srcOrd="5" destOrd="0" presId="urn:microsoft.com/office/officeart/2005/8/layout/target3"/>
    <dgm:cxn modelId="{FD5C6825-64F4-47F5-A7EA-AB302296D069}" type="presParOf" srcId="{B8352632-13EA-43B4-8957-D8F4A678FB81}" destId="{52021A2F-51F1-42B7-8BB8-7B5FEF899BA5}" srcOrd="6" destOrd="0" presId="urn:microsoft.com/office/officeart/2005/8/layout/target3"/>
    <dgm:cxn modelId="{DAB43733-5D64-4554-9FE6-4D6A2295471D}" type="presParOf" srcId="{B8352632-13EA-43B4-8957-D8F4A678FB81}" destId="{71F8BAD6-C023-485C-BA7B-1DA75AA75723}" srcOrd="7" destOrd="0" presId="urn:microsoft.com/office/officeart/2005/8/layout/target3"/>
    <dgm:cxn modelId="{22163611-8371-4AEB-9288-BC0FE1D7B50F}" type="presParOf" srcId="{B8352632-13EA-43B4-8957-D8F4A678FB81}" destId="{73173854-ACB2-4F9A-B3F8-9F4671BF791B}" srcOrd="8" destOrd="0" presId="urn:microsoft.com/office/officeart/2005/8/layout/target3"/>
    <dgm:cxn modelId="{31CCC7DE-C1A4-4655-8E63-E955EBF5B3F3}" type="presParOf" srcId="{B8352632-13EA-43B4-8957-D8F4A678FB81}" destId="{42381919-8A52-43BD-B64B-736ED3C2987A}" srcOrd="9" destOrd="0" presId="urn:microsoft.com/office/officeart/2005/8/layout/target3"/>
    <dgm:cxn modelId="{8DA8E33D-54AB-453C-A661-40E3809C2EE4}" type="presParOf" srcId="{B8352632-13EA-43B4-8957-D8F4A678FB81}" destId="{6A7330F3-F4D2-487D-9DB1-FD6357E224A0}" srcOrd="10" destOrd="0" presId="urn:microsoft.com/office/officeart/2005/8/layout/target3"/>
    <dgm:cxn modelId="{880DBA52-EFD0-4CE0-9CC1-FA83BF9FA572}" type="presParOf" srcId="{B8352632-13EA-43B4-8957-D8F4A678FB81}" destId="{5D0BE64D-CD26-47DD-9528-13232F084293}" srcOrd="11" destOrd="0" presId="urn:microsoft.com/office/officeart/2005/8/layout/target3"/>
    <dgm:cxn modelId="{93AC5EB6-8F7A-40E7-BD05-306D5A70CC0F}" type="presParOf" srcId="{B8352632-13EA-43B4-8957-D8F4A678FB81}" destId="{B8C99E8F-1C02-41BB-A6DE-302E727E26B2}" srcOrd="12" destOrd="0" presId="urn:microsoft.com/office/officeart/2005/8/layout/target3"/>
    <dgm:cxn modelId="{9143628F-F66F-4564-A85F-FAF12E9D4194}" type="presParOf" srcId="{B8352632-13EA-43B4-8957-D8F4A678FB81}" destId="{B0246188-D42F-40E7-BC73-F28C255379BD}" srcOrd="13" destOrd="0" presId="urn:microsoft.com/office/officeart/2005/8/layout/target3"/>
    <dgm:cxn modelId="{65A5EFFF-9986-40C5-815C-B5D78D97581E}" type="presParOf" srcId="{B8352632-13EA-43B4-8957-D8F4A678FB81}" destId="{971995C8-CC17-4DD0-AF18-C4EE0D8B0CD9}" srcOrd="14" destOrd="0" presId="urn:microsoft.com/office/officeart/2005/8/layout/target3"/>
    <dgm:cxn modelId="{4AA2F3A9-E5DF-474C-A8A7-57E2EBEDF894}" type="presParOf" srcId="{B8352632-13EA-43B4-8957-D8F4A678FB81}" destId="{6518DAA5-3676-43AD-9E1F-D3A28B6E9556}" srcOrd="15" destOrd="0" presId="urn:microsoft.com/office/officeart/2005/8/layout/target3"/>
    <dgm:cxn modelId="{5A602858-9F1C-478A-9173-7CAE8029DFF5}" type="presParOf" srcId="{B8352632-13EA-43B4-8957-D8F4A678FB81}" destId="{2AC5A635-567D-4F61-BB9B-BF5FAED353B6}" srcOrd="16" destOrd="0" presId="urn:microsoft.com/office/officeart/2005/8/layout/target3"/>
    <dgm:cxn modelId="{CED963E0-9235-4F6C-959D-07601502FD86}" type="presParOf" srcId="{B8352632-13EA-43B4-8957-D8F4A678FB81}" destId="{6B18D787-AA93-45E6-B190-A7CA0699EC2C}" srcOrd="17" destOrd="0" presId="urn:microsoft.com/office/officeart/2005/8/layout/target3"/>
    <dgm:cxn modelId="{052FBBD7-57A7-42AF-ADBD-886080BCEEC8}" type="presParOf" srcId="{B8352632-13EA-43B4-8957-D8F4A678FB81}" destId="{F67DAD49-8641-4844-B24D-7FA1CCDD7835}" srcOrd="18" destOrd="0" presId="urn:microsoft.com/office/officeart/2005/8/layout/target3"/>
    <dgm:cxn modelId="{708488AA-E4FD-482C-BE6E-C16563CB2241}" type="presParOf" srcId="{B8352632-13EA-43B4-8957-D8F4A678FB81}" destId="{2E550F9D-478E-4EC9-9DF8-3D0161F0EEB3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3E540-1C4D-4EB4-ACA4-FD46244DCF1A}">
      <dsp:nvSpPr>
        <dsp:cNvPr id="0" name=""/>
        <dsp:cNvSpPr/>
      </dsp:nvSpPr>
      <dsp:spPr>
        <a:xfrm>
          <a:off x="0" y="0"/>
          <a:ext cx="3149600" cy="31496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CF3F0-788E-40F1-9E1E-301BC4471513}">
      <dsp:nvSpPr>
        <dsp:cNvPr id="0" name=""/>
        <dsp:cNvSpPr/>
      </dsp:nvSpPr>
      <dsp:spPr>
        <a:xfrm>
          <a:off x="1574800" y="0"/>
          <a:ext cx="11380151" cy="314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📱 </a:t>
          </a:r>
          <a:r>
            <a:rPr lang="en-IN" sz="2100" b="1" kern="1200" dirty="0">
              <a:latin typeface="Red Hat Text" panose="020B0604020202020204" charset="0"/>
              <a:ea typeface="Red Hat Text" panose="020B0604020202020204" charset="0"/>
              <a:cs typeface="Red Hat Text" panose="020B0604020202020204" charset="0"/>
            </a:rPr>
            <a:t>India-first inclusion tech</a:t>
          </a:r>
          <a:r>
            <a:rPr lang="en-IN" sz="2100" kern="1200" dirty="0">
              <a:latin typeface="Red Hat Text" panose="020B0604020202020204" charset="0"/>
              <a:ea typeface="Red Hat Text" panose="020B0604020202020204" charset="0"/>
              <a:cs typeface="Red Hat Text" panose="020B0604020202020204" charset="0"/>
            </a:rPr>
            <a:t> for non-digital-savvy learners</a:t>
          </a:r>
        </a:p>
      </dsp:txBody>
      <dsp:txXfrm>
        <a:off x="1574800" y="0"/>
        <a:ext cx="11380151" cy="503935"/>
      </dsp:txXfrm>
    </dsp:sp>
    <dsp:sp modelId="{C17E0944-5DD7-4122-97FB-224F19FA7583}">
      <dsp:nvSpPr>
        <dsp:cNvPr id="0" name=""/>
        <dsp:cNvSpPr/>
      </dsp:nvSpPr>
      <dsp:spPr>
        <a:xfrm>
          <a:off x="330707" y="503935"/>
          <a:ext cx="2488184" cy="248818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F829E-2A90-42BC-B679-C69029EBC557}">
      <dsp:nvSpPr>
        <dsp:cNvPr id="0" name=""/>
        <dsp:cNvSpPr/>
      </dsp:nvSpPr>
      <dsp:spPr>
        <a:xfrm>
          <a:off x="1574800" y="503935"/>
          <a:ext cx="11380151" cy="24881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🔄 </a:t>
          </a:r>
          <a:r>
            <a:rPr lang="en-IN" sz="2100" b="1" kern="1200" dirty="0">
              <a:latin typeface="Red Hat Text" panose="020B0604020202020204" charset="0"/>
              <a:ea typeface="Red Hat Text" panose="020B0604020202020204" charset="0"/>
              <a:cs typeface="Red Hat Text" panose="020B0604020202020204" charset="0"/>
            </a:rPr>
            <a:t>Scalable in both urban slums and rural villages</a:t>
          </a:r>
          <a:endParaRPr lang="en-IN" sz="2100" kern="1200" dirty="0">
            <a:latin typeface="Red Hat Text" panose="020B0604020202020204" charset="0"/>
            <a:ea typeface="Red Hat Text" panose="020B0604020202020204" charset="0"/>
            <a:cs typeface="Red Hat Text" panose="020B0604020202020204" charset="0"/>
          </a:endParaRPr>
        </a:p>
      </dsp:txBody>
      <dsp:txXfrm>
        <a:off x="1574800" y="503935"/>
        <a:ext cx="11380151" cy="503936"/>
      </dsp:txXfrm>
    </dsp:sp>
    <dsp:sp modelId="{71F8BAD6-C023-485C-BA7B-1DA75AA75723}">
      <dsp:nvSpPr>
        <dsp:cNvPr id="0" name=""/>
        <dsp:cNvSpPr/>
      </dsp:nvSpPr>
      <dsp:spPr>
        <a:xfrm>
          <a:off x="661415" y="1007872"/>
          <a:ext cx="1826768" cy="182676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73854-ACB2-4F9A-B3F8-9F4671BF791B}">
      <dsp:nvSpPr>
        <dsp:cNvPr id="0" name=""/>
        <dsp:cNvSpPr/>
      </dsp:nvSpPr>
      <dsp:spPr>
        <a:xfrm>
          <a:off x="1574800" y="1007872"/>
          <a:ext cx="11380151" cy="18267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💬 </a:t>
          </a:r>
          <a:r>
            <a:rPr lang="en-IN" sz="2100" b="1" kern="1200" dirty="0">
              <a:latin typeface="Red Hat Text" panose="020B0604020202020204" charset="0"/>
              <a:ea typeface="Red Hat Text" panose="020B0604020202020204" charset="0"/>
              <a:cs typeface="Red Hat Text" panose="020B0604020202020204" charset="0"/>
            </a:rPr>
            <a:t>Localized &amp; inclusive</a:t>
          </a:r>
          <a:r>
            <a:rPr lang="en-IN" sz="2100" kern="1200" dirty="0">
              <a:latin typeface="Red Hat Text" panose="020B0604020202020204" charset="0"/>
              <a:ea typeface="Red Hat Text" panose="020B0604020202020204" charset="0"/>
              <a:cs typeface="Red Hat Text" panose="020B0604020202020204" charset="0"/>
            </a:rPr>
            <a:t>: Regional language, cultural relevance</a:t>
          </a:r>
        </a:p>
      </dsp:txBody>
      <dsp:txXfrm>
        <a:off x="1574800" y="1007872"/>
        <a:ext cx="11380151" cy="503936"/>
      </dsp:txXfrm>
    </dsp:sp>
    <dsp:sp modelId="{6A7330F3-F4D2-487D-9DB1-FD6357E224A0}">
      <dsp:nvSpPr>
        <dsp:cNvPr id="0" name=""/>
        <dsp:cNvSpPr/>
      </dsp:nvSpPr>
      <dsp:spPr>
        <a:xfrm>
          <a:off x="992124" y="1511808"/>
          <a:ext cx="1165352" cy="116535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BE64D-CD26-47DD-9528-13232F084293}">
      <dsp:nvSpPr>
        <dsp:cNvPr id="0" name=""/>
        <dsp:cNvSpPr/>
      </dsp:nvSpPr>
      <dsp:spPr>
        <a:xfrm>
          <a:off x="1574800" y="1511808"/>
          <a:ext cx="11380151" cy="11653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💡 </a:t>
          </a:r>
          <a:r>
            <a:rPr lang="en-IN" sz="2100" b="1" kern="1200" dirty="0">
              <a:latin typeface="Red Hat Text" panose="020B0604020202020204" charset="0"/>
              <a:ea typeface="Red Hat Text" panose="020B0604020202020204" charset="0"/>
              <a:cs typeface="Red Hat Text" panose="020B0604020202020204" charset="0"/>
            </a:rPr>
            <a:t>Volunteer-powered model</a:t>
          </a:r>
          <a:r>
            <a:rPr lang="en-IN" sz="2100" kern="1200" dirty="0">
              <a:latin typeface="Red Hat Text" panose="020B0604020202020204" charset="0"/>
              <a:ea typeface="Red Hat Text" panose="020B0604020202020204" charset="0"/>
              <a:cs typeface="Red Hat Text" panose="020B0604020202020204" charset="0"/>
            </a:rPr>
            <a:t>: Cost-effective and community driven</a:t>
          </a:r>
        </a:p>
      </dsp:txBody>
      <dsp:txXfrm>
        <a:off x="1574800" y="1511808"/>
        <a:ext cx="11380151" cy="503936"/>
      </dsp:txXfrm>
    </dsp:sp>
    <dsp:sp modelId="{B0246188-D42F-40E7-BC73-F28C255379BD}">
      <dsp:nvSpPr>
        <dsp:cNvPr id="0" name=""/>
        <dsp:cNvSpPr/>
      </dsp:nvSpPr>
      <dsp:spPr>
        <a:xfrm>
          <a:off x="1322832" y="2015744"/>
          <a:ext cx="503936" cy="50393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995C8-CC17-4DD0-AF18-C4EE0D8B0CD9}">
      <dsp:nvSpPr>
        <dsp:cNvPr id="0" name=""/>
        <dsp:cNvSpPr/>
      </dsp:nvSpPr>
      <dsp:spPr>
        <a:xfrm>
          <a:off x="1574800" y="2015744"/>
          <a:ext cx="11380151" cy="5039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🧩 </a:t>
          </a:r>
          <a:r>
            <a:rPr lang="en-IN" sz="2100" b="1" kern="1200" dirty="0">
              <a:latin typeface="Red Hat Text" panose="020B0604020202020204" charset="0"/>
              <a:ea typeface="Red Hat Text" panose="020B0604020202020204" charset="0"/>
              <a:cs typeface="Red Hat Text" panose="020B0604020202020204" charset="0"/>
            </a:rPr>
            <a:t>Customizable modules</a:t>
          </a:r>
          <a:r>
            <a:rPr lang="en-IN" sz="2100" kern="1200" dirty="0">
              <a:latin typeface="Red Hat Text" panose="020B0604020202020204" charset="0"/>
              <a:ea typeface="Red Hat Text" panose="020B0604020202020204" charset="0"/>
              <a:cs typeface="Red Hat Text" panose="020B0604020202020204" charset="0"/>
            </a:rPr>
            <a:t> for skills (spoken English, sewing, digital literacy, etc.)</a:t>
          </a:r>
        </a:p>
      </dsp:txBody>
      <dsp:txXfrm>
        <a:off x="1574800" y="2015744"/>
        <a:ext cx="11380151" cy="503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38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481" y="2885441"/>
            <a:ext cx="9320323" cy="1975562"/>
          </a:xfrm>
        </p:spPr>
        <p:txBody>
          <a:bodyPr anchor="b">
            <a:noAutofit/>
          </a:bodyPr>
          <a:lstStyle>
            <a:lvl1pPr algn="r">
              <a:defRPr sz="64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481" y="4861000"/>
            <a:ext cx="9320323" cy="131627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859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731520"/>
            <a:ext cx="10316002" cy="40843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054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9367" y="4358640"/>
            <a:ext cx="8669429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6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95301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2318386"/>
            <a:ext cx="10316002" cy="3114552"/>
          </a:xfrm>
        </p:spPr>
        <p:txBody>
          <a:bodyPr anchor="b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097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45736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731520"/>
            <a:ext cx="10305844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516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304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61208" y="731520"/>
            <a:ext cx="1565692" cy="630174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2" y="731520"/>
            <a:ext cx="8472180" cy="63017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7911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424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0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948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8013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760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401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926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2443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5083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33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67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3241041"/>
            <a:ext cx="10316002" cy="219189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25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592707"/>
            <a:ext cx="5020842" cy="4656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7964" y="2592707"/>
            <a:ext cx="5020841" cy="4656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055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894" y="2593180"/>
            <a:ext cx="502274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894" y="3284695"/>
            <a:ext cx="5022748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6059" y="2593180"/>
            <a:ext cx="5022742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6062" y="3284695"/>
            <a:ext cx="5022740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335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564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0858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1798325"/>
            <a:ext cx="4625434" cy="153415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2554" y="617910"/>
            <a:ext cx="5416249" cy="66317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3332483"/>
            <a:ext cx="4625434" cy="3101339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476" indent="0">
              <a:buNone/>
              <a:defRPr sz="1680"/>
            </a:lvl2pPr>
            <a:lvl3pPr marL="1096951" indent="0">
              <a:buNone/>
              <a:defRPr sz="1440"/>
            </a:lvl3pPr>
            <a:lvl4pPr marL="1645427" indent="0">
              <a:buNone/>
              <a:defRPr sz="1200"/>
            </a:lvl4pPr>
            <a:lvl5pPr marL="2193901" indent="0">
              <a:buNone/>
              <a:defRPr sz="1200"/>
            </a:lvl5pPr>
            <a:lvl6pPr marL="2742377" indent="0">
              <a:buNone/>
              <a:defRPr sz="1200"/>
            </a:lvl6pPr>
            <a:lvl7pPr marL="3290852" indent="0">
              <a:buNone/>
              <a:defRPr sz="1200"/>
            </a:lvl7pPr>
            <a:lvl8pPr marL="3839328" indent="0">
              <a:buNone/>
              <a:defRPr sz="1200"/>
            </a:lvl8pPr>
            <a:lvl9pPr marL="438780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571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5760720"/>
            <a:ext cx="1031600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801" y="731520"/>
            <a:ext cx="10316002" cy="4614862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2" y="6440806"/>
            <a:ext cx="10316000" cy="808829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360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2592707"/>
            <a:ext cx="10316002" cy="465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6160" y="7249635"/>
            <a:ext cx="109432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1" y="7249635"/>
            <a:ext cx="755713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8796" y="7249635"/>
            <a:ext cx="8200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5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13" y="4744475"/>
            <a:ext cx="3397279" cy="259060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5753" y="1402661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800" b="1" dirty="0">
                <a:solidFill>
                  <a:schemeClr val="accent1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SkillSaathi: It's Never Too Late to Learn</a:t>
            </a:r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5" name="Text 1"/>
          <p:cNvSpPr/>
          <p:nvPr/>
        </p:nvSpPr>
        <p:spPr>
          <a:xfrm>
            <a:off x="742352" y="3102101"/>
            <a:ext cx="765929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000" dirty="0"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Bridging educational gaps for marginalized learners. Empowering older adults and women through technology. Connecting knowledge seekers with passionate volunteers.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837724" y="5515928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2989B-A314-AD19-65CA-D65ACE809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4866" y="1390868"/>
            <a:ext cx="3777810" cy="62708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77D948-CA13-775A-B6BC-625F4CB95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9516" y="4833987"/>
            <a:ext cx="3718913" cy="24115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3312" y="617458"/>
            <a:ext cx="5735360" cy="658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Feasibility and MVP Plan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856648" y="1594723"/>
            <a:ext cx="13192570" cy="5493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Pilot: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83312" y="2159794"/>
            <a:ext cx="13063776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Target one urban and one rural cluster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83312" y="2596158"/>
            <a:ext cx="13063776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Partner with local college + NGO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83312" y="3032522"/>
            <a:ext cx="13063776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Onboard 10 tutors, 20+ learners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83312" y="3468886"/>
            <a:ext cx="13063776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Test app + feedback loop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83312" y="3905250"/>
            <a:ext cx="13063776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Tech Stack: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83312" y="4341614"/>
            <a:ext cx="13063776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Android app with offline video access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83312" y="4777978"/>
            <a:ext cx="13063776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Tutor dashboard (basic web portal)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83312" y="5214342"/>
            <a:ext cx="13063776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Voice commands, large icons, video guidance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83312" y="5650706"/>
            <a:ext cx="13063776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Low-cost &amp; Scalable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83312" y="6087070"/>
            <a:ext cx="13063776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Wi-Fi booths + existing volunteers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83312" y="6523434"/>
            <a:ext cx="13063776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CSR / Gov schemes to fund hardware or content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83312" y="7217212"/>
            <a:ext cx="3160038" cy="394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4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5F8502-0540-E082-1A2D-804D43B48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021" y="1710157"/>
            <a:ext cx="9888516" cy="35594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204" y="1670804"/>
            <a:ext cx="4887992" cy="488799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7724" y="156364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Conclusion</a:t>
            </a:r>
            <a:endParaRPr lang="en-US" sz="4400" dirty="0"/>
          </a:p>
        </p:txBody>
      </p:sp>
      <p:sp>
        <p:nvSpPr>
          <p:cNvPr id="5" name="Text 1"/>
          <p:cNvSpPr/>
          <p:nvPr/>
        </p:nvSpPr>
        <p:spPr>
          <a:xfrm>
            <a:off x="837724" y="2626638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SkillSaathi is more than an app—it’s a learning movement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837724" y="3093363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It fosters dignity, growth, and independence for those often left behind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837724" y="3943112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Join us in bringing equal learning opportunities to all, regardless of age or gender </a:t>
            </a:r>
            <a:r>
              <a:rPr lang="en-US" sz="1850" dirty="0">
                <a:solidFill>
                  <a:srgbClr val="000000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🌱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837724" y="4978360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Thank You</a:t>
            </a:r>
            <a:endParaRPr lang="en-US" sz="1850" dirty="0"/>
          </a:p>
        </p:txBody>
      </p:sp>
      <p:sp>
        <p:nvSpPr>
          <p:cNvPr id="9" name="Text 5"/>
          <p:cNvSpPr/>
          <p:nvPr/>
        </p:nvSpPr>
        <p:spPr>
          <a:xfrm>
            <a:off x="837724" y="5630585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Vanshika - vanshikat260@gmail.com</a:t>
            </a:r>
            <a:endParaRPr lang="en-US" sz="1850" dirty="0"/>
          </a:p>
        </p:txBody>
      </p:sp>
      <p:sp>
        <p:nvSpPr>
          <p:cNvPr id="10" name="Text 6"/>
          <p:cNvSpPr/>
          <p:nvPr/>
        </p:nvSpPr>
        <p:spPr>
          <a:xfrm>
            <a:off x="837724" y="6282809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Sagnik Gangopadhyay - amayamix24@gmail.com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15153" y="1084572"/>
            <a:ext cx="774132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chemeClr val="accent1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The Learning Opportunity Gap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837724" y="2358033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Millions of older adults and women in India want to learn, but face barriers</a:t>
            </a: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.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1012384" y="324957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Access Barriers</a:t>
            </a:r>
            <a:endParaRPr lang="en-US" sz="2200" b="1" dirty="0"/>
          </a:p>
        </p:txBody>
      </p:sp>
      <p:sp>
        <p:nvSpPr>
          <p:cNvPr id="5" name="Text 3"/>
          <p:cNvSpPr/>
          <p:nvPr/>
        </p:nvSpPr>
        <p:spPr>
          <a:xfrm>
            <a:off x="837724" y="3840837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65% of women in rural areas lack access to continued education.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4822269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Older adults face significant learning and skill development barriers.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5803702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Volunteers willing to teach—but no matching platform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7614761" y="324957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Systemic Issues</a:t>
            </a:r>
            <a:endParaRPr lang="en-US" sz="2200" b="1" dirty="0"/>
          </a:p>
        </p:txBody>
      </p:sp>
      <p:sp>
        <p:nvSpPr>
          <p:cNvPr id="9" name="Text 7"/>
          <p:cNvSpPr/>
          <p:nvPr/>
        </p:nvSpPr>
        <p:spPr>
          <a:xfrm>
            <a:off x="7614761" y="3935497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Traditional education systems overlook mature learners.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7614761" y="4753392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Digital literacy remains a critical challenge for many communities.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7598477" y="5762799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Rural learners lack access to structured learning &amp; mentors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837724" y="667131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These gaps highlight the urgent need for accessible and inclusive learning solutions.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23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9978" y="612815"/>
            <a:ext cx="7584043" cy="13108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b="1" dirty="0">
                <a:solidFill>
                  <a:schemeClr val="accent1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SkillSaathi: Our Proposed Solution</a:t>
            </a:r>
            <a:endParaRPr lang="en-US" sz="4100" b="1" dirty="0">
              <a:solidFill>
                <a:schemeClr val="accent1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779978" y="2257901"/>
            <a:ext cx="7584043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 mobile app &amp; learning ecosystem that connects women and older adults to volunteers and tutors based on skill, language, and location.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79978" y="3221712"/>
            <a:ext cx="3680698" cy="1976676"/>
          </a:xfrm>
          <a:prstGeom prst="roundRect">
            <a:avLst>
              <a:gd name="adj" fmla="val 1691"/>
            </a:avLst>
          </a:prstGeom>
          <a:solidFill>
            <a:srgbClr val="F3E8E8"/>
          </a:solidFill>
          <a:ln/>
        </p:spPr>
      </p:sp>
      <p:sp>
        <p:nvSpPr>
          <p:cNvPr id="6" name="Text 3"/>
          <p:cNvSpPr/>
          <p:nvPr/>
        </p:nvSpPr>
        <p:spPr>
          <a:xfrm>
            <a:off x="1002744" y="3444478"/>
            <a:ext cx="2621994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Platform</a:t>
            </a:r>
            <a:endParaRPr lang="en-US" sz="2050" dirty="0"/>
          </a:p>
        </p:txBody>
      </p:sp>
      <p:sp>
        <p:nvSpPr>
          <p:cNvPr id="7" name="Text 4"/>
          <p:cNvSpPr/>
          <p:nvPr/>
        </p:nvSpPr>
        <p:spPr>
          <a:xfrm>
            <a:off x="1002744" y="3905845"/>
            <a:ext cx="3235166" cy="10697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Mobile and web platform connecting learners with volunteer tutors.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3443" y="3221712"/>
            <a:ext cx="3680698" cy="1976676"/>
          </a:xfrm>
          <a:prstGeom prst="roundRect">
            <a:avLst>
              <a:gd name="adj" fmla="val 1691"/>
            </a:avLst>
          </a:prstGeom>
          <a:solidFill>
            <a:srgbClr val="F3E8E8"/>
          </a:solidFill>
          <a:ln/>
        </p:spPr>
      </p:sp>
      <p:sp>
        <p:nvSpPr>
          <p:cNvPr id="9" name="Text 6"/>
          <p:cNvSpPr/>
          <p:nvPr/>
        </p:nvSpPr>
        <p:spPr>
          <a:xfrm>
            <a:off x="4906208" y="3444478"/>
            <a:ext cx="2621994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Learning</a:t>
            </a:r>
            <a:endParaRPr lang="en-US" sz="2050" dirty="0"/>
          </a:p>
        </p:txBody>
      </p:sp>
      <p:sp>
        <p:nvSpPr>
          <p:cNvPr id="10" name="Text 7"/>
          <p:cNvSpPr/>
          <p:nvPr/>
        </p:nvSpPr>
        <p:spPr>
          <a:xfrm>
            <a:off x="4906208" y="3905845"/>
            <a:ext cx="3235166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Personalized learning paths for diverse skill development.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79978" y="5421154"/>
            <a:ext cx="7584043" cy="1234559"/>
          </a:xfrm>
          <a:prstGeom prst="roundRect">
            <a:avLst>
              <a:gd name="adj" fmla="val 2708"/>
            </a:avLst>
          </a:prstGeom>
          <a:solidFill>
            <a:srgbClr val="F3E8E8"/>
          </a:solidFill>
          <a:ln/>
        </p:spPr>
      </p:sp>
      <p:sp>
        <p:nvSpPr>
          <p:cNvPr id="12" name="Text 9"/>
          <p:cNvSpPr/>
          <p:nvPr/>
        </p:nvSpPr>
        <p:spPr>
          <a:xfrm>
            <a:off x="1002744" y="5643920"/>
            <a:ext cx="2621994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Opportunities</a:t>
            </a:r>
            <a:endParaRPr lang="en-US" sz="2050" dirty="0"/>
          </a:p>
        </p:txBody>
      </p:sp>
      <p:sp>
        <p:nvSpPr>
          <p:cNvPr id="13" name="Text 10"/>
          <p:cNvSpPr/>
          <p:nvPr/>
        </p:nvSpPr>
        <p:spPr>
          <a:xfrm>
            <a:off x="1002744" y="6105287"/>
            <a:ext cx="4219932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Low-cost educational opportunities.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779978" y="6906339"/>
            <a:ext cx="7584043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SkillSaathi offers an inclusive, technology-enabled learning ecosystem to bridge these gaps.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7757" y="1424350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chemeClr val="accent1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Key Platform Features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6324124" y="3329821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🧑‍💻</a:t>
            </a:r>
            <a:r>
              <a:rPr lang="en-US" sz="200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</a:t>
            </a:r>
            <a:r>
              <a:rPr lang="en-US" sz="2000" b="1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Volunteer dashboard</a:t>
            </a:r>
            <a:r>
              <a:rPr lang="en-US" sz="200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(for scheduling &amp; tracking learners)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6324124" y="3796546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🌐</a:t>
            </a:r>
            <a:r>
              <a:rPr lang="en-US" sz="200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</a:t>
            </a:r>
            <a:r>
              <a:rPr lang="en-US" sz="2000" b="1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Multi - language support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6324124" y="4263271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🎯</a:t>
            </a:r>
            <a:r>
              <a:rPr lang="en-US" sz="200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</a:t>
            </a:r>
            <a:r>
              <a:rPr lang="en-US" sz="2000" b="1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Skill-specific learning</a:t>
            </a:r>
            <a:r>
              <a:rPr lang="en-US" sz="200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(like English, tailoring, finances, smartphone use)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6324124" y="5113020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000000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📍</a:t>
            </a: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</a:t>
            </a:r>
            <a:r>
              <a:rPr lang="en-US" sz="2000" b="1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Location-based tutor/volunteer matching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6324124" y="5579745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000000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⭐</a:t>
            </a: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</a:t>
            </a:r>
            <a:r>
              <a:rPr lang="en-US" sz="2000" b="1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Encouragement through badges, certificates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4817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3423" y="3108722"/>
            <a:ext cx="4796552" cy="599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b="1" dirty="0">
                <a:solidFill>
                  <a:schemeClr val="accent1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User Journeys</a:t>
            </a:r>
            <a:endParaRPr lang="en-US" sz="3750" b="1" dirty="0">
              <a:solidFill>
                <a:schemeClr val="accent1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713423" y="4014073"/>
            <a:ext cx="13203555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b="1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1.Woman Learner (Homemaker or Adult Woman)</a:t>
            </a:r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713423" y="4569500"/>
            <a:ext cx="13203555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Chooses skill → Finds tutor near her → Learns in preferred language</a:t>
            </a:r>
            <a:endParaRPr lang="en-US" dirty="0"/>
          </a:p>
        </p:txBody>
      </p:sp>
      <p:sp>
        <p:nvSpPr>
          <p:cNvPr id="6" name="Text 3"/>
          <p:cNvSpPr/>
          <p:nvPr/>
        </p:nvSpPr>
        <p:spPr>
          <a:xfrm>
            <a:off x="713423" y="5124926"/>
            <a:ext cx="13203555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b="1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2.Older Adult Learner</a:t>
            </a:r>
            <a:endParaRPr lang="en-US" dirty="0"/>
          </a:p>
        </p:txBody>
      </p:sp>
      <p:sp>
        <p:nvSpPr>
          <p:cNvPr id="7" name="Text 4"/>
          <p:cNvSpPr/>
          <p:nvPr/>
        </p:nvSpPr>
        <p:spPr>
          <a:xfrm>
            <a:off x="713423" y="5680353"/>
            <a:ext cx="13203555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Gets help using the app → Picks interest area → Matches with local guide</a:t>
            </a:r>
            <a:endParaRPr lang="en-US" dirty="0"/>
          </a:p>
        </p:txBody>
      </p:sp>
      <p:sp>
        <p:nvSpPr>
          <p:cNvPr id="8" name="Text 5"/>
          <p:cNvSpPr/>
          <p:nvPr/>
        </p:nvSpPr>
        <p:spPr>
          <a:xfrm>
            <a:off x="713423" y="6235779"/>
            <a:ext cx="13203555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b="1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3.Tutor/Volunteer (College students, local educators)</a:t>
            </a:r>
            <a:endParaRPr lang="en-US" dirty="0"/>
          </a:p>
        </p:txBody>
      </p:sp>
      <p:sp>
        <p:nvSpPr>
          <p:cNvPr id="9" name="Text 6"/>
          <p:cNvSpPr/>
          <p:nvPr/>
        </p:nvSpPr>
        <p:spPr>
          <a:xfrm>
            <a:off x="713423" y="6791206"/>
            <a:ext cx="13203555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Registers → Lists skills &amp; location → Matches with learners</a:t>
            </a:r>
            <a:endParaRPr lang="en-US" dirty="0"/>
          </a:p>
        </p:txBody>
      </p:sp>
      <p:sp>
        <p:nvSpPr>
          <p:cNvPr id="10" name="Text 7"/>
          <p:cNvSpPr/>
          <p:nvPr/>
        </p:nvSpPr>
        <p:spPr>
          <a:xfrm>
            <a:off x="713423" y="7346633"/>
            <a:ext cx="13203555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2FD5-181C-0836-C604-48BA1C67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err="1"/>
              <a:t>Mockup</a:t>
            </a:r>
            <a:r>
              <a:rPr lang="en-IN" dirty="0"/>
              <a:t> Samples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9A3624-96A4-0174-AB11-211DF51CB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2044558"/>
            <a:ext cx="12368944" cy="5630238"/>
          </a:xfrm>
        </p:spPr>
      </p:pic>
    </p:spTree>
    <p:extLst>
      <p:ext uri="{BB962C8B-B14F-4D97-AF65-F5344CB8AC3E}">
        <p14:creationId xmlns:p14="http://schemas.microsoft.com/office/powerpoint/2010/main" val="384527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930235"/>
            <a:ext cx="590430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chemeClr val="accent1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Partnerships and Reach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2231946" y="252591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NGO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021449"/>
            <a:ext cx="421040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Collaborations with NGOs and educational institutions</a:t>
            </a:r>
            <a:endParaRPr lang="en-US" sz="18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31" y="2113002"/>
            <a:ext cx="4534138" cy="453413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321266" y="3344108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582269" y="252591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CSR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582269" y="3021449"/>
            <a:ext cx="421040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Corporate social responsibility (CSR) engagement</a:t>
            </a:r>
            <a:endParaRPr lang="en-US" sz="18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131" y="2113002"/>
            <a:ext cx="4534138" cy="453413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972306" y="3344108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582269" y="497252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Gov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582269" y="5468064"/>
            <a:ext cx="421040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Government skill development program alignments</a:t>
            </a:r>
            <a:endParaRPr lang="en-US" sz="18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131" y="2113002"/>
            <a:ext cx="4534138" cy="453413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972306" y="4995148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2231946" y="516397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Reach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837724" y="5659517"/>
            <a:ext cx="421040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Target: 5000 learners in the first year</a:t>
            </a:r>
            <a:endParaRPr lang="en-US" sz="18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8131" y="2113002"/>
            <a:ext cx="4534138" cy="4534138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6321266" y="4995148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4</a:t>
            </a:r>
            <a:endParaRPr lang="en-US" sz="2650" dirty="0"/>
          </a:p>
        </p:txBody>
      </p:sp>
      <p:sp>
        <p:nvSpPr>
          <p:cNvPr id="19" name="Text 13"/>
          <p:cNvSpPr/>
          <p:nvPr/>
        </p:nvSpPr>
        <p:spPr>
          <a:xfrm>
            <a:off x="837724" y="6916341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Strategic partnerships will enable national and international expansion.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98039" y="949457"/>
            <a:ext cx="637794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chemeClr val="accent1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Innovation and Scalability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837724" y="3488411"/>
            <a:ext cx="13124856" cy="19568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3000"/>
              </a:lnSpc>
              <a:buSzPct val="100000"/>
            </a:pPr>
            <a:endParaRPr lang="en-US" sz="200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61DC51E-D78B-B29E-40C9-60CE5A9FE6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7000113"/>
              </p:ext>
            </p:extLst>
          </p:nvPr>
        </p:nvGraphicFramePr>
        <p:xfrm>
          <a:off x="837724" y="2531533"/>
          <a:ext cx="12954952" cy="314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 3"/>
          <p:cNvSpPr/>
          <p:nvPr/>
        </p:nvSpPr>
        <p:spPr>
          <a:xfrm>
            <a:off x="837724" y="4421862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3000"/>
              </a:lnSpc>
              <a:buSzPct val="100000"/>
            </a:pP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837724" y="4888587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837724" y="5540812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.</a:t>
            </a:r>
            <a:endParaRPr lang="en-US" sz="18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710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1511" y="519708"/>
            <a:ext cx="5402405" cy="5560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500" b="1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Societal Impact and Vision</a:t>
            </a:r>
            <a:endParaRPr lang="en-US" sz="3500" b="1" dirty="0"/>
          </a:p>
        </p:txBody>
      </p:sp>
      <p:sp>
        <p:nvSpPr>
          <p:cNvPr id="4" name="Shape 1"/>
          <p:cNvSpPr/>
          <p:nvPr/>
        </p:nvSpPr>
        <p:spPr>
          <a:xfrm>
            <a:off x="661511" y="1359218"/>
            <a:ext cx="7820978" cy="559594"/>
          </a:xfrm>
          <a:prstGeom prst="roundRect">
            <a:avLst>
              <a:gd name="adj" fmla="val 5067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476368" y="1359218"/>
            <a:ext cx="7805738" cy="54435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858083" y="1487805"/>
            <a:ext cx="352115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b="1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Area</a:t>
            </a:r>
            <a:endParaRPr lang="en-US" b="1" dirty="0"/>
          </a:p>
        </p:txBody>
      </p:sp>
      <p:sp>
        <p:nvSpPr>
          <p:cNvPr id="7" name="Text 4"/>
          <p:cNvSpPr/>
          <p:nvPr/>
        </p:nvSpPr>
        <p:spPr>
          <a:xfrm>
            <a:off x="4764762" y="1487805"/>
            <a:ext cx="352115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b="1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Impact</a:t>
            </a:r>
            <a:endParaRPr lang="en-US" b="1" dirty="0"/>
          </a:p>
        </p:txBody>
      </p:sp>
      <p:sp>
        <p:nvSpPr>
          <p:cNvPr id="8" name="Shape 5"/>
          <p:cNvSpPr/>
          <p:nvPr/>
        </p:nvSpPr>
        <p:spPr>
          <a:xfrm>
            <a:off x="661511" y="2131457"/>
            <a:ext cx="7820978" cy="862013"/>
          </a:xfrm>
          <a:prstGeom prst="roundRect">
            <a:avLst>
              <a:gd name="adj" fmla="val 328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669131" y="2139077"/>
            <a:ext cx="7805738" cy="84677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858083" y="2260044"/>
            <a:ext cx="352115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Elder Empowerment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4764762" y="2260044"/>
            <a:ext cx="3521154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Helps them learn, connect, and feel included</a:t>
            </a:r>
            <a:endParaRPr lang="en-US" sz="1600" dirty="0"/>
          </a:p>
        </p:txBody>
      </p:sp>
      <p:sp>
        <p:nvSpPr>
          <p:cNvPr id="12" name="Shape 9"/>
          <p:cNvSpPr/>
          <p:nvPr/>
        </p:nvSpPr>
        <p:spPr>
          <a:xfrm>
            <a:off x="661511" y="3206115"/>
            <a:ext cx="7820978" cy="862013"/>
          </a:xfrm>
          <a:prstGeom prst="roundRect">
            <a:avLst>
              <a:gd name="adj" fmla="val 328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13" name="Shape 10"/>
          <p:cNvSpPr/>
          <p:nvPr/>
        </p:nvSpPr>
        <p:spPr>
          <a:xfrm>
            <a:off x="669131" y="3213735"/>
            <a:ext cx="7805738" cy="84677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858083" y="3334703"/>
            <a:ext cx="352115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Women Empowerment</a:t>
            </a:r>
            <a:endParaRPr lang="en-US" sz="1600" dirty="0"/>
          </a:p>
        </p:txBody>
      </p:sp>
      <p:sp>
        <p:nvSpPr>
          <p:cNvPr id="15" name="Text 12"/>
          <p:cNvSpPr/>
          <p:nvPr/>
        </p:nvSpPr>
        <p:spPr>
          <a:xfrm>
            <a:off x="4764762" y="3334703"/>
            <a:ext cx="3521154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Creates access for homemakers &amp; rural women</a:t>
            </a:r>
            <a:endParaRPr lang="en-US" sz="1600" dirty="0"/>
          </a:p>
        </p:txBody>
      </p:sp>
      <p:sp>
        <p:nvSpPr>
          <p:cNvPr id="16" name="Shape 13"/>
          <p:cNvSpPr/>
          <p:nvPr/>
        </p:nvSpPr>
        <p:spPr>
          <a:xfrm>
            <a:off x="661511" y="4280773"/>
            <a:ext cx="7820978" cy="559594"/>
          </a:xfrm>
          <a:prstGeom prst="roundRect">
            <a:avLst>
              <a:gd name="adj" fmla="val 5067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17" name="Shape 14"/>
          <p:cNvSpPr/>
          <p:nvPr/>
        </p:nvSpPr>
        <p:spPr>
          <a:xfrm>
            <a:off x="669131" y="4288393"/>
            <a:ext cx="7805738" cy="54435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858083" y="4409361"/>
            <a:ext cx="352115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Mental Wellbeing</a:t>
            </a:r>
            <a:endParaRPr lang="en-US" sz="1600" dirty="0"/>
          </a:p>
        </p:txBody>
      </p:sp>
      <p:sp>
        <p:nvSpPr>
          <p:cNvPr id="19" name="Text 16"/>
          <p:cNvSpPr/>
          <p:nvPr/>
        </p:nvSpPr>
        <p:spPr>
          <a:xfrm>
            <a:off x="4764762" y="4409361"/>
            <a:ext cx="352115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Reduces isolation &amp; boredom</a:t>
            </a:r>
            <a:endParaRPr lang="en-US" sz="1600" dirty="0"/>
          </a:p>
        </p:txBody>
      </p:sp>
      <p:sp>
        <p:nvSpPr>
          <p:cNvPr id="20" name="Shape 17"/>
          <p:cNvSpPr/>
          <p:nvPr/>
        </p:nvSpPr>
        <p:spPr>
          <a:xfrm>
            <a:off x="661511" y="5053013"/>
            <a:ext cx="7820978" cy="559594"/>
          </a:xfrm>
          <a:prstGeom prst="roundRect">
            <a:avLst>
              <a:gd name="adj" fmla="val 5067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21" name="Shape 18"/>
          <p:cNvSpPr/>
          <p:nvPr/>
        </p:nvSpPr>
        <p:spPr>
          <a:xfrm>
            <a:off x="669131" y="5060633"/>
            <a:ext cx="7805738" cy="54435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2" name="Text 19"/>
          <p:cNvSpPr/>
          <p:nvPr/>
        </p:nvSpPr>
        <p:spPr>
          <a:xfrm>
            <a:off x="858083" y="5181600"/>
            <a:ext cx="352115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Youth Engagement</a:t>
            </a:r>
            <a:endParaRPr lang="en-US" sz="1600" dirty="0"/>
          </a:p>
        </p:txBody>
      </p:sp>
      <p:sp>
        <p:nvSpPr>
          <p:cNvPr id="23" name="Text 20"/>
          <p:cNvSpPr/>
          <p:nvPr/>
        </p:nvSpPr>
        <p:spPr>
          <a:xfrm>
            <a:off x="4764762" y="5181600"/>
            <a:ext cx="352115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Promotes intergenerational learning</a:t>
            </a:r>
            <a:endParaRPr lang="en-US" sz="1600" dirty="0"/>
          </a:p>
        </p:txBody>
      </p:sp>
      <p:sp>
        <p:nvSpPr>
          <p:cNvPr id="24" name="Shape 21"/>
          <p:cNvSpPr/>
          <p:nvPr/>
        </p:nvSpPr>
        <p:spPr>
          <a:xfrm>
            <a:off x="661511" y="5825252"/>
            <a:ext cx="7820978" cy="559594"/>
          </a:xfrm>
          <a:prstGeom prst="roundRect">
            <a:avLst>
              <a:gd name="adj" fmla="val 5067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25" name="Shape 22"/>
          <p:cNvSpPr/>
          <p:nvPr/>
        </p:nvSpPr>
        <p:spPr>
          <a:xfrm>
            <a:off x="-1044165" y="5825252"/>
            <a:ext cx="7805738" cy="54435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6" name="Text 23"/>
          <p:cNvSpPr/>
          <p:nvPr/>
        </p:nvSpPr>
        <p:spPr>
          <a:xfrm>
            <a:off x="858083" y="5953839"/>
            <a:ext cx="352115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Digital Literacy</a:t>
            </a:r>
            <a:endParaRPr lang="en-US" sz="1600" dirty="0"/>
          </a:p>
        </p:txBody>
      </p:sp>
      <p:sp>
        <p:nvSpPr>
          <p:cNvPr id="27" name="Text 24"/>
          <p:cNvSpPr/>
          <p:nvPr/>
        </p:nvSpPr>
        <p:spPr>
          <a:xfrm>
            <a:off x="4764762" y="5953839"/>
            <a:ext cx="352115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Enables confident use of phones &amp; apps</a:t>
            </a:r>
            <a:endParaRPr lang="en-US" sz="1600" dirty="0"/>
          </a:p>
        </p:txBody>
      </p:sp>
      <p:sp>
        <p:nvSpPr>
          <p:cNvPr id="28" name="Text 25"/>
          <p:cNvSpPr/>
          <p:nvPr/>
        </p:nvSpPr>
        <p:spPr>
          <a:xfrm>
            <a:off x="661511" y="6597491"/>
            <a:ext cx="7820978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450" dirty="0"/>
          </a:p>
        </p:txBody>
      </p:sp>
      <p:sp>
        <p:nvSpPr>
          <p:cNvPr id="29" name="Text 26"/>
          <p:cNvSpPr/>
          <p:nvPr/>
        </p:nvSpPr>
        <p:spPr>
          <a:xfrm>
            <a:off x="669131" y="6741795"/>
            <a:ext cx="7820978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SkillSaathi's long-term vision is an inclusive, accessible education system that democratizes education across age and gender.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71</TotalTime>
  <Words>610</Words>
  <Application>Microsoft Office PowerPoint</Application>
  <PresentationFormat>Custom</PresentationFormat>
  <Paragraphs>102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Red Hat Text</vt:lpstr>
      <vt:lpstr>Trebuchet MS</vt:lpstr>
      <vt:lpstr>Wingdings 3</vt:lpstr>
      <vt:lpstr>Roboto Light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Mockup Samples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Vanshika [CSE (ARTIFICIAL INTELLIGENCE &amp; MACHINE LEARNING) - 2022]</cp:lastModifiedBy>
  <cp:revision>8</cp:revision>
  <dcterms:created xsi:type="dcterms:W3CDTF">2025-04-14T14:41:31Z</dcterms:created>
  <dcterms:modified xsi:type="dcterms:W3CDTF">2025-04-16T10:26:04Z</dcterms:modified>
</cp:coreProperties>
</file>