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iriam Libre"/>
      <p:regular r:id="rId24"/>
      <p:bold r:id="rId25"/>
    </p:embeddedFont>
    <p:embeddedFont>
      <p:font typeface="Work Sans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CQiyPQAc3RYG+QnP0qtkxlYx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4D0D32-ED9A-4575-8908-E55D53AE00B6}">
  <a:tblStyle styleId="{7A4D0D32-ED9A-4575-8908-E55D53AE00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iriamLibr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regular.fntdata"/><Relationship Id="rId25" Type="http://schemas.openxmlformats.org/officeDocument/2006/relationships/font" Target="fonts/MiriamLibre-bold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Barlow-regular.fntdata"/><Relationship Id="rId15" Type="http://schemas.openxmlformats.org/officeDocument/2006/relationships/slide" Target="slides/slide10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b746e692d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b746e692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746e692d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b746e692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b746e692d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b746e692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b746e692d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0b746e692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b746e692d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0b746e692d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b746e692d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0b746e692d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b746e692d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0b746e692d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b746e692d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0b746e692d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746e692d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b746e692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746e692d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746e692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746e692d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746e692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b746e692d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0b746e692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43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43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3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3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3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3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3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43"/>
          <p:cNvGrpSpPr/>
          <p:nvPr/>
        </p:nvGrpSpPr>
        <p:grpSpPr>
          <a:xfrm rot="-5400000">
            <a:off x="7256368" y="-405554"/>
            <a:ext cx="1043197" cy="2732065"/>
            <a:chOff x="7556500" y="3806825"/>
            <a:chExt cx="838313" cy="2195488"/>
          </a:xfrm>
        </p:grpSpPr>
        <p:sp>
          <p:nvSpPr>
            <p:cNvPr id="22" name="Google Shape;22;p43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3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3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3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4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4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43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43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3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3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3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3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3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3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3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3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Google Shape;200;p52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201" name="Google Shape;201;p5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2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2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2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2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2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2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2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52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20" name="Google Shape;220;p52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2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2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2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2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2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2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2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2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2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2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35" name="Google Shape;235;p5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4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44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55" name="Google Shape;55;p44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44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69" name="Google Shape;69;p44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8" name="Google Shape;88;p46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89" name="Google Shape;89;p46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6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6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6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6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6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6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6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6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46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99" name="Google Shape;99;p46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6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6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6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6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6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6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6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6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6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6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4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14" name="Google Shape;114;p47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115" name="Google Shape;115;p47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7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7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47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119" name="Google Shape;119;p47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7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7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9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9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9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30" name="Google Shape;130;p49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i="0" sz="7200" u="none" cap="none" strike="noStrike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1" name="Google Shape;131;p49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p49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133" name="Google Shape;133;p4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49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146" name="Google Shape;146;p49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9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9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9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5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5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5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51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63" name="Google Shape;163;p51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1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1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1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1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1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1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1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1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1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1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1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1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1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7" name="Google Shape;177;p51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1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1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1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1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1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1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1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1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1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1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1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1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1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1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1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1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1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11.png"/><Relationship Id="rId10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1948980" y="2598420"/>
            <a:ext cx="524604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b="1" lang="en"/>
              <a:t>IOT LAB PROJECT</a:t>
            </a:r>
            <a:br>
              <a:rPr b="1" lang="en"/>
            </a:br>
            <a:br>
              <a:rPr b="1" lang="en"/>
            </a:br>
            <a:br>
              <a:rPr b="1" lang="en" sz="1800"/>
            </a:br>
            <a:endParaRPr b="1"/>
          </a:p>
        </p:txBody>
      </p:sp>
      <p:sp>
        <p:nvSpPr>
          <p:cNvPr id="241" name="Google Shape;241;p1"/>
          <p:cNvSpPr txBox="1"/>
          <p:nvPr/>
        </p:nvSpPr>
        <p:spPr>
          <a:xfrm>
            <a:off x="2689860" y="2988779"/>
            <a:ext cx="399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 </a:t>
            </a:r>
            <a:r>
              <a:rPr b="0" i="0" lang="en" sz="1400" u="none" cap="none" strike="noStrik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rPr>
              <a:t>Long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             Manasik Hassan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Meshal Iqbal Shah   Nafisah Abdulkadir Abi</a:t>
            </a:r>
            <a:r>
              <a:rPr lang="en"/>
              <a:t>demi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2689860" y="3871580"/>
            <a:ext cx="3886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Advised by: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KUBLER Sylvain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b746e692d_1_8"/>
          <p:cNvSpPr txBox="1"/>
          <p:nvPr>
            <p:ph idx="1" type="body"/>
          </p:nvPr>
        </p:nvSpPr>
        <p:spPr>
          <a:xfrm>
            <a:off x="92975" y="1619100"/>
            <a:ext cx="2874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Our Idea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Using Reactjs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HTTP - TCP/IP</a:t>
            </a:r>
            <a:endParaRPr sz="1600"/>
          </a:p>
        </p:txBody>
      </p:sp>
      <p:sp>
        <p:nvSpPr>
          <p:cNvPr id="330" name="Google Shape;330;g10b746e692d_1_8"/>
          <p:cNvSpPr txBox="1"/>
          <p:nvPr>
            <p:ph type="title"/>
          </p:nvPr>
        </p:nvSpPr>
        <p:spPr>
          <a:xfrm>
            <a:off x="343600" y="364625"/>
            <a:ext cx="54861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WEB APPLICATION - FRONTEND</a:t>
            </a:r>
            <a:endParaRPr/>
          </a:p>
        </p:txBody>
      </p:sp>
      <p:sp>
        <p:nvSpPr>
          <p:cNvPr id="331" name="Google Shape;331;g10b746e692d_1_8"/>
          <p:cNvSpPr txBox="1"/>
          <p:nvPr>
            <p:ph idx="2" type="body"/>
          </p:nvPr>
        </p:nvSpPr>
        <p:spPr>
          <a:xfrm>
            <a:off x="2902250" y="1619100"/>
            <a:ext cx="3222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Justification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Most popular frontend framework.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Flexible, easy to manage and use, and scalable. 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Potential for developing mobile applications (Future work).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HTTP provides user friendly interface.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HTTP can provide all the CRUD methods.</a:t>
            </a:r>
            <a:endParaRPr sz="1600"/>
          </a:p>
        </p:txBody>
      </p:sp>
      <p:sp>
        <p:nvSpPr>
          <p:cNvPr id="332" name="Google Shape;332;g10b746e692d_1_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b746e692d_1_41"/>
          <p:cNvSpPr txBox="1"/>
          <p:nvPr>
            <p:ph idx="1" type="body"/>
          </p:nvPr>
        </p:nvSpPr>
        <p:spPr>
          <a:xfrm>
            <a:off x="92975" y="1619100"/>
            <a:ext cx="2874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Our Idea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Python code that runs every 5 minutes to update the grade of all rooms from A-F ( excellent - worse)  based on all comfort metrics. </a:t>
            </a:r>
            <a:endParaRPr sz="1600"/>
          </a:p>
        </p:txBody>
      </p:sp>
      <p:sp>
        <p:nvSpPr>
          <p:cNvPr id="338" name="Google Shape;338;g10b746e692d_1_41"/>
          <p:cNvSpPr txBox="1"/>
          <p:nvPr>
            <p:ph type="title"/>
          </p:nvPr>
        </p:nvSpPr>
        <p:spPr>
          <a:xfrm>
            <a:off x="257000" y="145650"/>
            <a:ext cx="51387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WORKER</a:t>
            </a:r>
            <a:endParaRPr/>
          </a:p>
        </p:txBody>
      </p:sp>
      <p:sp>
        <p:nvSpPr>
          <p:cNvPr id="339" name="Google Shape;339;g10b746e692d_1_41"/>
          <p:cNvSpPr txBox="1"/>
          <p:nvPr>
            <p:ph idx="2" type="body"/>
          </p:nvPr>
        </p:nvSpPr>
        <p:spPr>
          <a:xfrm>
            <a:off x="2886975" y="1619100"/>
            <a:ext cx="3222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Justification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Automatically grading mechanism by the system based on EU Standards, regardless of user preferences. </a:t>
            </a:r>
            <a:endParaRPr sz="1600"/>
          </a:p>
        </p:txBody>
      </p:sp>
      <p:sp>
        <p:nvSpPr>
          <p:cNvPr id="340" name="Google Shape;340;g10b746e692d_1_4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b746e692d_1_2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RANKING ALGORITHM</a:t>
            </a:r>
            <a:endParaRPr/>
          </a:p>
        </p:txBody>
      </p:sp>
      <p:sp>
        <p:nvSpPr>
          <p:cNvPr id="346" name="Google Shape;346;g10b746e692d_1_28"/>
          <p:cNvSpPr txBox="1"/>
          <p:nvPr>
            <p:ph idx="1" type="subTitle"/>
          </p:nvPr>
        </p:nvSpPr>
        <p:spPr>
          <a:xfrm>
            <a:off x="1850400" y="3248125"/>
            <a:ext cx="5443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BASED ON DIFFERENT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b746e692d_1_3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g10b746e692d_1_33"/>
          <p:cNvSpPr txBox="1"/>
          <p:nvPr>
            <p:ph idx="4294967295" type="subTitle"/>
          </p:nvPr>
        </p:nvSpPr>
        <p:spPr>
          <a:xfrm>
            <a:off x="143950" y="1542975"/>
            <a:ext cx="42675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Barlow"/>
                <a:ea typeface="Barlow"/>
                <a:cs typeface="Barlow"/>
                <a:sym typeface="Barlow"/>
              </a:rPr>
              <a:t>ALGORITHM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User Selects  preferred  comfort metrics.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Barlow"/>
                <a:ea typeface="Barlow"/>
                <a:cs typeface="Barlow"/>
                <a:sym typeface="Barlow"/>
              </a:rPr>
              <a:t>For</a:t>
            </a:r>
            <a:r>
              <a:rPr lang="en" sz="900"/>
              <a:t> each room:</a:t>
            </a:r>
            <a:endParaRPr sz="900"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r>
              <a:rPr b="1" lang="en" sz="900">
                <a:latin typeface="Barlow"/>
                <a:ea typeface="Barlow"/>
                <a:cs typeface="Barlow"/>
                <a:sym typeface="Barlow"/>
              </a:rPr>
              <a:t>Case 1:</a:t>
            </a:r>
            <a:r>
              <a:rPr lang="en" sz="900"/>
              <a:t> For each one of the  selected  metrics: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                            If value correspond to EU Standards: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Add 1 point to room grade.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                            Else: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Nothing is added.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b="1" lang="en" sz="900">
                <a:latin typeface="Barlow"/>
                <a:ea typeface="Barlow"/>
                <a:cs typeface="Barlow"/>
                <a:sym typeface="Barlow"/>
              </a:rPr>
              <a:t>Case 2:</a:t>
            </a:r>
            <a:r>
              <a:rPr lang="en" sz="900"/>
              <a:t> For each of the disabled metrics: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Add 1 point to room grade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Sort the rooms in </a:t>
            </a:r>
            <a:r>
              <a:rPr lang="en" sz="900"/>
              <a:t>Descending</a:t>
            </a:r>
            <a:r>
              <a:rPr lang="en" sz="900"/>
              <a:t> order.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Barlow"/>
                <a:ea typeface="Barlow"/>
                <a:cs typeface="Barlow"/>
                <a:sym typeface="Barlow"/>
              </a:rPr>
              <a:t>EU comfort standards:</a:t>
            </a:r>
            <a:endParaRPr b="1" sz="9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TEMPERATURE (WINTER) : 20 - 24 degree celsius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TEMPERATURE (SUMMER) : 24 - 27 degree celsius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LIGHT: 300 - 500 LUX             NOISE: </a:t>
            </a:r>
            <a:r>
              <a:rPr lang="en" sz="1200"/>
              <a:t> </a:t>
            </a:r>
            <a:r>
              <a:rPr lang="en" sz="800"/>
              <a:t>&gt;=</a:t>
            </a:r>
            <a:r>
              <a:rPr lang="en" sz="1200"/>
              <a:t> </a:t>
            </a:r>
            <a:r>
              <a:rPr lang="en" sz="800"/>
              <a:t>40dB      HUMIDITY: 30 - 60%</a:t>
            </a:r>
            <a:br>
              <a:rPr lang="en" sz="1200"/>
            </a:br>
            <a:r>
              <a:rPr lang="en" sz="1200"/>
              <a:t>	</a:t>
            </a:r>
            <a:endParaRPr sz="1200"/>
          </a:p>
        </p:txBody>
      </p:sp>
      <p:sp>
        <p:nvSpPr>
          <p:cNvPr id="353" name="Google Shape;353;g10b746e692d_1_33"/>
          <p:cNvSpPr txBox="1"/>
          <p:nvPr/>
        </p:nvSpPr>
        <p:spPr>
          <a:xfrm>
            <a:off x="171175" y="203775"/>
            <a:ext cx="8553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RANKING BASED ON </a:t>
            </a:r>
            <a:endParaRPr sz="25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EUROPEAN COMFORT </a:t>
            </a:r>
            <a:endParaRPr sz="25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5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STANDARDS</a:t>
            </a:r>
            <a:endParaRPr sz="2500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aphicFrame>
        <p:nvGraphicFramePr>
          <p:cNvPr id="354" name="Google Shape;354;g10b746e692d_1_33"/>
          <p:cNvGraphicFramePr/>
          <p:nvPr/>
        </p:nvGraphicFramePr>
        <p:xfrm>
          <a:off x="3591975" y="388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{7A4D0D32-ED9A-4575-8908-E55D53AE00B6}</a:tableStyleId>
              </a:tblPr>
              <a:tblGrid>
                <a:gridCol w="926400"/>
                <a:gridCol w="860275"/>
                <a:gridCol w="854375"/>
                <a:gridCol w="919400"/>
                <a:gridCol w="919400"/>
                <a:gridCol w="919400"/>
              </a:tblGrid>
              <a:tr h="297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RANK BASED ON WORKER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700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1ST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22.38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779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33.44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4/B</a:t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2ND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22.38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450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43.57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37.71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3/B</a:t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3RD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22.54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776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73.68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40.64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3/C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4TH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11.83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538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55.97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45.83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2/D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5TH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12.25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155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79.25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29.98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1/F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6TH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11.42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41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56.36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66.27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1/F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b746e692d_2_10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0" name="Google Shape;360;g10b746e692d_2_109"/>
          <p:cNvGraphicFramePr/>
          <p:nvPr/>
        </p:nvGraphicFramePr>
        <p:xfrm>
          <a:off x="3768375" y="7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{7A4D0D32-ED9A-4575-8908-E55D53AE00B6}</a:tableStyleId>
              </a:tblPr>
              <a:tblGrid>
                <a:gridCol w="987900"/>
                <a:gridCol w="848125"/>
                <a:gridCol w="980525"/>
                <a:gridCol w="980525"/>
                <a:gridCol w="980525"/>
              </a:tblGrid>
              <a:tr h="340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SUM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g10b746e692d_2_109"/>
          <p:cNvSpPr txBox="1"/>
          <p:nvPr>
            <p:ph idx="4294967295" type="subTitle"/>
          </p:nvPr>
        </p:nvSpPr>
        <p:spPr>
          <a:xfrm>
            <a:off x="377475" y="2018500"/>
            <a:ext cx="26607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IMPORTANCE LEVELS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-9 (1/9) : Absolutely less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-7 (1/7) :Very much less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-5 (1/5) : Much less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-3 (1/3) : Somewhat less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1 : Equal Importance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3 : Somewhat more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5 : Much more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7 : Very much more important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9 : Absolutely more important</a:t>
            </a:r>
            <a:endParaRPr sz="1200"/>
          </a:p>
        </p:txBody>
      </p:sp>
      <p:sp>
        <p:nvSpPr>
          <p:cNvPr id="362" name="Google Shape;362;g10b746e692d_2_109"/>
          <p:cNvSpPr txBox="1"/>
          <p:nvPr/>
        </p:nvSpPr>
        <p:spPr>
          <a:xfrm>
            <a:off x="4986550" y="27303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PRIORITY MATRIX</a:t>
            </a:r>
            <a:endParaRPr/>
          </a:p>
        </p:txBody>
      </p:sp>
      <p:sp>
        <p:nvSpPr>
          <p:cNvPr id="363" name="Google Shape;363;g10b746e692d_2_109"/>
          <p:cNvSpPr txBox="1"/>
          <p:nvPr/>
        </p:nvSpPr>
        <p:spPr>
          <a:xfrm>
            <a:off x="4986550" y="3334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MATRIX BASED ON USER SELECTION</a:t>
            </a:r>
            <a:endParaRPr/>
          </a:p>
        </p:txBody>
      </p:sp>
      <p:graphicFrame>
        <p:nvGraphicFramePr>
          <p:cNvPr id="364" name="Google Shape;364;g10b746e692d_2_109"/>
          <p:cNvGraphicFramePr/>
          <p:nvPr/>
        </p:nvGraphicFramePr>
        <p:xfrm>
          <a:off x="3473425" y="30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{7A4D0D32-ED9A-4575-8908-E55D53AE00B6}</a:tableStyleId>
              </a:tblPr>
              <a:tblGrid>
                <a:gridCol w="920900"/>
                <a:gridCol w="790600"/>
                <a:gridCol w="914000"/>
                <a:gridCol w="914000"/>
                <a:gridCol w="914000"/>
                <a:gridCol w="914000"/>
              </a:tblGrid>
              <a:tr h="365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3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0.0833</a:t>
                      </a:r>
                      <a:endParaRPr sz="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0.0833</a:t>
                      </a:r>
                      <a:endParaRPr sz="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0.0833</a:t>
                      </a:r>
                      <a:endParaRPr sz="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0.750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0.750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0.749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0.75</a:t>
                      </a:r>
                      <a:endParaRPr sz="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g10b746e692d_2_109"/>
          <p:cNvSpPr txBox="1"/>
          <p:nvPr>
            <p:ph idx="4294967295" type="title"/>
          </p:nvPr>
        </p:nvSpPr>
        <p:spPr>
          <a:xfrm>
            <a:off x="252975" y="656125"/>
            <a:ext cx="4503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AHP ALGORITHM BASED ON USER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b746e692d_2_124"/>
          <p:cNvSpPr txBox="1"/>
          <p:nvPr>
            <p:ph idx="4294967295" type="title"/>
          </p:nvPr>
        </p:nvSpPr>
        <p:spPr>
          <a:xfrm>
            <a:off x="179625" y="221625"/>
            <a:ext cx="35154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AHP ALGORITHM - ROOM RANKING</a:t>
            </a:r>
            <a:endParaRPr/>
          </a:p>
        </p:txBody>
      </p:sp>
      <p:sp>
        <p:nvSpPr>
          <p:cNvPr id="371" name="Google Shape;371;g10b746e692d_2_1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g10b746e692d_2_124"/>
          <p:cNvSpPr txBox="1"/>
          <p:nvPr>
            <p:ph idx="4294967295" type="subTitle"/>
          </p:nvPr>
        </p:nvSpPr>
        <p:spPr>
          <a:xfrm>
            <a:off x="356275" y="1490775"/>
            <a:ext cx="2907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ROOM RANKING RULES BASED ON EU STANDARDS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OK - 100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NOT OK - 0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EU comfort standards: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TEMPERATURE (WINTER) : 20 - 24 degree celsius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TEMPERATURE (SUMMER) : 24 - 27 degree celsius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LIGHT: 300 - 500 LUX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NOISE: &gt;= 40dB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HUMIDITY: 30 - 60%</a:t>
            </a:r>
            <a:endParaRPr sz="1200"/>
          </a:p>
        </p:txBody>
      </p:sp>
      <p:graphicFrame>
        <p:nvGraphicFramePr>
          <p:cNvPr id="373" name="Google Shape;373;g10b746e692d_2_124"/>
          <p:cNvGraphicFramePr/>
          <p:nvPr/>
        </p:nvGraphicFramePr>
        <p:xfrm>
          <a:off x="3457725" y="34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{7A4D0D32-ED9A-4575-8908-E55D53AE00B6}</a:tableStyleId>
              </a:tblPr>
              <a:tblGrid>
                <a:gridCol w="926400"/>
                <a:gridCol w="860275"/>
                <a:gridCol w="854375"/>
                <a:gridCol w="919400"/>
                <a:gridCol w="919400"/>
                <a:gridCol w="919400"/>
              </a:tblGrid>
              <a:tr h="297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WEIGHTED SUM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700">
                <a:tc row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BEST ROOM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22.38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450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43.57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37.71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8.33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8.33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75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91.67</a:t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2ND 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22.38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779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33.44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8.33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75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91.67</a:t>
                      </a:r>
                      <a:endParaRPr b="1"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3RD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22.54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776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73.68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40.64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8.33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75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83.33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4TH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</a:t>
                      </a: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11.83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538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55.97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45.83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75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75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b746e692d_2_13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g10b746e692d_2_134"/>
          <p:cNvSpPr txBox="1"/>
          <p:nvPr>
            <p:ph idx="4294967295" type="subTitle"/>
          </p:nvPr>
        </p:nvSpPr>
        <p:spPr>
          <a:xfrm>
            <a:off x="356275" y="1490775"/>
            <a:ext cx="2907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ROOM RANKING RULES BASED ON EU STANDARDS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OK - 100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NOT OK - 0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EU comfort standards: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TEMPERATURE (WINTER) : 20 - 24 degree celsius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TEMPERATURE (SUMMER) : 24 - 27 degree celsius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LIGHT: 300 - 500 LUX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NOISE: </a:t>
            </a:r>
            <a:r>
              <a:rPr lang="en" sz="1200"/>
              <a:t> &gt;= </a:t>
            </a:r>
            <a:r>
              <a:rPr lang="en" sz="1200"/>
              <a:t>40dB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HUMIDITY: 30 - 60%</a:t>
            </a:r>
            <a:endParaRPr sz="1200"/>
          </a:p>
        </p:txBody>
      </p:sp>
      <p:graphicFrame>
        <p:nvGraphicFramePr>
          <p:cNvPr id="380" name="Google Shape;380;g10b746e692d_2_134"/>
          <p:cNvGraphicFramePr/>
          <p:nvPr/>
        </p:nvGraphicFramePr>
        <p:xfrm>
          <a:off x="3478925" y="786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{7A4D0D32-ED9A-4575-8908-E55D53AE00B6}</a:tableStyleId>
              </a:tblPr>
              <a:tblGrid>
                <a:gridCol w="926400"/>
                <a:gridCol w="860275"/>
                <a:gridCol w="854375"/>
                <a:gridCol w="919400"/>
                <a:gridCol w="919400"/>
                <a:gridCol w="919400"/>
              </a:tblGrid>
              <a:tr h="297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LIGHT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NOISE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HUMIDITY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WEIGHTED SUM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700">
                <a:tc row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5TH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12.25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155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79.25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29.98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row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6TH</a:t>
                      </a:r>
                      <a:endParaRPr b="1" sz="9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OK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11.42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41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56.36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66.27</a:t>
                      </a:r>
                      <a:endParaRPr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9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sz="9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g10b746e692d_2_134"/>
          <p:cNvSpPr txBox="1"/>
          <p:nvPr>
            <p:ph idx="4294967295" type="title"/>
          </p:nvPr>
        </p:nvSpPr>
        <p:spPr>
          <a:xfrm>
            <a:off x="179625" y="221625"/>
            <a:ext cx="35154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AHP ALGORITHM - ROOM RANKING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b746e692d_2_14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387" name="Google Shape;387;g10b746e692d_2_145"/>
          <p:cNvSpPr txBox="1"/>
          <p:nvPr/>
        </p:nvSpPr>
        <p:spPr>
          <a:xfrm>
            <a:off x="2047650" y="3166275"/>
            <a:ext cx="5048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RESULTS AND VISUALIZATION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15900" lvl="0" marL="2857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 txBox="1"/>
          <p:nvPr>
            <p:ph idx="1" type="body"/>
          </p:nvPr>
        </p:nvSpPr>
        <p:spPr>
          <a:xfrm>
            <a:off x="3593538" y="1048725"/>
            <a:ext cx="19569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Thanks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</p:txBody>
      </p:sp>
      <p:sp>
        <p:nvSpPr>
          <p:cNvPr id="393" name="Google Shape;393;p7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01" y="2219825"/>
            <a:ext cx="1037850" cy="10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/>
          <p:nvPr>
            <p:ph type="title"/>
          </p:nvPr>
        </p:nvSpPr>
        <p:spPr>
          <a:xfrm>
            <a:off x="457200" y="636120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48" name="Google Shape;248;p2"/>
          <p:cNvSpPr txBox="1"/>
          <p:nvPr>
            <p:ph idx="1" type="body"/>
          </p:nvPr>
        </p:nvSpPr>
        <p:spPr>
          <a:xfrm>
            <a:off x="457200" y="2148480"/>
            <a:ext cx="315468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 sz="1600">
                <a:solidFill>
                  <a:srgbClr val="000000"/>
                </a:solidFill>
              </a:rPr>
              <a:t>INTRODUCTION</a:t>
            </a:r>
            <a:endParaRPr b="1" sz="1600"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 sz="1600">
                <a:solidFill>
                  <a:srgbClr val="000000"/>
                </a:solidFill>
              </a:rPr>
              <a:t>SYSTEM</a:t>
            </a:r>
            <a:r>
              <a:rPr b="1" lang="en" sz="1600">
                <a:solidFill>
                  <a:srgbClr val="000000"/>
                </a:solidFill>
              </a:rPr>
              <a:t> ARCHITECTURE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 sz="1600">
                <a:solidFill>
                  <a:srgbClr val="000000"/>
                </a:solidFill>
              </a:rPr>
              <a:t>RANKING </a:t>
            </a:r>
            <a:r>
              <a:rPr b="1" lang="en" sz="1600">
                <a:solidFill>
                  <a:srgbClr val="000000"/>
                </a:solidFill>
              </a:rPr>
              <a:t>ALGORITHM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1" lang="en" sz="1600">
                <a:solidFill>
                  <a:srgbClr val="000000"/>
                </a:solidFill>
              </a:rPr>
              <a:t>RESULTS AND VISUALIZATION</a:t>
            </a:r>
            <a:endParaRPr/>
          </a:p>
          <a:p>
            <a:pPr indent="-21590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49" name="Google Shape;249;p2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50" name="Google Shape;250;p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746e692d_2_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746e692d_2_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g10b746e692d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50" y="698200"/>
            <a:ext cx="4092374" cy="409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b746e692d_2_1"/>
          <p:cNvSpPr txBox="1"/>
          <p:nvPr>
            <p:ph idx="4294967295" type="ctrTitle"/>
          </p:nvPr>
        </p:nvSpPr>
        <p:spPr>
          <a:xfrm>
            <a:off x="0" y="159050"/>
            <a:ext cx="50877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lang="en" sz="3700"/>
              <a:t>PROJECT OBJECTIVES</a:t>
            </a:r>
            <a:endParaRPr b="0" i="0" sz="37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63" name="Google Shape;263;g10b746e692d_2_1"/>
          <p:cNvSpPr txBox="1"/>
          <p:nvPr>
            <p:ph idx="4294967295" type="subTitle"/>
          </p:nvPr>
        </p:nvSpPr>
        <p:spPr>
          <a:xfrm>
            <a:off x="250300" y="1359050"/>
            <a:ext cx="42372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To build a web application that allows users to select rooms based on certain comfort metrics.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To provide rooms ranking using two different Multi Criteria Decision Making algorithms. 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b746e692d_2_1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g10b746e692d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38" y="705300"/>
            <a:ext cx="8148525" cy="44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0b746e692d_2_13"/>
          <p:cNvSpPr txBox="1"/>
          <p:nvPr>
            <p:ph idx="4294967295" type="ctrTitle"/>
          </p:nvPr>
        </p:nvSpPr>
        <p:spPr>
          <a:xfrm>
            <a:off x="153725" y="89175"/>
            <a:ext cx="4151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lang="en" sz="3600"/>
              <a:t>PROJECT TIMELINE</a:t>
            </a:r>
            <a:endParaRPr b="0" i="0" sz="36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2.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 SYSTEM ARCHITECTURE</a:t>
            </a:r>
            <a:endParaRPr/>
          </a:p>
        </p:txBody>
      </p:sp>
      <p:sp>
        <p:nvSpPr>
          <p:cNvPr id="276" name="Google Shape;276;p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DEVICES AND PROTOCOLS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/>
          <p:nvPr>
            <p:ph idx="12" type="sldNum"/>
          </p:nvPr>
        </p:nvSpPr>
        <p:spPr>
          <a:xfrm>
            <a:off x="4116450" y="4845833"/>
            <a:ext cx="911100" cy="236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675" y="3987809"/>
            <a:ext cx="621626" cy="8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609" y="1699075"/>
            <a:ext cx="1578066" cy="134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03" y="4088453"/>
            <a:ext cx="539307" cy="6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044" y="1399528"/>
            <a:ext cx="1578066" cy="60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5908" y="2491373"/>
            <a:ext cx="1838540" cy="6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1753" y="3731824"/>
            <a:ext cx="975209" cy="111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5723" y="4061249"/>
            <a:ext cx="1094339" cy="784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6"/>
          <p:cNvCxnSpPr/>
          <p:nvPr/>
        </p:nvCxnSpPr>
        <p:spPr>
          <a:xfrm flipH="1" rot="10800000">
            <a:off x="937869" y="3016495"/>
            <a:ext cx="484457" cy="771699"/>
          </a:xfrm>
          <a:prstGeom prst="straightConnector1">
            <a:avLst/>
          </a:prstGeom>
          <a:noFill/>
          <a:ln cap="flat" cmpd="sng" w="38100">
            <a:solidFill>
              <a:srgbClr val="9EA9F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6"/>
          <p:cNvCxnSpPr>
            <a:stCxn id="291" idx="0"/>
            <a:endCxn id="292" idx="2"/>
          </p:cNvCxnSpPr>
          <p:nvPr/>
        </p:nvCxnSpPr>
        <p:spPr>
          <a:xfrm rot="10800000">
            <a:off x="4509787" y="1707275"/>
            <a:ext cx="0" cy="1017300"/>
          </a:xfrm>
          <a:prstGeom prst="straightConnector1">
            <a:avLst/>
          </a:prstGeom>
          <a:noFill/>
          <a:ln cap="flat" cmpd="sng" w="38100">
            <a:solidFill>
              <a:srgbClr val="9EA9F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6"/>
          <p:cNvCxnSpPr>
            <a:stCxn id="283" idx="0"/>
            <a:endCxn id="294" idx="1"/>
          </p:cNvCxnSpPr>
          <p:nvPr/>
        </p:nvCxnSpPr>
        <p:spPr>
          <a:xfrm flipH="1" rot="10800000">
            <a:off x="1804642" y="717775"/>
            <a:ext cx="1954200" cy="981300"/>
          </a:xfrm>
          <a:prstGeom prst="straightConnector1">
            <a:avLst/>
          </a:prstGeom>
          <a:noFill/>
          <a:ln cap="flat" cmpd="sng" w="76200">
            <a:solidFill>
              <a:srgbClr val="9EA9F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6"/>
          <p:cNvCxnSpPr>
            <a:stCxn id="283" idx="2"/>
          </p:cNvCxnSpPr>
          <p:nvPr/>
        </p:nvCxnSpPr>
        <p:spPr>
          <a:xfrm>
            <a:off x="1804642" y="3046180"/>
            <a:ext cx="15900" cy="806700"/>
          </a:xfrm>
          <a:prstGeom prst="straightConnector1">
            <a:avLst/>
          </a:prstGeom>
          <a:noFill/>
          <a:ln cap="flat" cmpd="sng" w="38100">
            <a:solidFill>
              <a:srgbClr val="9EA9F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6"/>
          <p:cNvCxnSpPr>
            <a:stCxn id="294" idx="3"/>
            <a:endCxn id="285" idx="0"/>
          </p:cNvCxnSpPr>
          <p:nvPr/>
        </p:nvCxnSpPr>
        <p:spPr>
          <a:xfrm>
            <a:off x="5012310" y="717892"/>
            <a:ext cx="2338800" cy="681600"/>
          </a:xfrm>
          <a:prstGeom prst="straightConnector1">
            <a:avLst/>
          </a:prstGeom>
          <a:noFill/>
          <a:ln cap="flat" cmpd="sng" w="76200">
            <a:solidFill>
              <a:srgbClr val="9EA9F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7" name="Google Shape;297;p6"/>
          <p:cNvCxnSpPr>
            <a:stCxn id="285" idx="2"/>
          </p:cNvCxnSpPr>
          <p:nvPr/>
        </p:nvCxnSpPr>
        <p:spPr>
          <a:xfrm>
            <a:off x="7351077" y="2008932"/>
            <a:ext cx="0" cy="566700"/>
          </a:xfrm>
          <a:prstGeom prst="straightConnector1">
            <a:avLst/>
          </a:prstGeom>
          <a:noFill/>
          <a:ln cap="flat" cmpd="sng" w="38100">
            <a:solidFill>
              <a:srgbClr val="9EA9F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8" name="Google Shape;298;p6"/>
          <p:cNvCxnSpPr>
            <a:stCxn id="286" idx="2"/>
            <a:endCxn id="287" idx="0"/>
          </p:cNvCxnSpPr>
          <p:nvPr/>
        </p:nvCxnSpPr>
        <p:spPr>
          <a:xfrm flipH="1">
            <a:off x="7339478" y="3145093"/>
            <a:ext cx="5700" cy="586800"/>
          </a:xfrm>
          <a:prstGeom prst="straightConnector1">
            <a:avLst/>
          </a:prstGeom>
          <a:noFill/>
          <a:ln cap="flat" cmpd="sng" w="38100">
            <a:solidFill>
              <a:srgbClr val="9EA9F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9" name="Google Shape;299;p6"/>
          <p:cNvSpPr/>
          <p:nvPr/>
        </p:nvSpPr>
        <p:spPr>
          <a:xfrm>
            <a:off x="280484" y="3951090"/>
            <a:ext cx="3156136" cy="894743"/>
          </a:xfrm>
          <a:prstGeom prst="rect">
            <a:avLst/>
          </a:prstGeom>
          <a:noFill/>
          <a:ln cap="flat" cmpd="sng" w="25400">
            <a:solidFill>
              <a:srgbClr val="7880B9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3550769" y="4322841"/>
            <a:ext cx="1162813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745766" y="4829307"/>
            <a:ext cx="2133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Data Acquisition</a:t>
            </a:r>
            <a:endParaRPr b="1" i="0" sz="1400" u="none" cap="none" strike="noStrike">
              <a:solidFill>
                <a:srgbClr val="000000"/>
              </a:solidFill>
              <a:highlight>
                <a:srgbClr val="C0C0C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1268294" y="3267809"/>
            <a:ext cx="11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UDP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Client-Server</a:t>
            </a:r>
            <a:endParaRPr b="1" i="0" sz="1200" u="none" cap="none" strike="noStrike">
              <a:solidFill>
                <a:srgbClr val="000000"/>
              </a:solidFill>
              <a:highlight>
                <a:srgbClr val="C0C0C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4" name="Google Shape;29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8812" y="0"/>
            <a:ext cx="1253498" cy="1435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"/>
          <p:cNvSpPr txBox="1"/>
          <p:nvPr/>
        </p:nvSpPr>
        <p:spPr>
          <a:xfrm>
            <a:off x="3883052" y="1399504"/>
            <a:ext cx="125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Data Storage</a:t>
            </a:r>
            <a:endParaRPr b="1" i="0" sz="1400" u="none" cap="none" strike="noStrike">
              <a:solidFill>
                <a:srgbClr val="000000"/>
              </a:solidFill>
              <a:highlight>
                <a:srgbClr val="C0C0C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3" name="Google Shape;30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53050" y="2053587"/>
            <a:ext cx="526313" cy="50661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"/>
          <p:cNvSpPr txBox="1"/>
          <p:nvPr/>
        </p:nvSpPr>
        <p:spPr>
          <a:xfrm>
            <a:off x="7370473" y="3295627"/>
            <a:ext cx="868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TCP/IP</a:t>
            </a:r>
            <a:endParaRPr b="1" i="0" sz="1400" u="none" cap="none" strike="noStrike">
              <a:solidFill>
                <a:srgbClr val="000000"/>
              </a:solidFill>
              <a:highlight>
                <a:srgbClr val="C0C0C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6726294" y="4845833"/>
            <a:ext cx="1288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User</a:t>
            </a:r>
            <a:endParaRPr b="1" i="0" sz="1400" u="none" cap="none" strike="noStrike">
              <a:solidFill>
                <a:srgbClr val="000000"/>
              </a:solidFill>
              <a:highlight>
                <a:srgbClr val="C0C0C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1" name="Google Shape;2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2188" y="2724575"/>
            <a:ext cx="975200" cy="83246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"/>
          <p:cNvSpPr txBox="1"/>
          <p:nvPr/>
        </p:nvSpPr>
        <p:spPr>
          <a:xfrm>
            <a:off x="3532687" y="3631298"/>
            <a:ext cx="195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0C0C0"/>
                </a:highlight>
                <a:latin typeface="Barlow"/>
                <a:ea typeface="Barlow"/>
                <a:cs typeface="Barlow"/>
                <a:sym typeface="Barlow"/>
              </a:rPr>
              <a:t>Worker</a:t>
            </a:r>
            <a:endParaRPr b="1" i="0" sz="1400" u="none" cap="none" strike="noStrike">
              <a:solidFill>
                <a:srgbClr val="000000"/>
              </a:solidFill>
              <a:highlight>
                <a:srgbClr val="C0C0C0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07" name="Google Shape;307;p6"/>
          <p:cNvCxnSpPr/>
          <p:nvPr/>
        </p:nvCxnSpPr>
        <p:spPr>
          <a:xfrm rot="10800000">
            <a:off x="2357581" y="3168907"/>
            <a:ext cx="568500" cy="774900"/>
          </a:xfrm>
          <a:prstGeom prst="straightConnector1">
            <a:avLst/>
          </a:prstGeom>
          <a:noFill/>
          <a:ln cap="flat" cmpd="sng" w="38100">
            <a:solidFill>
              <a:srgbClr val="9EA9F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>
            <p:ph idx="1" type="body"/>
          </p:nvPr>
        </p:nvSpPr>
        <p:spPr>
          <a:xfrm>
            <a:off x="92975" y="1619100"/>
            <a:ext cx="2874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Our Idea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Data collection using Python: (Arduino sensor data, mobile phone and online dataset resource*).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UDP  client/server setup on python/arduino.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Send collected data to MongoDB. </a:t>
            </a:r>
            <a:endParaRPr sz="1600"/>
          </a:p>
        </p:txBody>
      </p:sp>
      <p:sp>
        <p:nvSpPr>
          <p:cNvPr id="313" name="Google Shape;313;p9"/>
          <p:cNvSpPr txBox="1"/>
          <p:nvPr>
            <p:ph type="title"/>
          </p:nvPr>
        </p:nvSpPr>
        <p:spPr>
          <a:xfrm>
            <a:off x="457200" y="447250"/>
            <a:ext cx="51387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ACQUISITION, and DATA STORAGE</a:t>
            </a:r>
            <a:endParaRPr/>
          </a:p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2902250" y="1619100"/>
            <a:ext cx="3222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Justification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Python is </a:t>
            </a:r>
            <a:r>
              <a:rPr lang="en" sz="1600"/>
              <a:t>convenient</a:t>
            </a:r>
            <a:r>
              <a:rPr lang="en" sz="1600"/>
              <a:t> for data collection and </a:t>
            </a:r>
            <a:r>
              <a:rPr lang="en" sz="1600"/>
              <a:t>processing</a:t>
            </a:r>
            <a:r>
              <a:rPr lang="en" sz="1600"/>
              <a:t>, and also for communicating with the database.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Different data sources to provide accurate and wide range of data.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MongoDB is a highly powerful DB, its a document oriented DB that stores data from any context.</a:t>
            </a:r>
            <a:endParaRPr sz="1600"/>
          </a:p>
        </p:txBody>
      </p:sp>
      <p:sp>
        <p:nvSpPr>
          <p:cNvPr id="315" name="Google Shape;315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9"/>
          <p:cNvSpPr txBox="1"/>
          <p:nvPr/>
        </p:nvSpPr>
        <p:spPr>
          <a:xfrm>
            <a:off x="343600" y="4774200"/>
            <a:ext cx="29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*GAMS Indoor Air Quality Dataset</a:t>
            </a:r>
            <a:endParaRPr sz="3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b746e692d_1_21"/>
          <p:cNvSpPr txBox="1"/>
          <p:nvPr>
            <p:ph idx="1" type="body"/>
          </p:nvPr>
        </p:nvSpPr>
        <p:spPr>
          <a:xfrm>
            <a:off x="92975" y="1619100"/>
            <a:ext cx="2874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Our Idea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Using spring boot.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REST API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JWT (JSON Web Token)</a:t>
            </a:r>
            <a:endParaRPr sz="1600"/>
          </a:p>
        </p:txBody>
      </p:sp>
      <p:sp>
        <p:nvSpPr>
          <p:cNvPr id="322" name="Google Shape;322;g10b746e692d_1_21"/>
          <p:cNvSpPr txBox="1"/>
          <p:nvPr>
            <p:ph type="title"/>
          </p:nvPr>
        </p:nvSpPr>
        <p:spPr>
          <a:xfrm>
            <a:off x="343600" y="364625"/>
            <a:ext cx="51387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WEB APPLICATION - BACKEND</a:t>
            </a:r>
            <a:endParaRPr/>
          </a:p>
        </p:txBody>
      </p:sp>
      <p:sp>
        <p:nvSpPr>
          <p:cNvPr id="323" name="Google Shape;323;g10b746e692d_1_21"/>
          <p:cNvSpPr txBox="1"/>
          <p:nvPr>
            <p:ph idx="2" type="body"/>
          </p:nvPr>
        </p:nvSpPr>
        <p:spPr>
          <a:xfrm>
            <a:off x="2902250" y="1619100"/>
            <a:ext cx="32226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Justification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Java spring boot is ideal for developing enterprise application, especially a data-centric and processing application like IOT.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REST API is stateless, ideal for client/server model, and easy to use.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JWT to securely transfer information between any two bodies. </a:t>
            </a:r>
            <a:endParaRPr sz="1600"/>
          </a:p>
        </p:txBody>
      </p:sp>
      <p:sp>
        <p:nvSpPr>
          <p:cNvPr id="324" name="Google Shape;324;g10b746e692d_1_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Meshal Shah</dc:creator>
</cp:coreProperties>
</file>