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BB025-A822-4450-ABCC-C2E97B00897E}">
  <a:tblStyle styleId="{C96BB025-A822-4450-ABCC-C2E97B0089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c66aa65f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4c66aa65f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4c66aa65f2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4c66aa65f2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725be936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725be936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ba491b64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ba491b64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a7c3221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a7c3221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725be9362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725be9362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c66aa65f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4c66aa65f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4c66aa65f2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4c66aa65f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4c66aa65f2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4c66aa65f2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4c66aa65f2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4c66aa65f2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c66aa65f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c66aa65f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c66aa65f2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4c66aa65f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17750" y="981975"/>
            <a:ext cx="71085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b="1"/>
              <a:t>A Secure Pub-Sub System</a:t>
            </a:r>
            <a:endParaRPr sz="4500" b="1"/>
          </a:p>
        </p:txBody>
      </p:sp>
      <p:sp>
        <p:nvSpPr>
          <p:cNvPr id="86" name="Google Shape;86;p13"/>
          <p:cNvSpPr txBox="1">
            <a:spLocks noGrp="1"/>
          </p:cNvSpPr>
          <p:nvPr>
            <p:ph type="subTitle" idx="1"/>
          </p:nvPr>
        </p:nvSpPr>
        <p:spPr>
          <a:xfrm>
            <a:off x="815249" y="1820775"/>
            <a:ext cx="7513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Mini-Project - Network Programming and Distributed Applications</a:t>
            </a:r>
            <a:endParaRPr sz="1800" b="1"/>
          </a:p>
          <a:p>
            <a:pPr marL="0" lvl="0" indent="0" algn="ctr" rtl="0">
              <a:spcBef>
                <a:spcPts val="0"/>
              </a:spcBef>
              <a:spcAft>
                <a:spcPts val="0"/>
              </a:spcAft>
              <a:buNone/>
            </a:pPr>
            <a:r>
              <a:rPr lang="en" sz="1800" i="1"/>
              <a:t>Luleå University of Technology</a:t>
            </a:r>
            <a:endParaRPr sz="1800" i="1"/>
          </a:p>
          <a:p>
            <a:pPr marL="0" lvl="0" indent="0" algn="ctr" rtl="0">
              <a:spcBef>
                <a:spcPts val="0"/>
              </a:spcBef>
              <a:spcAft>
                <a:spcPts val="0"/>
              </a:spcAft>
              <a:buNone/>
            </a:pPr>
            <a:endParaRPr sz="1800" b="1" i="1"/>
          </a:p>
          <a:p>
            <a:pPr marL="0" lvl="0" indent="0" algn="ctr" rtl="0">
              <a:spcBef>
                <a:spcPts val="0"/>
              </a:spcBef>
              <a:spcAft>
                <a:spcPts val="0"/>
              </a:spcAft>
              <a:buNone/>
            </a:pPr>
            <a:endParaRPr sz="100" b="1" i="1"/>
          </a:p>
          <a:p>
            <a:pPr marL="0" lvl="0" indent="0" algn="ctr" rtl="0">
              <a:spcBef>
                <a:spcPts val="0"/>
              </a:spcBef>
              <a:spcAft>
                <a:spcPts val="0"/>
              </a:spcAft>
              <a:buNone/>
            </a:pPr>
            <a:r>
              <a:rPr lang="en" sz="1800"/>
              <a:t>October 24, 2022</a:t>
            </a:r>
            <a:endParaRPr sz="1800"/>
          </a:p>
        </p:txBody>
      </p:sp>
      <p:sp>
        <p:nvSpPr>
          <p:cNvPr id="87" name="Google Shape;87;p13"/>
          <p:cNvSpPr txBox="1"/>
          <p:nvPr/>
        </p:nvSpPr>
        <p:spPr>
          <a:xfrm>
            <a:off x="1172963" y="3297500"/>
            <a:ext cx="34980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a:solidFill>
                  <a:schemeClr val="lt1"/>
                </a:solidFill>
                <a:latin typeface="Roboto"/>
                <a:ea typeface="Roboto"/>
                <a:cs typeface="Roboto"/>
                <a:sym typeface="Roboto"/>
              </a:rPr>
              <a:t>Group Members:</a:t>
            </a:r>
            <a:endParaRPr sz="1800" b="1" u="sng">
              <a:solidFill>
                <a:schemeClr val="lt1"/>
              </a:solidFill>
              <a:latin typeface="Roboto"/>
              <a:ea typeface="Roboto"/>
              <a:cs typeface="Roboto"/>
              <a:sym typeface="Roboto"/>
            </a:endParaRPr>
          </a:p>
          <a:p>
            <a:pPr marL="914400" lvl="0" indent="-342900" algn="l" rtl="0">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Do Ha Long</a:t>
            </a:r>
            <a:endParaRPr b="1" u="sng">
              <a:solidFill>
                <a:schemeClr val="lt1"/>
              </a:solidFill>
              <a:latin typeface="Roboto"/>
              <a:ea typeface="Roboto"/>
              <a:cs typeface="Roboto"/>
              <a:sym typeface="Roboto"/>
            </a:endParaRPr>
          </a:p>
          <a:p>
            <a:pPr marL="914400" lvl="0" indent="-342900" algn="l" rtl="0">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John Wannerkawahara</a:t>
            </a:r>
            <a:endParaRPr sz="1800">
              <a:solidFill>
                <a:schemeClr val="lt1"/>
              </a:solidFill>
              <a:latin typeface="Roboto"/>
              <a:ea typeface="Roboto"/>
              <a:cs typeface="Roboto"/>
              <a:sym typeface="Roboto"/>
            </a:endParaRPr>
          </a:p>
          <a:p>
            <a:pPr marL="914400" lvl="0" indent="-342900" algn="l" rtl="0">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Pavan Karnati</a:t>
            </a:r>
            <a:endParaRPr sz="1800">
              <a:solidFill>
                <a:schemeClr val="lt1"/>
              </a:solidFill>
              <a:latin typeface="Roboto"/>
              <a:ea typeface="Roboto"/>
              <a:cs typeface="Roboto"/>
              <a:sym typeface="Roboto"/>
            </a:endParaRPr>
          </a:p>
          <a:p>
            <a:pPr marL="914400" lvl="0" indent="-342900" algn="l" rtl="0">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Arsalan Ahmed</a:t>
            </a:r>
            <a:endParaRPr sz="1800">
              <a:solidFill>
                <a:schemeClr val="lt1"/>
              </a:solidFill>
              <a:latin typeface="Roboto"/>
              <a:ea typeface="Roboto"/>
              <a:cs typeface="Roboto"/>
              <a:sym typeface="Roboto"/>
            </a:endParaRPr>
          </a:p>
        </p:txBody>
      </p:sp>
      <p:sp>
        <p:nvSpPr>
          <p:cNvPr id="88" name="Google Shape;88;p13"/>
          <p:cNvSpPr txBox="1"/>
          <p:nvPr/>
        </p:nvSpPr>
        <p:spPr>
          <a:xfrm>
            <a:off x="0" y="0"/>
            <a:ext cx="6755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chemeClr val="lt1"/>
                </a:solidFill>
                <a:latin typeface="Roboto"/>
                <a:ea typeface="Roboto"/>
                <a:cs typeface="Roboto"/>
                <a:sym typeface="Roboto"/>
              </a:rPr>
              <a:t>Erasmus Mundus Masters in Green Networking and Cloud Computing (GENIAL)</a:t>
            </a:r>
            <a:endParaRPr sz="1500" i="1">
              <a:solidFill>
                <a:schemeClr val="lt1"/>
              </a:solidFill>
              <a:latin typeface="Roboto"/>
              <a:ea typeface="Roboto"/>
              <a:cs typeface="Roboto"/>
              <a:sym typeface="Roboto"/>
            </a:endParaRPr>
          </a:p>
        </p:txBody>
      </p:sp>
      <p:sp>
        <p:nvSpPr>
          <p:cNvPr id="89" name="Google Shape;89;p13"/>
          <p:cNvSpPr txBox="1"/>
          <p:nvPr/>
        </p:nvSpPr>
        <p:spPr>
          <a:xfrm>
            <a:off x="5886500" y="3961800"/>
            <a:ext cx="202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i="1">
              <a:solidFill>
                <a:schemeClr val="lt1"/>
              </a:solidFill>
              <a:latin typeface="Roboto"/>
              <a:ea typeface="Roboto"/>
              <a:cs typeface="Roboto"/>
              <a:sym typeface="Roboto"/>
            </a:endParaRPr>
          </a:p>
        </p:txBody>
      </p:sp>
      <p:sp>
        <p:nvSpPr>
          <p:cNvPr id="90" name="Google Shape;90;p13"/>
          <p:cNvSpPr txBox="1"/>
          <p:nvPr/>
        </p:nvSpPr>
        <p:spPr>
          <a:xfrm>
            <a:off x="4984938" y="3297500"/>
            <a:ext cx="32604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a:solidFill>
                  <a:schemeClr val="lt1"/>
                </a:solidFill>
                <a:latin typeface="Roboto"/>
                <a:ea typeface="Roboto"/>
                <a:cs typeface="Roboto"/>
                <a:sym typeface="Roboto"/>
              </a:rPr>
              <a:t>Course Professor:</a:t>
            </a:r>
            <a:endParaRPr sz="1800" b="1" u="sng">
              <a:solidFill>
                <a:schemeClr val="lt1"/>
              </a:solidFill>
              <a:latin typeface="Roboto"/>
              <a:ea typeface="Roboto"/>
              <a:cs typeface="Roboto"/>
              <a:sym typeface="Roboto"/>
            </a:endParaRPr>
          </a:p>
          <a:p>
            <a:pPr marL="0" lvl="0" indent="0" algn="l" rtl="0">
              <a:spcBef>
                <a:spcPts val="0"/>
              </a:spcBef>
              <a:spcAft>
                <a:spcPts val="0"/>
              </a:spcAft>
              <a:buNone/>
            </a:pPr>
            <a:endParaRPr b="1" u="sng">
              <a:solidFill>
                <a:schemeClr val="lt1"/>
              </a:solidFill>
              <a:latin typeface="Roboto"/>
              <a:ea typeface="Roboto"/>
              <a:cs typeface="Roboto"/>
              <a:sym typeface="Roboto"/>
            </a:endParaRPr>
          </a:p>
          <a:p>
            <a:pPr marL="914400" lvl="0" indent="-342900" algn="l" rtl="0">
              <a:spcBef>
                <a:spcPts val="0"/>
              </a:spcBef>
              <a:spcAft>
                <a:spcPts val="0"/>
              </a:spcAft>
              <a:buClr>
                <a:schemeClr val="lt1"/>
              </a:buClr>
              <a:buSzPts val="1800"/>
              <a:buFont typeface="Roboto"/>
              <a:buChar char="●"/>
            </a:pPr>
            <a:r>
              <a:rPr lang="en" sz="1800" b="1" i="1">
                <a:solidFill>
                  <a:schemeClr val="lt1"/>
                </a:solidFill>
                <a:latin typeface="Roboto"/>
                <a:ea typeface="Roboto"/>
                <a:cs typeface="Roboto"/>
                <a:sym typeface="Roboto"/>
              </a:rPr>
              <a:t>Dr. Evgeny Osipov</a:t>
            </a:r>
            <a:endParaRPr sz="1800" b="1" i="1">
              <a:solidFill>
                <a:schemeClr val="lt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375900" y="208550"/>
            <a:ext cx="84564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Chunk Structure</a:t>
            </a:r>
            <a:endParaRPr b="1"/>
          </a:p>
        </p:txBody>
      </p:sp>
      <p:sp>
        <p:nvSpPr>
          <p:cNvPr id="160" name="Google Shape;160;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61" name="Google Shape;161;p22"/>
          <p:cNvSpPr txBox="1"/>
          <p:nvPr/>
        </p:nvSpPr>
        <p:spPr>
          <a:xfrm>
            <a:off x="343800" y="752050"/>
            <a:ext cx="8456400" cy="12258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200"/>
              </a:spcBef>
              <a:spcAft>
                <a:spcPts val="0"/>
              </a:spcAft>
              <a:buSzPts val="1600"/>
              <a:buFont typeface="Roboto"/>
              <a:buChar char="●"/>
            </a:pPr>
            <a:r>
              <a:rPr lang="en" sz="1600" i="1">
                <a:latin typeface="Roboto"/>
                <a:ea typeface="Roboto"/>
                <a:cs typeface="Roboto"/>
                <a:sym typeface="Roboto"/>
              </a:rPr>
              <a:t>Need of reordering the data chunks at the subscriber.</a:t>
            </a:r>
            <a:endParaRPr sz="1600" i="1">
              <a:latin typeface="Roboto"/>
              <a:ea typeface="Roboto"/>
              <a:cs typeface="Roboto"/>
              <a:sym typeface="Roboto"/>
            </a:endParaRPr>
          </a:p>
          <a:p>
            <a:pPr marL="457200" lvl="0" indent="0" algn="just" rtl="0">
              <a:lnSpc>
                <a:spcPct val="115000"/>
              </a:lnSpc>
              <a:spcBef>
                <a:spcPts val="200"/>
              </a:spcBef>
              <a:spcAft>
                <a:spcPts val="0"/>
              </a:spcAft>
              <a:buNone/>
            </a:pPr>
            <a:endParaRPr sz="1000" i="1">
              <a:latin typeface="Roboto"/>
              <a:ea typeface="Roboto"/>
              <a:cs typeface="Roboto"/>
              <a:sym typeface="Roboto"/>
            </a:endParaRPr>
          </a:p>
          <a:p>
            <a:pPr marL="457200" lvl="0" indent="-330200" algn="just" rtl="0">
              <a:lnSpc>
                <a:spcPct val="115000"/>
              </a:lnSpc>
              <a:spcBef>
                <a:spcPts val="200"/>
              </a:spcBef>
              <a:spcAft>
                <a:spcPts val="200"/>
              </a:spcAft>
              <a:buSzPts val="1600"/>
              <a:buFont typeface="Roboto"/>
              <a:buChar char="●"/>
            </a:pPr>
            <a:r>
              <a:rPr lang="en" sz="1600" i="1">
                <a:latin typeface="Roboto"/>
                <a:ea typeface="Roboto"/>
                <a:cs typeface="Roboto"/>
                <a:sym typeface="Roboto"/>
              </a:rPr>
              <a:t>Requirement of informing the subscriber about the length of the message as the length may not be perfectly divisible by the ID length (1000).</a:t>
            </a:r>
            <a:endParaRPr sz="1600" i="1">
              <a:latin typeface="Roboto"/>
              <a:ea typeface="Roboto"/>
              <a:cs typeface="Roboto"/>
              <a:sym typeface="Roboto"/>
            </a:endParaRPr>
          </a:p>
        </p:txBody>
      </p:sp>
      <p:sp>
        <p:nvSpPr>
          <p:cNvPr id="162" name="Google Shape;162;p22"/>
          <p:cNvSpPr/>
          <p:nvPr/>
        </p:nvSpPr>
        <p:spPr>
          <a:xfrm>
            <a:off x="819100" y="2404375"/>
            <a:ext cx="1506000" cy="3936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Sequence Number</a:t>
            </a:r>
            <a:endParaRPr sz="1100" b="1"/>
          </a:p>
        </p:txBody>
      </p:sp>
      <p:sp>
        <p:nvSpPr>
          <p:cNvPr id="163" name="Google Shape;163;p22"/>
          <p:cNvSpPr/>
          <p:nvPr/>
        </p:nvSpPr>
        <p:spPr>
          <a:xfrm>
            <a:off x="2325100" y="2404375"/>
            <a:ext cx="1506000" cy="3936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Data Length</a:t>
            </a:r>
            <a:endParaRPr sz="1300" b="1"/>
          </a:p>
        </p:txBody>
      </p:sp>
      <p:sp>
        <p:nvSpPr>
          <p:cNvPr id="164" name="Google Shape;164;p22"/>
          <p:cNvSpPr/>
          <p:nvPr/>
        </p:nvSpPr>
        <p:spPr>
          <a:xfrm>
            <a:off x="3815875" y="2404375"/>
            <a:ext cx="4374900" cy="3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Actual Data</a:t>
            </a:r>
            <a:endParaRPr/>
          </a:p>
        </p:txBody>
      </p:sp>
      <p:sp>
        <p:nvSpPr>
          <p:cNvPr id="165" name="Google Shape;165;p22"/>
          <p:cNvSpPr txBox="1"/>
          <p:nvPr/>
        </p:nvSpPr>
        <p:spPr>
          <a:xfrm>
            <a:off x="819100" y="2797975"/>
            <a:ext cx="261300" cy="354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
              </a:spcBef>
              <a:spcAft>
                <a:spcPts val="200"/>
              </a:spcAft>
              <a:buNone/>
            </a:pPr>
            <a:r>
              <a:rPr lang="en" sz="1100" b="1">
                <a:latin typeface="Roboto"/>
                <a:ea typeface="Roboto"/>
                <a:cs typeface="Roboto"/>
                <a:sym typeface="Roboto"/>
              </a:rPr>
              <a:t>0</a:t>
            </a:r>
            <a:endParaRPr sz="1100" b="1">
              <a:latin typeface="Roboto"/>
              <a:ea typeface="Roboto"/>
              <a:cs typeface="Roboto"/>
              <a:sym typeface="Roboto"/>
            </a:endParaRPr>
          </a:p>
        </p:txBody>
      </p:sp>
      <p:sp>
        <p:nvSpPr>
          <p:cNvPr id="166" name="Google Shape;166;p22"/>
          <p:cNvSpPr txBox="1"/>
          <p:nvPr/>
        </p:nvSpPr>
        <p:spPr>
          <a:xfrm>
            <a:off x="2063550" y="2797975"/>
            <a:ext cx="261300" cy="354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
              </a:spcBef>
              <a:spcAft>
                <a:spcPts val="200"/>
              </a:spcAft>
              <a:buNone/>
            </a:pPr>
            <a:r>
              <a:rPr lang="en" sz="1100" b="1">
                <a:latin typeface="Roboto"/>
                <a:ea typeface="Roboto"/>
                <a:cs typeface="Roboto"/>
                <a:sym typeface="Roboto"/>
              </a:rPr>
              <a:t>9</a:t>
            </a:r>
            <a:endParaRPr sz="1100" b="1">
              <a:latin typeface="Roboto"/>
              <a:ea typeface="Roboto"/>
              <a:cs typeface="Roboto"/>
              <a:sym typeface="Roboto"/>
            </a:endParaRPr>
          </a:p>
        </p:txBody>
      </p:sp>
      <p:sp>
        <p:nvSpPr>
          <p:cNvPr id="167" name="Google Shape;167;p22"/>
          <p:cNvSpPr txBox="1"/>
          <p:nvPr/>
        </p:nvSpPr>
        <p:spPr>
          <a:xfrm>
            <a:off x="2325100" y="2797975"/>
            <a:ext cx="369600" cy="354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
              </a:spcBef>
              <a:spcAft>
                <a:spcPts val="200"/>
              </a:spcAft>
              <a:buNone/>
            </a:pPr>
            <a:r>
              <a:rPr lang="en" sz="1100" b="1">
                <a:latin typeface="Roboto"/>
                <a:ea typeface="Roboto"/>
                <a:cs typeface="Roboto"/>
                <a:sym typeface="Roboto"/>
              </a:rPr>
              <a:t>10</a:t>
            </a:r>
            <a:endParaRPr sz="1100" b="1">
              <a:latin typeface="Roboto"/>
              <a:ea typeface="Roboto"/>
              <a:cs typeface="Roboto"/>
              <a:sym typeface="Roboto"/>
            </a:endParaRPr>
          </a:p>
        </p:txBody>
      </p:sp>
      <p:sp>
        <p:nvSpPr>
          <p:cNvPr id="168" name="Google Shape;168;p22"/>
          <p:cNvSpPr txBox="1"/>
          <p:nvPr/>
        </p:nvSpPr>
        <p:spPr>
          <a:xfrm>
            <a:off x="3446275" y="2797975"/>
            <a:ext cx="369600" cy="354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
              </a:spcBef>
              <a:spcAft>
                <a:spcPts val="200"/>
              </a:spcAft>
              <a:buNone/>
            </a:pPr>
            <a:r>
              <a:rPr lang="en" sz="1100" b="1">
                <a:latin typeface="Roboto"/>
                <a:ea typeface="Roboto"/>
                <a:cs typeface="Roboto"/>
                <a:sym typeface="Roboto"/>
              </a:rPr>
              <a:t>19</a:t>
            </a:r>
            <a:endParaRPr sz="1100" b="1">
              <a:latin typeface="Roboto"/>
              <a:ea typeface="Roboto"/>
              <a:cs typeface="Roboto"/>
              <a:sym typeface="Roboto"/>
            </a:endParaRPr>
          </a:p>
        </p:txBody>
      </p:sp>
      <p:sp>
        <p:nvSpPr>
          <p:cNvPr id="169" name="Google Shape;169;p22"/>
          <p:cNvSpPr txBox="1"/>
          <p:nvPr/>
        </p:nvSpPr>
        <p:spPr>
          <a:xfrm>
            <a:off x="3831100" y="2797975"/>
            <a:ext cx="369600" cy="354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
              </a:spcBef>
              <a:spcAft>
                <a:spcPts val="200"/>
              </a:spcAft>
              <a:buNone/>
            </a:pPr>
            <a:r>
              <a:rPr lang="en" sz="1100" b="1">
                <a:latin typeface="Roboto"/>
                <a:ea typeface="Roboto"/>
                <a:cs typeface="Roboto"/>
                <a:sym typeface="Roboto"/>
              </a:rPr>
              <a:t>20</a:t>
            </a:r>
            <a:endParaRPr sz="1100" b="1">
              <a:latin typeface="Roboto"/>
              <a:ea typeface="Roboto"/>
              <a:cs typeface="Roboto"/>
              <a:sym typeface="Roboto"/>
            </a:endParaRPr>
          </a:p>
        </p:txBody>
      </p:sp>
      <p:sp>
        <p:nvSpPr>
          <p:cNvPr id="170" name="Google Shape;170;p22"/>
          <p:cNvSpPr txBox="1"/>
          <p:nvPr/>
        </p:nvSpPr>
        <p:spPr>
          <a:xfrm>
            <a:off x="7759300" y="2797975"/>
            <a:ext cx="431400" cy="354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
              </a:spcBef>
              <a:spcAft>
                <a:spcPts val="200"/>
              </a:spcAft>
              <a:buNone/>
            </a:pPr>
            <a:r>
              <a:rPr lang="en" sz="1100" b="1">
                <a:latin typeface="Roboto"/>
                <a:ea typeface="Roboto"/>
                <a:cs typeface="Roboto"/>
                <a:sym typeface="Roboto"/>
              </a:rPr>
              <a:t>999</a:t>
            </a:r>
            <a:endParaRPr sz="1100" b="1">
              <a:latin typeface="Roboto"/>
              <a:ea typeface="Roboto"/>
              <a:cs typeface="Roboto"/>
              <a:sym typeface="Roboto"/>
            </a:endParaRPr>
          </a:p>
        </p:txBody>
      </p:sp>
      <p:sp>
        <p:nvSpPr>
          <p:cNvPr id="171" name="Google Shape;171;p22"/>
          <p:cNvSpPr txBox="1"/>
          <p:nvPr/>
        </p:nvSpPr>
        <p:spPr>
          <a:xfrm>
            <a:off x="2179750" y="3397850"/>
            <a:ext cx="1906800" cy="548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
              </a:spcBef>
              <a:spcAft>
                <a:spcPts val="200"/>
              </a:spcAft>
              <a:buNone/>
            </a:pPr>
            <a:r>
              <a:rPr lang="en" sz="1100" b="1">
                <a:latin typeface="Roboto"/>
                <a:ea typeface="Roboto"/>
                <a:cs typeface="Roboto"/>
                <a:sym typeface="Roboto"/>
              </a:rPr>
              <a:t>2^10 = 1024 data chunks possible in a message</a:t>
            </a:r>
            <a:endParaRPr sz="1100" b="1">
              <a:latin typeface="Roboto"/>
              <a:ea typeface="Roboto"/>
              <a:cs typeface="Roboto"/>
              <a:sym typeface="Roboto"/>
            </a:endParaRPr>
          </a:p>
        </p:txBody>
      </p:sp>
      <p:sp>
        <p:nvSpPr>
          <p:cNvPr id="172" name="Google Shape;172;p22"/>
          <p:cNvSpPr/>
          <p:nvPr/>
        </p:nvSpPr>
        <p:spPr>
          <a:xfrm rot="10800000" flipH="1">
            <a:off x="4511800" y="2916900"/>
            <a:ext cx="1028100" cy="799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txBox="1"/>
          <p:nvPr/>
        </p:nvSpPr>
        <p:spPr>
          <a:xfrm>
            <a:off x="5614500" y="3397850"/>
            <a:ext cx="2576400" cy="548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
              </a:spcBef>
              <a:spcAft>
                <a:spcPts val="200"/>
              </a:spcAft>
              <a:buNone/>
            </a:pPr>
            <a:r>
              <a:rPr lang="en" sz="1100" b="1">
                <a:latin typeface="Roboto"/>
                <a:ea typeface="Roboto"/>
                <a:cs typeface="Roboto"/>
                <a:sym typeface="Roboto"/>
              </a:rPr>
              <a:t>8 elements for a single character, therefore, 122.5 characters in a chunk</a:t>
            </a:r>
            <a:endParaRPr sz="1100" b="1">
              <a:latin typeface="Roboto"/>
              <a:ea typeface="Roboto"/>
              <a:cs typeface="Roboto"/>
              <a:sym typeface="Roboto"/>
            </a:endParaRPr>
          </a:p>
        </p:txBody>
      </p:sp>
      <p:sp>
        <p:nvSpPr>
          <p:cNvPr id="174" name="Google Shape;174;p22"/>
          <p:cNvSpPr txBox="1"/>
          <p:nvPr/>
        </p:nvSpPr>
        <p:spPr>
          <a:xfrm>
            <a:off x="2423050" y="4297200"/>
            <a:ext cx="3953400" cy="354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
              </a:spcBef>
              <a:spcAft>
                <a:spcPts val="200"/>
              </a:spcAft>
              <a:buNone/>
            </a:pPr>
            <a:r>
              <a:rPr lang="en" sz="1100" b="1">
                <a:latin typeface="Roboto"/>
                <a:ea typeface="Roboto"/>
                <a:cs typeface="Roboto"/>
                <a:sym typeface="Roboto"/>
              </a:rPr>
              <a:t>1024 * 122.5 = 1254,40 characters long string can be send</a:t>
            </a:r>
            <a:endParaRPr sz="1100" b="1">
              <a:latin typeface="Roboto"/>
              <a:ea typeface="Roboto"/>
              <a:cs typeface="Roboto"/>
              <a:sym typeface="Roboto"/>
            </a:endParaRPr>
          </a:p>
        </p:txBody>
      </p:sp>
      <p:sp>
        <p:nvSpPr>
          <p:cNvPr id="175" name="Google Shape;175;p22"/>
          <p:cNvSpPr/>
          <p:nvPr/>
        </p:nvSpPr>
        <p:spPr>
          <a:xfrm rot="10800000" flipH="1">
            <a:off x="1080400" y="2916900"/>
            <a:ext cx="1028100" cy="799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375900" y="208550"/>
            <a:ext cx="84564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Performance Evaluation</a:t>
            </a:r>
            <a:endParaRPr i="1"/>
          </a:p>
        </p:txBody>
      </p:sp>
      <p:sp>
        <p:nvSpPr>
          <p:cNvPr id="181" name="Google Shape;181;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82" name="Google Shape;182;p23"/>
          <p:cNvGraphicFramePr/>
          <p:nvPr/>
        </p:nvGraphicFramePr>
        <p:xfrm>
          <a:off x="332450" y="1216550"/>
          <a:ext cx="8456400" cy="3474600"/>
        </p:xfrm>
        <a:graphic>
          <a:graphicData uri="http://schemas.openxmlformats.org/drawingml/2006/table">
            <a:tbl>
              <a:tblPr>
                <a:noFill/>
                <a:tableStyleId>{C96BB025-A822-4450-ABCC-C2E97B00897E}</a:tableStyleId>
              </a:tblPr>
              <a:tblGrid>
                <a:gridCol w="2114100">
                  <a:extLst>
                    <a:ext uri="{9D8B030D-6E8A-4147-A177-3AD203B41FA5}">
                      <a16:colId xmlns:a16="http://schemas.microsoft.com/office/drawing/2014/main" val="20000"/>
                    </a:ext>
                  </a:extLst>
                </a:gridCol>
                <a:gridCol w="2114100">
                  <a:extLst>
                    <a:ext uri="{9D8B030D-6E8A-4147-A177-3AD203B41FA5}">
                      <a16:colId xmlns:a16="http://schemas.microsoft.com/office/drawing/2014/main" val="20001"/>
                    </a:ext>
                  </a:extLst>
                </a:gridCol>
                <a:gridCol w="2114100">
                  <a:extLst>
                    <a:ext uri="{9D8B030D-6E8A-4147-A177-3AD203B41FA5}">
                      <a16:colId xmlns:a16="http://schemas.microsoft.com/office/drawing/2014/main" val="20002"/>
                    </a:ext>
                  </a:extLst>
                </a:gridCol>
                <a:gridCol w="2114100">
                  <a:extLst>
                    <a:ext uri="{9D8B030D-6E8A-4147-A177-3AD203B41FA5}">
                      <a16:colId xmlns:a16="http://schemas.microsoft.com/office/drawing/2014/main" val="20003"/>
                    </a:ext>
                  </a:extLst>
                </a:gridCol>
              </a:tblGrid>
              <a:tr h="579100">
                <a:tc>
                  <a:txBody>
                    <a:bodyPr/>
                    <a:lstStyle/>
                    <a:p>
                      <a:pPr marL="0" lvl="0" indent="0" algn="ctr" rtl="0">
                        <a:spcBef>
                          <a:spcPts val="0"/>
                        </a:spcBef>
                        <a:spcAft>
                          <a:spcPts val="0"/>
                        </a:spcAft>
                        <a:buNone/>
                      </a:pPr>
                      <a:r>
                        <a:rPr lang="en" sz="1300" b="1">
                          <a:latin typeface="Roboto"/>
                          <a:ea typeface="Roboto"/>
                          <a:cs typeface="Roboto"/>
                          <a:sym typeface="Roboto"/>
                        </a:rPr>
                        <a:t>Data</a:t>
                      </a:r>
                      <a:endParaRPr sz="13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300" b="1">
                          <a:latin typeface="Roboto"/>
                          <a:ea typeface="Roboto"/>
                          <a:cs typeface="Roboto"/>
                          <a:sym typeface="Roboto"/>
                        </a:rPr>
                        <a:t>Number of Chunks</a:t>
                      </a:r>
                      <a:endParaRPr sz="13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300" b="1">
                          <a:latin typeface="Roboto"/>
                          <a:ea typeface="Roboto"/>
                          <a:cs typeface="Roboto"/>
                          <a:sym typeface="Roboto"/>
                        </a:rPr>
                        <a:t>Average Response Time</a:t>
                      </a:r>
                      <a:endParaRPr sz="1300" b="1">
                        <a:latin typeface="Roboto"/>
                        <a:ea typeface="Roboto"/>
                        <a:cs typeface="Roboto"/>
                        <a:sym typeface="Roboto"/>
                      </a:endParaRPr>
                    </a:p>
                    <a:p>
                      <a:pPr marL="0" lvl="0" indent="0" algn="ctr" rtl="0">
                        <a:spcBef>
                          <a:spcPts val="0"/>
                        </a:spcBef>
                        <a:spcAft>
                          <a:spcPts val="0"/>
                        </a:spcAft>
                        <a:buNone/>
                      </a:pPr>
                      <a:r>
                        <a:rPr lang="en" sz="1300" b="1">
                          <a:latin typeface="Roboto"/>
                          <a:ea typeface="Roboto"/>
                          <a:cs typeface="Roboto"/>
                          <a:sym typeface="Roboto"/>
                        </a:rPr>
                        <a:t>with 1 client</a:t>
                      </a:r>
                      <a:endParaRPr sz="13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300" b="1">
                          <a:latin typeface="Roboto"/>
                          <a:ea typeface="Roboto"/>
                          <a:cs typeface="Roboto"/>
                          <a:sym typeface="Roboto"/>
                        </a:rPr>
                        <a:t>Average Response Time</a:t>
                      </a:r>
                      <a:endParaRPr sz="1300" b="1">
                        <a:latin typeface="Roboto"/>
                        <a:ea typeface="Roboto"/>
                        <a:cs typeface="Roboto"/>
                        <a:sym typeface="Roboto"/>
                      </a:endParaRPr>
                    </a:p>
                    <a:p>
                      <a:pPr marL="0" lvl="0" indent="0" algn="ctr" rtl="0">
                        <a:spcBef>
                          <a:spcPts val="0"/>
                        </a:spcBef>
                        <a:spcAft>
                          <a:spcPts val="0"/>
                        </a:spcAft>
                        <a:buNone/>
                      </a:pPr>
                      <a:r>
                        <a:rPr lang="en" sz="1300" b="1">
                          <a:latin typeface="Roboto"/>
                          <a:ea typeface="Roboto"/>
                          <a:cs typeface="Roboto"/>
                          <a:sym typeface="Roboto"/>
                        </a:rPr>
                        <a:t>with 2 clients</a:t>
                      </a:r>
                      <a:endParaRPr sz="1300" b="1">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String </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(10 characters)</a:t>
                      </a:r>
                      <a:endParaRPr/>
                    </a:p>
                  </a:txBody>
                  <a:tcPr marL="91425" marR="91425" marT="91425" marB="91425"/>
                </a:tc>
                <a:tc>
                  <a:txBody>
                    <a:bodyPr/>
                    <a:lstStyle/>
                    <a:p>
                      <a:pPr marL="0" lvl="0" indent="0" algn="ctr" rtl="0">
                        <a:spcBef>
                          <a:spcPts val="0"/>
                        </a:spcBef>
                        <a:spcAft>
                          <a:spcPts val="0"/>
                        </a:spcAft>
                        <a:buNone/>
                      </a:pPr>
                      <a:r>
                        <a:rPr lang="en" sz="1300">
                          <a:latin typeface="Roboto"/>
                          <a:ea typeface="Roboto"/>
                          <a:cs typeface="Roboto"/>
                          <a:sym typeface="Roboto"/>
                        </a:rPr>
                        <a:t>1</a:t>
                      </a:r>
                      <a:endParaRPr sz="13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a:t>1.21 s</a:t>
                      </a:r>
                      <a:endParaRPr/>
                    </a:p>
                  </a:txBody>
                  <a:tcPr marL="91425" marR="91425" marT="91425" marB="91425"/>
                </a:tc>
                <a:tc>
                  <a:txBody>
                    <a:bodyPr/>
                    <a:lstStyle/>
                    <a:p>
                      <a:pPr marL="0" lvl="0" indent="0" algn="ctr" rtl="0">
                        <a:spcBef>
                          <a:spcPts val="0"/>
                        </a:spcBef>
                        <a:spcAft>
                          <a:spcPts val="0"/>
                        </a:spcAft>
                        <a:buNone/>
                      </a:pPr>
                      <a:r>
                        <a:rPr lang="en"/>
                        <a:t>4.289 s</a:t>
                      </a:r>
                      <a:endParaRPr/>
                    </a:p>
                  </a:txBody>
                  <a:tcPr marL="91425" marR="91425" marT="91425" marB="91425"/>
                </a:tc>
                <a:extLst>
                  <a:ext uri="{0D108BD9-81ED-4DB2-BD59-A6C34878D82A}">
                    <a16:rowId xmlns:a16="http://schemas.microsoft.com/office/drawing/2014/main" val="10001"/>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String </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(1000 characters)</a:t>
                      </a:r>
                      <a:endParaRPr/>
                    </a:p>
                  </a:txBody>
                  <a:tcPr marL="91425" marR="91425" marT="91425" marB="91425"/>
                </a:tc>
                <a:tc>
                  <a:txBody>
                    <a:bodyPr/>
                    <a:lstStyle/>
                    <a:p>
                      <a:pPr marL="0" lvl="0" indent="0" algn="ctr" rtl="0">
                        <a:spcBef>
                          <a:spcPts val="0"/>
                        </a:spcBef>
                        <a:spcAft>
                          <a:spcPts val="0"/>
                        </a:spcAft>
                        <a:buNone/>
                      </a:pPr>
                      <a:r>
                        <a:rPr lang="en"/>
                        <a:t>9</a:t>
                      </a:r>
                      <a:endParaRPr/>
                    </a:p>
                  </a:txBody>
                  <a:tcPr marL="91425" marR="91425" marT="91425" marB="91425"/>
                </a:tc>
                <a:tc>
                  <a:txBody>
                    <a:bodyPr/>
                    <a:lstStyle/>
                    <a:p>
                      <a:pPr marL="0" lvl="0" indent="0" algn="ctr" rtl="0">
                        <a:spcBef>
                          <a:spcPts val="0"/>
                        </a:spcBef>
                        <a:spcAft>
                          <a:spcPts val="0"/>
                        </a:spcAft>
                        <a:buNone/>
                      </a:pPr>
                      <a:r>
                        <a:rPr lang="en"/>
                        <a:t>7.929 s</a:t>
                      </a:r>
                      <a:endParaRPr/>
                    </a:p>
                  </a:txBody>
                  <a:tcPr marL="91425" marR="91425" marT="91425" marB="91425"/>
                </a:tc>
                <a:tc>
                  <a:txBody>
                    <a:bodyPr/>
                    <a:lstStyle/>
                    <a:p>
                      <a:pPr marL="0" lvl="0" indent="0" algn="ctr" rtl="0">
                        <a:spcBef>
                          <a:spcPts val="0"/>
                        </a:spcBef>
                        <a:spcAft>
                          <a:spcPts val="0"/>
                        </a:spcAft>
                        <a:buNone/>
                      </a:pPr>
                      <a:r>
                        <a:rPr lang="en"/>
                        <a:t>15.083 s</a:t>
                      </a:r>
                      <a:endParaRPr/>
                    </a:p>
                  </a:txBody>
                  <a:tcPr marL="91425" marR="91425" marT="91425" marB="91425"/>
                </a:tc>
                <a:extLst>
                  <a:ext uri="{0D108BD9-81ED-4DB2-BD59-A6C34878D82A}">
                    <a16:rowId xmlns:a16="http://schemas.microsoft.com/office/drawing/2014/main" val="10002"/>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String </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(10000 characters)</a:t>
                      </a:r>
                      <a:endParaRPr/>
                    </a:p>
                  </a:txBody>
                  <a:tcPr marL="91425" marR="91425" marT="91425" marB="91425"/>
                </a:tc>
                <a:tc>
                  <a:txBody>
                    <a:bodyPr/>
                    <a:lstStyle/>
                    <a:p>
                      <a:pPr marL="0" lvl="0" indent="0" algn="ctr" rtl="0">
                        <a:spcBef>
                          <a:spcPts val="0"/>
                        </a:spcBef>
                        <a:spcAft>
                          <a:spcPts val="0"/>
                        </a:spcAft>
                        <a:buNone/>
                      </a:pPr>
                      <a:r>
                        <a:rPr lang="en"/>
                        <a:t>90</a:t>
                      </a:r>
                      <a:endParaRPr/>
                    </a:p>
                  </a:txBody>
                  <a:tcPr marL="91425" marR="91425" marT="91425" marB="91425"/>
                </a:tc>
                <a:tc>
                  <a:txBody>
                    <a:bodyPr/>
                    <a:lstStyle/>
                    <a:p>
                      <a:pPr marL="0" lvl="0" indent="0" algn="ctr" rtl="0">
                        <a:spcBef>
                          <a:spcPts val="0"/>
                        </a:spcBef>
                        <a:spcAft>
                          <a:spcPts val="0"/>
                        </a:spcAft>
                        <a:buNone/>
                      </a:pPr>
                      <a:r>
                        <a:rPr lang="en"/>
                        <a:t>42.63 s</a:t>
                      </a:r>
                      <a:endParaRPr/>
                    </a:p>
                  </a:txBody>
                  <a:tcPr marL="91425" marR="91425" marT="91425" marB="91425"/>
                </a:tc>
                <a:tc>
                  <a:txBody>
                    <a:bodyPr/>
                    <a:lstStyle/>
                    <a:p>
                      <a:pPr marL="0" lvl="0" indent="0" algn="ctr" rtl="0">
                        <a:spcBef>
                          <a:spcPts val="0"/>
                        </a:spcBef>
                        <a:spcAft>
                          <a:spcPts val="0"/>
                        </a:spcAft>
                        <a:buNone/>
                      </a:pPr>
                      <a:r>
                        <a:rPr lang="en"/>
                        <a:t>133 s</a:t>
                      </a:r>
                      <a:endParaRPr/>
                    </a:p>
                  </a:txBody>
                  <a:tcPr marL="91425" marR="91425" marT="91425" marB="91425"/>
                </a:tc>
                <a:extLst>
                  <a:ext uri="{0D108BD9-81ED-4DB2-BD59-A6C34878D82A}">
                    <a16:rowId xmlns:a16="http://schemas.microsoft.com/office/drawing/2014/main" val="10003"/>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Image</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(2 kB)</a:t>
                      </a:r>
                      <a:endParaRPr sz="13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a:t>22</a:t>
                      </a:r>
                      <a:endParaRPr/>
                    </a:p>
                  </a:txBody>
                  <a:tcPr marL="91425" marR="91425" marT="91425" marB="91425"/>
                </a:tc>
                <a:tc>
                  <a:txBody>
                    <a:bodyPr/>
                    <a:lstStyle/>
                    <a:p>
                      <a:pPr marL="0" lvl="0" indent="0" algn="ctr" rtl="0">
                        <a:spcBef>
                          <a:spcPts val="0"/>
                        </a:spcBef>
                        <a:spcAft>
                          <a:spcPts val="0"/>
                        </a:spcAft>
                        <a:buNone/>
                      </a:pPr>
                      <a:r>
                        <a:rPr lang="en"/>
                        <a:t>13.61 s</a:t>
                      </a:r>
                      <a:endParaRPr/>
                    </a:p>
                  </a:txBody>
                  <a:tcPr marL="91425" marR="91425" marT="91425" marB="91425"/>
                </a:tc>
                <a:tc>
                  <a:txBody>
                    <a:bodyPr/>
                    <a:lstStyle/>
                    <a:p>
                      <a:pPr marL="0" lvl="0" indent="0" algn="ctr" rtl="0">
                        <a:spcBef>
                          <a:spcPts val="0"/>
                        </a:spcBef>
                        <a:spcAft>
                          <a:spcPts val="0"/>
                        </a:spcAft>
                        <a:buNone/>
                      </a:pPr>
                      <a:r>
                        <a:rPr lang="en"/>
                        <a:t>39.535 s</a:t>
                      </a:r>
                      <a:endParaRPr/>
                    </a:p>
                  </a:txBody>
                  <a:tcPr marL="91425" marR="91425" marT="91425" marB="91425"/>
                </a:tc>
                <a:extLst>
                  <a:ext uri="{0D108BD9-81ED-4DB2-BD59-A6C34878D82A}">
                    <a16:rowId xmlns:a16="http://schemas.microsoft.com/office/drawing/2014/main" val="10004"/>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String + Image</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(10000 char + 2 kB)</a:t>
                      </a:r>
                      <a:endParaRPr sz="13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a:t>105</a:t>
                      </a:r>
                      <a:endParaRPr/>
                    </a:p>
                  </a:txBody>
                  <a:tcPr marL="91425" marR="91425" marT="91425" marB="91425"/>
                </a:tc>
                <a:tc>
                  <a:txBody>
                    <a:bodyPr/>
                    <a:lstStyle/>
                    <a:p>
                      <a:pPr marL="0" lvl="0" indent="0" algn="ctr" rtl="0">
                        <a:spcBef>
                          <a:spcPts val="0"/>
                        </a:spcBef>
                        <a:spcAft>
                          <a:spcPts val="0"/>
                        </a:spcAft>
                        <a:buNone/>
                      </a:pPr>
                      <a:r>
                        <a:rPr lang="en"/>
                        <a:t>96 s</a:t>
                      </a:r>
                      <a:endParaRPr/>
                    </a:p>
                  </a:txBody>
                  <a:tcPr marL="91425" marR="91425" marT="91425" marB="91425"/>
                </a:tc>
                <a:tc>
                  <a:txBody>
                    <a:bodyPr/>
                    <a:lstStyle/>
                    <a:p>
                      <a:pPr marL="0" lvl="0" indent="0" algn="ctr" rtl="0">
                        <a:spcBef>
                          <a:spcPts val="0"/>
                        </a:spcBef>
                        <a:spcAft>
                          <a:spcPts val="0"/>
                        </a:spcAft>
                        <a:buNone/>
                      </a:pPr>
                      <a:r>
                        <a:rPr lang="en"/>
                        <a:t>197 s</a:t>
                      </a:r>
                      <a:endParaRPr/>
                    </a:p>
                  </a:txBody>
                  <a:tcPr marL="91425" marR="91425" marT="91425" marB="91425"/>
                </a:tc>
                <a:extLst>
                  <a:ext uri="{0D108BD9-81ED-4DB2-BD59-A6C34878D82A}">
                    <a16:rowId xmlns:a16="http://schemas.microsoft.com/office/drawing/2014/main" val="10005"/>
                  </a:ext>
                </a:extLst>
              </a:tr>
            </a:tbl>
          </a:graphicData>
        </a:graphic>
      </p:graphicFrame>
      <p:sp>
        <p:nvSpPr>
          <p:cNvPr id="183" name="Google Shape;183;p23"/>
          <p:cNvSpPr txBox="1"/>
          <p:nvPr/>
        </p:nvSpPr>
        <p:spPr>
          <a:xfrm>
            <a:off x="3212850" y="763525"/>
            <a:ext cx="2718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00"/>
              </a:spcBef>
              <a:spcAft>
                <a:spcPts val="200"/>
              </a:spcAft>
              <a:buNone/>
            </a:pPr>
            <a:r>
              <a:rPr lang="en" b="1" i="1">
                <a:solidFill>
                  <a:schemeClr val="dk1"/>
                </a:solidFill>
                <a:latin typeface="Roboto"/>
                <a:ea typeface="Roboto"/>
                <a:cs typeface="Roboto"/>
                <a:sym typeface="Roboto"/>
              </a:rPr>
              <a:t>Publisher Client</a:t>
            </a:r>
            <a:endParaRPr b="1">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375900" y="208550"/>
            <a:ext cx="84564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Performance Evaluation</a:t>
            </a:r>
            <a:endParaRPr i="1"/>
          </a:p>
        </p:txBody>
      </p:sp>
      <p:sp>
        <p:nvSpPr>
          <p:cNvPr id="189" name="Google Shape;189;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90" name="Google Shape;190;p24"/>
          <p:cNvGraphicFramePr/>
          <p:nvPr/>
        </p:nvGraphicFramePr>
        <p:xfrm>
          <a:off x="332450" y="1216550"/>
          <a:ext cx="8456400" cy="3474600"/>
        </p:xfrm>
        <a:graphic>
          <a:graphicData uri="http://schemas.openxmlformats.org/drawingml/2006/table">
            <a:tbl>
              <a:tblPr>
                <a:noFill/>
                <a:tableStyleId>{C96BB025-A822-4450-ABCC-C2E97B00897E}</a:tableStyleId>
              </a:tblPr>
              <a:tblGrid>
                <a:gridCol w="2114100">
                  <a:extLst>
                    <a:ext uri="{9D8B030D-6E8A-4147-A177-3AD203B41FA5}">
                      <a16:colId xmlns:a16="http://schemas.microsoft.com/office/drawing/2014/main" val="20000"/>
                    </a:ext>
                  </a:extLst>
                </a:gridCol>
                <a:gridCol w="2114100">
                  <a:extLst>
                    <a:ext uri="{9D8B030D-6E8A-4147-A177-3AD203B41FA5}">
                      <a16:colId xmlns:a16="http://schemas.microsoft.com/office/drawing/2014/main" val="20001"/>
                    </a:ext>
                  </a:extLst>
                </a:gridCol>
                <a:gridCol w="2114100">
                  <a:extLst>
                    <a:ext uri="{9D8B030D-6E8A-4147-A177-3AD203B41FA5}">
                      <a16:colId xmlns:a16="http://schemas.microsoft.com/office/drawing/2014/main" val="20002"/>
                    </a:ext>
                  </a:extLst>
                </a:gridCol>
                <a:gridCol w="2114100">
                  <a:extLst>
                    <a:ext uri="{9D8B030D-6E8A-4147-A177-3AD203B41FA5}">
                      <a16:colId xmlns:a16="http://schemas.microsoft.com/office/drawing/2014/main" val="20003"/>
                    </a:ext>
                  </a:extLst>
                </a:gridCol>
              </a:tblGrid>
              <a:tr h="579100">
                <a:tc>
                  <a:txBody>
                    <a:bodyPr/>
                    <a:lstStyle/>
                    <a:p>
                      <a:pPr marL="0" lvl="0" indent="0" algn="ctr" rtl="0">
                        <a:spcBef>
                          <a:spcPts val="0"/>
                        </a:spcBef>
                        <a:spcAft>
                          <a:spcPts val="0"/>
                        </a:spcAft>
                        <a:buNone/>
                      </a:pPr>
                      <a:r>
                        <a:rPr lang="en" sz="1300" b="1">
                          <a:latin typeface="Roboto"/>
                          <a:ea typeface="Roboto"/>
                          <a:cs typeface="Roboto"/>
                          <a:sym typeface="Roboto"/>
                        </a:rPr>
                        <a:t>Data</a:t>
                      </a:r>
                      <a:endParaRPr sz="13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300" b="1">
                          <a:latin typeface="Roboto"/>
                          <a:ea typeface="Roboto"/>
                          <a:cs typeface="Roboto"/>
                          <a:sym typeface="Roboto"/>
                        </a:rPr>
                        <a:t>Number of Chunks</a:t>
                      </a:r>
                      <a:endParaRPr sz="13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300" b="1">
                          <a:latin typeface="Roboto"/>
                          <a:ea typeface="Roboto"/>
                          <a:cs typeface="Roboto"/>
                          <a:sym typeface="Roboto"/>
                        </a:rPr>
                        <a:t>Average Response Time</a:t>
                      </a:r>
                      <a:endParaRPr sz="1300" b="1">
                        <a:latin typeface="Roboto"/>
                        <a:ea typeface="Roboto"/>
                        <a:cs typeface="Roboto"/>
                        <a:sym typeface="Roboto"/>
                      </a:endParaRPr>
                    </a:p>
                    <a:p>
                      <a:pPr marL="0" lvl="0" indent="0" algn="ctr" rtl="0">
                        <a:spcBef>
                          <a:spcPts val="0"/>
                        </a:spcBef>
                        <a:spcAft>
                          <a:spcPts val="0"/>
                        </a:spcAft>
                        <a:buNone/>
                      </a:pPr>
                      <a:r>
                        <a:rPr lang="en" sz="1300" b="1">
                          <a:latin typeface="Roboto"/>
                          <a:ea typeface="Roboto"/>
                          <a:cs typeface="Roboto"/>
                          <a:sym typeface="Roboto"/>
                        </a:rPr>
                        <a:t>with 1 client</a:t>
                      </a:r>
                      <a:endParaRPr sz="1300" b="1">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b="1">
                          <a:latin typeface="Roboto"/>
                          <a:ea typeface="Roboto"/>
                          <a:cs typeface="Roboto"/>
                          <a:sym typeface="Roboto"/>
                        </a:rPr>
                        <a:t>Average Response Time</a:t>
                      </a:r>
                      <a:endParaRPr sz="1300" b="1">
                        <a:latin typeface="Roboto"/>
                        <a:ea typeface="Roboto"/>
                        <a:cs typeface="Roboto"/>
                        <a:sym typeface="Roboto"/>
                      </a:endParaRPr>
                    </a:p>
                    <a:p>
                      <a:pPr marL="0" lvl="0" indent="0" algn="ctr" rtl="0">
                        <a:spcBef>
                          <a:spcPts val="0"/>
                        </a:spcBef>
                        <a:spcAft>
                          <a:spcPts val="0"/>
                        </a:spcAft>
                        <a:buNone/>
                      </a:pPr>
                      <a:r>
                        <a:rPr lang="en" sz="1300" b="1">
                          <a:latin typeface="Roboto"/>
                          <a:ea typeface="Roboto"/>
                          <a:cs typeface="Roboto"/>
                          <a:sym typeface="Roboto"/>
                        </a:rPr>
                        <a:t>with 2 clients</a:t>
                      </a:r>
                      <a:endParaRPr sz="1300" b="1">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String </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(10 characters)</a:t>
                      </a:r>
                      <a:endParaRPr/>
                    </a:p>
                  </a:txBody>
                  <a:tcPr marL="91425" marR="91425" marT="91425" marB="91425"/>
                </a:tc>
                <a:tc>
                  <a:txBody>
                    <a:bodyPr/>
                    <a:lstStyle/>
                    <a:p>
                      <a:pPr marL="0" lvl="0" indent="0" algn="ctr" rtl="0">
                        <a:spcBef>
                          <a:spcPts val="0"/>
                        </a:spcBef>
                        <a:spcAft>
                          <a:spcPts val="0"/>
                        </a:spcAft>
                        <a:buNone/>
                      </a:pPr>
                      <a:r>
                        <a:rPr lang="en" sz="1300">
                          <a:latin typeface="Roboto"/>
                          <a:ea typeface="Roboto"/>
                          <a:cs typeface="Roboto"/>
                          <a:sym typeface="Roboto"/>
                        </a:rPr>
                        <a:t>1</a:t>
                      </a:r>
                      <a:endParaRPr sz="1300">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t>1.21 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1.846 s</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String </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(1000 characters)</a:t>
                      </a:r>
                      <a:endParaRPr/>
                    </a:p>
                  </a:txBody>
                  <a:tcPr marL="91425" marR="91425" marT="91425" marB="91425"/>
                </a:tc>
                <a:tc>
                  <a:txBody>
                    <a:bodyPr/>
                    <a:lstStyle/>
                    <a:p>
                      <a:pPr marL="0" lvl="0" indent="0" algn="ctr" rtl="0">
                        <a:spcBef>
                          <a:spcPts val="0"/>
                        </a:spcBef>
                        <a:spcAft>
                          <a:spcPts val="0"/>
                        </a:spcAft>
                        <a:buNone/>
                      </a:pPr>
                      <a:r>
                        <a:rPr lang="en"/>
                        <a:t>9</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t>1.612 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2.08 s</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String </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(10000 characters)</a:t>
                      </a:r>
                      <a:endParaRPr/>
                    </a:p>
                  </a:txBody>
                  <a:tcPr marL="91425" marR="91425" marT="91425" marB="91425"/>
                </a:tc>
                <a:tc>
                  <a:txBody>
                    <a:bodyPr/>
                    <a:lstStyle/>
                    <a:p>
                      <a:pPr marL="0" lvl="0" indent="0" algn="ctr" rtl="0">
                        <a:spcBef>
                          <a:spcPts val="0"/>
                        </a:spcBef>
                        <a:spcAft>
                          <a:spcPts val="0"/>
                        </a:spcAft>
                        <a:buNone/>
                      </a:pPr>
                      <a:r>
                        <a:rPr lang="en"/>
                        <a:t>90</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t>2.284 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2.81 s</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Image</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(2 kB)</a:t>
                      </a:r>
                      <a:endParaRPr sz="13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a:t>22</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t>1.63 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2.43 s</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579100">
                <a:tc>
                  <a:txBody>
                    <a:bodyPr/>
                    <a:lstStyle/>
                    <a:p>
                      <a:pPr marL="0" lvl="0" indent="0" algn="ctr" rtl="0">
                        <a:spcBef>
                          <a:spcPts val="0"/>
                        </a:spcBef>
                        <a:spcAft>
                          <a:spcPts val="0"/>
                        </a:spcAft>
                        <a:buNone/>
                      </a:pPr>
                      <a:r>
                        <a:rPr lang="en" sz="1300">
                          <a:latin typeface="Roboto"/>
                          <a:ea typeface="Roboto"/>
                          <a:cs typeface="Roboto"/>
                          <a:sym typeface="Roboto"/>
                        </a:rPr>
                        <a:t>String + Image</a:t>
                      </a:r>
                      <a:endParaRPr sz="1300">
                        <a:latin typeface="Roboto"/>
                        <a:ea typeface="Roboto"/>
                        <a:cs typeface="Roboto"/>
                        <a:sym typeface="Roboto"/>
                      </a:endParaRPr>
                    </a:p>
                    <a:p>
                      <a:pPr marL="0" lvl="0" indent="0" algn="ctr" rtl="0">
                        <a:spcBef>
                          <a:spcPts val="0"/>
                        </a:spcBef>
                        <a:spcAft>
                          <a:spcPts val="0"/>
                        </a:spcAft>
                        <a:buNone/>
                      </a:pPr>
                      <a:r>
                        <a:rPr lang="en" sz="1300">
                          <a:latin typeface="Roboto"/>
                          <a:ea typeface="Roboto"/>
                          <a:cs typeface="Roboto"/>
                          <a:sym typeface="Roboto"/>
                        </a:rPr>
                        <a:t>(10000 char + 2 kB)</a:t>
                      </a:r>
                      <a:endParaRPr sz="13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a:t>105</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t>2.625 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3.82 s</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sp>
        <p:nvSpPr>
          <p:cNvPr id="191" name="Google Shape;191;p24"/>
          <p:cNvSpPr txBox="1"/>
          <p:nvPr/>
        </p:nvSpPr>
        <p:spPr>
          <a:xfrm>
            <a:off x="3212850" y="763525"/>
            <a:ext cx="2718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00"/>
              </a:spcBef>
              <a:spcAft>
                <a:spcPts val="200"/>
              </a:spcAft>
              <a:buNone/>
            </a:pPr>
            <a:r>
              <a:rPr lang="en" b="1" i="1">
                <a:solidFill>
                  <a:schemeClr val="dk1"/>
                </a:solidFill>
                <a:latin typeface="Roboto"/>
                <a:ea typeface="Roboto"/>
                <a:cs typeface="Roboto"/>
                <a:sym typeface="Roboto"/>
              </a:rPr>
              <a:t>Subscriber Client</a:t>
            </a:r>
            <a:endParaRPr b="1">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97" name="Google Shape;197;p25"/>
          <p:cNvSpPr txBox="1">
            <a:spLocks noGrp="1"/>
          </p:cNvSpPr>
          <p:nvPr>
            <p:ph type="title"/>
          </p:nvPr>
        </p:nvSpPr>
        <p:spPr>
          <a:xfrm>
            <a:off x="2721608" y="1842548"/>
            <a:ext cx="38142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b="1" dirty="0"/>
              <a:t>DEMO TIME!</a:t>
            </a:r>
            <a:endParaRPr sz="5000" b="1" dirty="0"/>
          </a:p>
        </p:txBody>
      </p:sp>
      <p:sp>
        <p:nvSpPr>
          <p:cNvPr id="2" name="Rectangle 1"/>
          <p:cNvSpPr/>
          <p:nvPr/>
        </p:nvSpPr>
        <p:spPr>
          <a:xfrm>
            <a:off x="3273208" y="2637602"/>
            <a:ext cx="2710999" cy="307777"/>
          </a:xfrm>
          <a:prstGeom prst="rect">
            <a:avLst/>
          </a:prstGeom>
        </p:spPr>
        <p:txBody>
          <a:bodyPr wrap="none">
            <a:spAutoFit/>
          </a:bodyPr>
          <a:lstStyle/>
          <a:p>
            <a:r>
              <a:rPr lang="en-US" dirty="0">
                <a:solidFill>
                  <a:schemeClr val="bg1"/>
                </a:solidFill>
              </a:rPr>
              <a:t>http://c1.pavankarnati.xyz:3000/</a:t>
            </a:r>
          </a:p>
        </p:txBody>
      </p:sp>
      <p:sp>
        <p:nvSpPr>
          <p:cNvPr id="5" name="Rectangle 4"/>
          <p:cNvSpPr/>
          <p:nvPr/>
        </p:nvSpPr>
        <p:spPr>
          <a:xfrm>
            <a:off x="3273208" y="2945379"/>
            <a:ext cx="2710999" cy="307777"/>
          </a:xfrm>
          <a:prstGeom prst="rect">
            <a:avLst/>
          </a:prstGeom>
        </p:spPr>
        <p:txBody>
          <a:bodyPr wrap="none">
            <a:spAutoFit/>
          </a:bodyPr>
          <a:lstStyle/>
          <a:p>
            <a:r>
              <a:rPr lang="en-US" dirty="0">
                <a:solidFill>
                  <a:schemeClr val="bg1"/>
                </a:solidFill>
              </a:rPr>
              <a:t>http://</a:t>
            </a:r>
            <a:r>
              <a:rPr lang="en-US" dirty="0" smtClean="0">
                <a:solidFill>
                  <a:schemeClr val="bg1"/>
                </a:solidFill>
              </a:rPr>
              <a:t>c2.pavankarnati.xyz:3000</a:t>
            </a:r>
            <a:r>
              <a:rPr lang="en-US" dirty="0">
                <a:solidFill>
                  <a:schemeClr val="bg1"/>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03" name="Google Shape;203;p26"/>
          <p:cNvSpPr txBox="1">
            <a:spLocks noGrp="1"/>
          </p:cNvSpPr>
          <p:nvPr>
            <p:ph type="title"/>
          </p:nvPr>
        </p:nvSpPr>
        <p:spPr>
          <a:xfrm>
            <a:off x="2807250" y="2126700"/>
            <a:ext cx="35295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500" b="1"/>
              <a:t>Thank You</a:t>
            </a:r>
            <a:endParaRPr sz="55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375900" y="208550"/>
            <a:ext cx="84564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Redis Metrics</a:t>
            </a:r>
            <a:endParaRPr b="1"/>
          </a:p>
        </p:txBody>
      </p:sp>
      <p:sp>
        <p:nvSpPr>
          <p:cNvPr id="209" name="Google Shape;209;p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10" name="Google Shape;210;p27"/>
          <p:cNvPicPr preferRelativeResize="0"/>
          <p:nvPr/>
        </p:nvPicPr>
        <p:blipFill>
          <a:blip r:embed="rId3">
            <a:alphaModFix/>
          </a:blip>
          <a:stretch>
            <a:fillRect/>
          </a:stretch>
        </p:blipFill>
        <p:spPr>
          <a:xfrm>
            <a:off x="738200" y="893850"/>
            <a:ext cx="7062773" cy="390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238650" y="2127150"/>
            <a:ext cx="4045200" cy="8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a:t>Outline</a:t>
            </a:r>
            <a:endParaRPr sz="5000" b="1"/>
          </a:p>
        </p:txBody>
      </p:sp>
      <p:sp>
        <p:nvSpPr>
          <p:cNvPr id="96" name="Google Shape;96;p14"/>
          <p:cNvSpPr txBox="1">
            <a:spLocks noGrp="1"/>
          </p:cNvSpPr>
          <p:nvPr>
            <p:ph type="body" idx="2"/>
          </p:nvPr>
        </p:nvSpPr>
        <p:spPr>
          <a:xfrm>
            <a:off x="4979800" y="630175"/>
            <a:ext cx="3837000" cy="3695100"/>
          </a:xfrm>
          <a:prstGeom prst="rect">
            <a:avLst/>
          </a:prstGeom>
        </p:spPr>
        <p:txBody>
          <a:bodyPr spcFirstLastPara="1" wrap="square" lIns="91425" tIns="91425" rIns="91425" bIns="91425" anchor="ctr" anchorCtr="0">
            <a:noAutofit/>
          </a:bodyPr>
          <a:lstStyle/>
          <a:p>
            <a:pPr marL="457200" lvl="0" indent="-355600" algn="l" rtl="0">
              <a:lnSpc>
                <a:spcPct val="175000"/>
              </a:lnSpc>
              <a:spcBef>
                <a:spcPts val="0"/>
              </a:spcBef>
              <a:spcAft>
                <a:spcPts val="0"/>
              </a:spcAft>
              <a:buSzPts val="2000"/>
              <a:buChar char="●"/>
            </a:pPr>
            <a:r>
              <a:rPr lang="en" sz="2000"/>
              <a:t>Motivation</a:t>
            </a:r>
            <a:endParaRPr sz="2000"/>
          </a:p>
          <a:p>
            <a:pPr marL="457200" lvl="0" indent="-355600" algn="l" rtl="0">
              <a:lnSpc>
                <a:spcPct val="175000"/>
              </a:lnSpc>
              <a:spcBef>
                <a:spcPts val="0"/>
              </a:spcBef>
              <a:spcAft>
                <a:spcPts val="0"/>
              </a:spcAft>
              <a:buSzPts val="2000"/>
              <a:buChar char="●"/>
            </a:pPr>
            <a:r>
              <a:rPr lang="en" sz="2000"/>
              <a:t>Proposal</a:t>
            </a:r>
            <a:endParaRPr sz="2000"/>
          </a:p>
          <a:p>
            <a:pPr marL="457200" lvl="0" indent="-355600" algn="l" rtl="0">
              <a:lnSpc>
                <a:spcPct val="175000"/>
              </a:lnSpc>
              <a:spcBef>
                <a:spcPts val="0"/>
              </a:spcBef>
              <a:spcAft>
                <a:spcPts val="0"/>
              </a:spcAft>
              <a:buSzPts val="2000"/>
              <a:buChar char="●"/>
            </a:pPr>
            <a:r>
              <a:rPr lang="en" sz="2000"/>
              <a:t>Architectural Design</a:t>
            </a:r>
            <a:endParaRPr sz="2000"/>
          </a:p>
          <a:p>
            <a:pPr marL="457200" lvl="0" indent="-355600" algn="l" rtl="0">
              <a:lnSpc>
                <a:spcPct val="175000"/>
              </a:lnSpc>
              <a:spcBef>
                <a:spcPts val="0"/>
              </a:spcBef>
              <a:spcAft>
                <a:spcPts val="0"/>
              </a:spcAft>
              <a:buSzPts val="2000"/>
              <a:buChar char="●"/>
            </a:pPr>
            <a:r>
              <a:rPr lang="en" sz="2000"/>
              <a:t>System Flow</a:t>
            </a:r>
            <a:endParaRPr sz="2000"/>
          </a:p>
          <a:p>
            <a:pPr marL="457200" lvl="0" indent="-355600" algn="l" rtl="0">
              <a:lnSpc>
                <a:spcPct val="175000"/>
              </a:lnSpc>
              <a:spcBef>
                <a:spcPts val="0"/>
              </a:spcBef>
              <a:spcAft>
                <a:spcPts val="0"/>
              </a:spcAft>
              <a:buSzPts val="2000"/>
              <a:buChar char="●"/>
            </a:pPr>
            <a:r>
              <a:rPr lang="en" sz="2000"/>
              <a:t>Data Chunk Structure</a:t>
            </a:r>
            <a:endParaRPr sz="2000"/>
          </a:p>
          <a:p>
            <a:pPr marL="457200" lvl="0" indent="-355600" algn="l" rtl="0">
              <a:lnSpc>
                <a:spcPct val="175000"/>
              </a:lnSpc>
              <a:spcBef>
                <a:spcPts val="0"/>
              </a:spcBef>
              <a:spcAft>
                <a:spcPts val="0"/>
              </a:spcAft>
              <a:buSzPts val="2000"/>
              <a:buChar char="●"/>
            </a:pPr>
            <a:r>
              <a:rPr lang="en" sz="2000"/>
              <a:t>Performance Evaluation</a:t>
            </a:r>
            <a:endParaRPr sz="2000"/>
          </a:p>
          <a:p>
            <a:pPr marL="457200" lvl="0" indent="-355600" algn="l" rtl="0">
              <a:lnSpc>
                <a:spcPct val="175000"/>
              </a:lnSpc>
              <a:spcBef>
                <a:spcPts val="0"/>
              </a:spcBef>
              <a:spcAft>
                <a:spcPts val="0"/>
              </a:spcAft>
              <a:buSzPts val="2000"/>
              <a:buChar char="●"/>
            </a:pPr>
            <a:r>
              <a:rPr lang="en" sz="2000"/>
              <a:t>Conclusion &amp; Demo</a:t>
            </a:r>
            <a:endParaRPr sz="2000"/>
          </a:p>
        </p:txBody>
      </p:sp>
      <p:sp>
        <p:nvSpPr>
          <p:cNvPr id="97" name="Google Shape;97;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375900" y="208550"/>
            <a:ext cx="84564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Motivation</a:t>
            </a:r>
            <a:endParaRPr b="1"/>
          </a:p>
        </p:txBody>
      </p:sp>
      <p:grpSp>
        <p:nvGrpSpPr>
          <p:cNvPr id="103" name="Google Shape;103;p15"/>
          <p:cNvGrpSpPr/>
          <p:nvPr/>
        </p:nvGrpSpPr>
        <p:grpSpPr>
          <a:xfrm>
            <a:off x="475824" y="3690451"/>
            <a:ext cx="8268946" cy="1249377"/>
            <a:chOff x="6212550" y="1304875"/>
            <a:chExt cx="2632500" cy="3416400"/>
          </a:xfrm>
        </p:grpSpPr>
        <p:sp>
          <p:nvSpPr>
            <p:cNvPr id="104" name="Google Shape;104;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p:nvPr/>
          </p:nvSpPr>
          <p:spPr>
            <a:xfrm>
              <a:off x="6212550" y="1304910"/>
              <a:ext cx="2632500" cy="762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Roboto"/>
                  <a:ea typeface="Roboto"/>
                  <a:cs typeface="Roboto"/>
                  <a:sym typeface="Roboto"/>
                </a:rPr>
                <a:t>Problem Statement</a:t>
              </a:r>
              <a:endParaRPr sz="1600" b="1">
                <a:solidFill>
                  <a:schemeClr val="lt1"/>
                </a:solidFill>
                <a:latin typeface="Roboto"/>
                <a:ea typeface="Roboto"/>
                <a:cs typeface="Roboto"/>
                <a:sym typeface="Roboto"/>
              </a:endParaRPr>
            </a:p>
          </p:txBody>
        </p:sp>
      </p:grpSp>
      <p:sp>
        <p:nvSpPr>
          <p:cNvPr id="106" name="Google Shape;106;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07" name="Google Shape;107;p15"/>
          <p:cNvSpPr txBox="1"/>
          <p:nvPr/>
        </p:nvSpPr>
        <p:spPr>
          <a:xfrm>
            <a:off x="343800" y="752050"/>
            <a:ext cx="8456400" cy="7143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200"/>
              </a:spcBef>
              <a:spcAft>
                <a:spcPts val="200"/>
              </a:spcAft>
              <a:buSzPts val="1600"/>
              <a:buFont typeface="Roboto"/>
              <a:buChar char="●"/>
            </a:pPr>
            <a:r>
              <a:rPr lang="en" sz="1600" i="1">
                <a:latin typeface="Roboto"/>
                <a:ea typeface="Roboto"/>
                <a:cs typeface="Roboto"/>
                <a:sym typeface="Roboto"/>
              </a:rPr>
              <a:t>Publish-subscribe is a popular asynchronous message exchange pattern that is widely used in distributed systems.</a:t>
            </a:r>
            <a:endParaRPr sz="1600">
              <a:latin typeface="Roboto"/>
              <a:ea typeface="Roboto"/>
              <a:cs typeface="Roboto"/>
              <a:sym typeface="Roboto"/>
            </a:endParaRPr>
          </a:p>
        </p:txBody>
      </p:sp>
      <p:sp>
        <p:nvSpPr>
          <p:cNvPr id="108" name="Google Shape;108;p15"/>
          <p:cNvSpPr txBox="1"/>
          <p:nvPr/>
        </p:nvSpPr>
        <p:spPr>
          <a:xfrm>
            <a:off x="645750" y="3960875"/>
            <a:ext cx="79167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Roboto"/>
                <a:ea typeface="Roboto"/>
                <a:cs typeface="Roboto"/>
                <a:sym typeface="Roboto"/>
              </a:rPr>
              <a:t>There should be an efficient way to protect the identities of both the publishers and subscribers from each other, from outside parties, and from the entities that handle the implementation of the pub/sub system.</a:t>
            </a:r>
            <a:endParaRPr sz="1600">
              <a:latin typeface="Roboto"/>
              <a:ea typeface="Roboto"/>
              <a:cs typeface="Roboto"/>
              <a:sym typeface="Roboto"/>
            </a:endParaRPr>
          </a:p>
        </p:txBody>
      </p:sp>
      <p:pic>
        <p:nvPicPr>
          <p:cNvPr id="109" name="Google Shape;109;p15"/>
          <p:cNvPicPr preferRelativeResize="0"/>
          <p:nvPr/>
        </p:nvPicPr>
        <p:blipFill>
          <a:blip r:embed="rId3">
            <a:alphaModFix/>
          </a:blip>
          <a:stretch>
            <a:fillRect/>
          </a:stretch>
        </p:blipFill>
        <p:spPr>
          <a:xfrm>
            <a:off x="5756578" y="1252226"/>
            <a:ext cx="2988097" cy="2272762"/>
          </a:xfrm>
          <a:prstGeom prst="rect">
            <a:avLst/>
          </a:prstGeom>
          <a:noFill/>
          <a:ln w="28575" cap="flat" cmpd="sng">
            <a:solidFill>
              <a:schemeClr val="dk1"/>
            </a:solidFill>
            <a:prstDash val="solid"/>
            <a:round/>
            <a:headEnd type="none" w="sm" len="sm"/>
            <a:tailEnd type="none" w="sm" len="sm"/>
          </a:ln>
        </p:spPr>
      </p:pic>
      <p:sp>
        <p:nvSpPr>
          <p:cNvPr id="110" name="Google Shape;110;p15"/>
          <p:cNvSpPr txBox="1"/>
          <p:nvPr/>
        </p:nvSpPr>
        <p:spPr>
          <a:xfrm>
            <a:off x="343800" y="1705300"/>
            <a:ext cx="5337000" cy="7143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200"/>
              </a:spcBef>
              <a:spcAft>
                <a:spcPts val="200"/>
              </a:spcAft>
              <a:buSzPts val="1600"/>
              <a:buFont typeface="Roboto"/>
              <a:buChar char="●"/>
            </a:pPr>
            <a:r>
              <a:rPr lang="en" sz="1600" i="1">
                <a:latin typeface="Roboto"/>
                <a:ea typeface="Roboto"/>
                <a:cs typeface="Roboto"/>
                <a:sym typeface="Roboto"/>
              </a:rPr>
              <a:t>The pub-sub model has its own share of security issues.</a:t>
            </a:r>
            <a:endParaRPr sz="1600">
              <a:latin typeface="Roboto"/>
              <a:ea typeface="Roboto"/>
              <a:cs typeface="Roboto"/>
              <a:sym typeface="Roboto"/>
            </a:endParaRPr>
          </a:p>
        </p:txBody>
      </p:sp>
      <p:sp>
        <p:nvSpPr>
          <p:cNvPr id="111" name="Google Shape;111;p15"/>
          <p:cNvSpPr txBox="1"/>
          <p:nvPr/>
        </p:nvSpPr>
        <p:spPr>
          <a:xfrm>
            <a:off x="343800" y="2658538"/>
            <a:ext cx="5337000" cy="7143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200"/>
              </a:spcBef>
              <a:spcAft>
                <a:spcPts val="200"/>
              </a:spcAft>
              <a:buSzPts val="1600"/>
              <a:buFont typeface="Roboto"/>
              <a:buChar char="●"/>
            </a:pPr>
            <a:r>
              <a:rPr lang="en" sz="1600" i="1">
                <a:latin typeface="Roboto"/>
                <a:ea typeface="Roboto"/>
                <a:cs typeface="Roboto"/>
                <a:sym typeface="Roboto"/>
              </a:rPr>
              <a:t>Anonymity or identity protection of the publishers and subscribers is a major concern!</a:t>
            </a:r>
            <a:endParaRPr sz="160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17" name="Google Shape;117;p16"/>
          <p:cNvSpPr txBox="1">
            <a:spLocks noGrp="1"/>
          </p:cNvSpPr>
          <p:nvPr>
            <p:ph type="title"/>
          </p:nvPr>
        </p:nvSpPr>
        <p:spPr>
          <a:xfrm>
            <a:off x="375900" y="208550"/>
            <a:ext cx="84564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Proposal</a:t>
            </a:r>
            <a:endParaRPr sz="3000" b="1"/>
          </a:p>
        </p:txBody>
      </p:sp>
      <p:pic>
        <p:nvPicPr>
          <p:cNvPr id="118" name="Google Shape;118;p16"/>
          <p:cNvPicPr preferRelativeResize="0"/>
          <p:nvPr/>
        </p:nvPicPr>
        <p:blipFill>
          <a:blip r:embed="rId3">
            <a:alphaModFix/>
          </a:blip>
          <a:stretch>
            <a:fillRect/>
          </a:stretch>
        </p:blipFill>
        <p:spPr>
          <a:xfrm>
            <a:off x="1011013" y="785125"/>
            <a:ext cx="7121976" cy="3573250"/>
          </a:xfrm>
          <a:prstGeom prst="rect">
            <a:avLst/>
          </a:prstGeom>
          <a:noFill/>
          <a:ln w="28575" cap="flat" cmpd="sng">
            <a:solidFill>
              <a:schemeClr val="dk1"/>
            </a:solidFill>
            <a:prstDash val="solid"/>
            <a:round/>
            <a:headEnd type="none" w="sm" len="sm"/>
            <a:tailEnd type="none" w="sm" len="sm"/>
          </a:ln>
        </p:spPr>
      </p:pic>
      <p:sp>
        <p:nvSpPr>
          <p:cNvPr id="119" name="Google Shape;119;p16"/>
          <p:cNvSpPr txBox="1"/>
          <p:nvPr/>
        </p:nvSpPr>
        <p:spPr>
          <a:xfrm>
            <a:off x="3212850" y="4389600"/>
            <a:ext cx="27183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00"/>
              </a:spcBef>
              <a:spcAft>
                <a:spcPts val="200"/>
              </a:spcAft>
              <a:buNone/>
            </a:pPr>
            <a:r>
              <a:rPr lang="en" sz="1800" b="1" i="1">
                <a:solidFill>
                  <a:schemeClr val="lt1"/>
                </a:solidFill>
                <a:latin typeface="Roboto"/>
                <a:ea typeface="Roboto"/>
                <a:cs typeface="Roboto"/>
                <a:sym typeface="Roboto"/>
              </a:rPr>
              <a:t>Secure Pub/Sub System</a:t>
            </a:r>
            <a:endParaRPr sz="1800" b="1">
              <a:solidFill>
                <a:schemeClr val="lt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25" name="Google Shape;125;p17"/>
          <p:cNvSpPr txBox="1">
            <a:spLocks noGrp="1"/>
          </p:cNvSpPr>
          <p:nvPr>
            <p:ph type="title"/>
          </p:nvPr>
        </p:nvSpPr>
        <p:spPr>
          <a:xfrm>
            <a:off x="375900" y="208550"/>
            <a:ext cx="84564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Architectural Design</a:t>
            </a:r>
            <a:endParaRPr sz="3000" b="1"/>
          </a:p>
        </p:txBody>
      </p:sp>
      <p:pic>
        <p:nvPicPr>
          <p:cNvPr id="126" name="Google Shape;126;p17"/>
          <p:cNvPicPr preferRelativeResize="0"/>
          <p:nvPr/>
        </p:nvPicPr>
        <p:blipFill>
          <a:blip r:embed="rId3">
            <a:alphaModFix/>
          </a:blip>
          <a:stretch>
            <a:fillRect/>
          </a:stretch>
        </p:blipFill>
        <p:spPr>
          <a:xfrm>
            <a:off x="119200" y="1508400"/>
            <a:ext cx="8905600" cy="21267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32" name="Google Shape;132;p18"/>
          <p:cNvSpPr txBox="1">
            <a:spLocks noGrp="1"/>
          </p:cNvSpPr>
          <p:nvPr>
            <p:ph type="title"/>
          </p:nvPr>
        </p:nvSpPr>
        <p:spPr>
          <a:xfrm>
            <a:off x="375900" y="208550"/>
            <a:ext cx="84564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Scalable Architecture</a:t>
            </a:r>
            <a:endParaRPr sz="3000" b="1"/>
          </a:p>
        </p:txBody>
      </p:sp>
      <p:pic>
        <p:nvPicPr>
          <p:cNvPr id="133" name="Google Shape;133;p18"/>
          <p:cNvPicPr preferRelativeResize="0"/>
          <p:nvPr/>
        </p:nvPicPr>
        <p:blipFill rotWithShape="1">
          <a:blip r:embed="rId3">
            <a:alphaModFix/>
          </a:blip>
          <a:srcRect l="26039" t="17476" r="22812" b="24268"/>
          <a:stretch/>
        </p:blipFill>
        <p:spPr>
          <a:xfrm>
            <a:off x="1314850" y="816350"/>
            <a:ext cx="6578499" cy="41314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39" name="Google Shape;139;p19"/>
          <p:cNvSpPr txBox="1">
            <a:spLocks noGrp="1"/>
          </p:cNvSpPr>
          <p:nvPr>
            <p:ph type="title"/>
          </p:nvPr>
        </p:nvSpPr>
        <p:spPr>
          <a:xfrm>
            <a:off x="375900" y="208550"/>
            <a:ext cx="84564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System Flow - </a:t>
            </a:r>
            <a:r>
              <a:rPr lang="en" sz="3000" b="1" i="1"/>
              <a:t>Publishing Client</a:t>
            </a:r>
            <a:endParaRPr sz="3000" b="1"/>
          </a:p>
        </p:txBody>
      </p:sp>
      <p:pic>
        <p:nvPicPr>
          <p:cNvPr id="140" name="Google Shape;140;p19"/>
          <p:cNvPicPr preferRelativeResize="0"/>
          <p:nvPr/>
        </p:nvPicPr>
        <p:blipFill>
          <a:blip r:embed="rId3">
            <a:alphaModFix/>
          </a:blip>
          <a:stretch>
            <a:fillRect/>
          </a:stretch>
        </p:blipFill>
        <p:spPr>
          <a:xfrm>
            <a:off x="1156475" y="816350"/>
            <a:ext cx="6831059" cy="402234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6" name="Google Shape;146;p20"/>
          <p:cNvSpPr txBox="1">
            <a:spLocks noGrp="1"/>
          </p:cNvSpPr>
          <p:nvPr>
            <p:ph type="title"/>
          </p:nvPr>
        </p:nvSpPr>
        <p:spPr>
          <a:xfrm>
            <a:off x="375900" y="208550"/>
            <a:ext cx="84564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System Flow - </a:t>
            </a:r>
            <a:r>
              <a:rPr lang="en" sz="3000" b="1" i="1"/>
              <a:t>Broker Server</a:t>
            </a:r>
            <a:endParaRPr sz="3000" b="1"/>
          </a:p>
        </p:txBody>
      </p:sp>
      <p:pic>
        <p:nvPicPr>
          <p:cNvPr id="147" name="Google Shape;147;p20"/>
          <p:cNvPicPr preferRelativeResize="0"/>
          <p:nvPr/>
        </p:nvPicPr>
        <p:blipFill>
          <a:blip r:embed="rId3">
            <a:alphaModFix/>
          </a:blip>
          <a:stretch>
            <a:fillRect/>
          </a:stretch>
        </p:blipFill>
        <p:spPr>
          <a:xfrm>
            <a:off x="1041563" y="816350"/>
            <a:ext cx="7060864" cy="40223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3" name="Google Shape;153;p21"/>
          <p:cNvSpPr txBox="1">
            <a:spLocks noGrp="1"/>
          </p:cNvSpPr>
          <p:nvPr>
            <p:ph type="title"/>
          </p:nvPr>
        </p:nvSpPr>
        <p:spPr>
          <a:xfrm>
            <a:off x="375900" y="208550"/>
            <a:ext cx="84564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System Flow - </a:t>
            </a:r>
            <a:r>
              <a:rPr lang="en" sz="3000" b="1" i="1"/>
              <a:t>Subscriber Client</a:t>
            </a:r>
            <a:endParaRPr sz="3000" b="1"/>
          </a:p>
        </p:txBody>
      </p:sp>
      <p:pic>
        <p:nvPicPr>
          <p:cNvPr id="154" name="Google Shape;154;p21"/>
          <p:cNvPicPr preferRelativeResize="0"/>
          <p:nvPr/>
        </p:nvPicPr>
        <p:blipFill>
          <a:blip r:embed="rId3">
            <a:alphaModFix/>
          </a:blip>
          <a:stretch>
            <a:fillRect/>
          </a:stretch>
        </p:blipFill>
        <p:spPr>
          <a:xfrm>
            <a:off x="914063" y="816350"/>
            <a:ext cx="7380078" cy="40223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433</Words>
  <Application>Microsoft Office PowerPoint</Application>
  <PresentationFormat>On-screen Show (16:9)</PresentationFormat>
  <Paragraphs>137</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Roboto</vt:lpstr>
      <vt:lpstr>Arial</vt:lpstr>
      <vt:lpstr>Geometric</vt:lpstr>
      <vt:lpstr>A Secure Pub-Sub System</vt:lpstr>
      <vt:lpstr>Outline</vt:lpstr>
      <vt:lpstr>Motivation</vt:lpstr>
      <vt:lpstr>Proposal</vt:lpstr>
      <vt:lpstr>Architectural Design</vt:lpstr>
      <vt:lpstr>Scalable Architecture</vt:lpstr>
      <vt:lpstr>System Flow - Publishing Client</vt:lpstr>
      <vt:lpstr>System Flow - Broker Server</vt:lpstr>
      <vt:lpstr>System Flow - Subscriber Client</vt:lpstr>
      <vt:lpstr>Data Chunk Structure</vt:lpstr>
      <vt:lpstr>Performance Evaluation</vt:lpstr>
      <vt:lpstr>Performance Evaluation</vt:lpstr>
      <vt:lpstr>DEMO TIME!</vt:lpstr>
      <vt:lpstr>Thank You</vt:lpstr>
      <vt:lpstr>Redis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Secure Pub-Sub System</dc:title>
  <cp:lastModifiedBy>long do ha</cp:lastModifiedBy>
  <cp:revision>2</cp:revision>
  <dcterms:modified xsi:type="dcterms:W3CDTF">2022-10-24T09:18:37Z</dcterms:modified>
</cp:coreProperties>
</file>