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23"/>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Lst>
  <p:sldSz cx="9144000" cy="5143500" type="screen16x9"/>
  <p:notesSz cx="6858000" cy="9144000"/>
  <p:embeddedFontLst>
    <p:embeddedFont>
      <p:font typeface="Lato" panose="020F0502020204030203" pitchFamily="34" charset="0"/>
      <p:regular r:id="rId124"/>
      <p:bold r:id="rId125"/>
      <p:italic r:id="rId126"/>
      <p:boldItalic r:id="rId127"/>
    </p:embeddedFont>
    <p:embeddedFont>
      <p:font typeface="Raleway" pitchFamily="2" charset="0"/>
      <p:regular r:id="rId128"/>
      <p:bold r:id="rId129"/>
      <p:italic r:id="rId130"/>
      <p:boldItalic r:id="rId1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6" roundtripDataSignature="AMtx7mjNamNEfXVloLKaJzp3W9TtGEIK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83C5E2-29AA-4AB7-8112-4B99D9F351CE}">
  <a:tblStyle styleId="{BB83C5E2-29AA-4AB7-8112-4B99D9F351C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viewProps" Target="view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128" Type="http://schemas.openxmlformats.org/officeDocument/2006/relationships/font" Target="fonts/font5.fnt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9"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font" Target="fonts/font7.fntdata"/><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font" Target="fonts/font2.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font" Target="fonts/font8.fntdata"/><Relationship Id="rId136" Type="http://customschemas.google.com/relationships/presentationmetadata" Target="meta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font" Target="fonts/font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font" Target="fonts/font4.fntdata"/><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1" name="Google Shape;721;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7" name="Google Shape;727;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3" name="Google Shape;733;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8" name="Google Shape;73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4" name="Google Shape;744;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0" name="Google Shape;75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5" name="Google Shape;755;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1" name="Google Shape;761;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7" name="Google Shape;767;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2" name="Google Shape;772;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8" name="Google Shape;778;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4" name="Google Shape;784;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0" name="Google Shape;790;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5" name="Google Shape;79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7" name="Google Shape;807;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2" name="Google Shape;812;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8" name="Google Shape;818;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4" name="Google Shape;824;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9" name="Google Shape;829;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5" name="Google Shape;835;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37fe2279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37fe2279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4" name="Google Shape;424;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1" name="Google Shape;441;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3" name="Google Shape;45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9" name="Google Shape;459;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p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6" name="Google Shape;476;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1" name="Google Shape;511;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9" name="Google Shape;529;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2" name="Google Shape;552;p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4" name="Google Shape;564;p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0" name="Google Shape;570;p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6" name="Google Shape;576;p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1" name="Google Shape;581;p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p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3" name="Google Shape;593;p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p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5" name="Google Shape;605;p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2" name="Google Shape;622;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8" name="Google Shape;628;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4" name="Google Shape;634;p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0" name="Google Shape;640;p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6" name="Google Shape;646;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2" name="Google Shape;652;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8" name="Google Shape;658;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3" name="Google Shape;663;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Google Shape;669;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5" name="Google Shape;675;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0" name="Google Shape;68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6" name="Google Shape;686;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2" name="Google Shape;69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7" name="Google Shape;697;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3" name="Google Shape;703;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9" name="Google Shape;709;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5" name="Google Shape;715;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12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121"/>
          <p:cNvGrpSpPr/>
          <p:nvPr/>
        </p:nvGrpSpPr>
        <p:grpSpPr>
          <a:xfrm>
            <a:off x="830392" y="1191256"/>
            <a:ext cx="745763" cy="45826"/>
            <a:chOff x="4580561" y="2589004"/>
            <a:chExt cx="1064464" cy="25200"/>
          </a:xfrm>
        </p:grpSpPr>
        <p:sp>
          <p:nvSpPr>
            <p:cNvPr id="12" name="Google Shape;12;p1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2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12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1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33"/>
          <p:cNvGrpSpPr/>
          <p:nvPr/>
        </p:nvGrpSpPr>
        <p:grpSpPr>
          <a:xfrm>
            <a:off x="830392" y="4169130"/>
            <a:ext cx="745763" cy="45826"/>
            <a:chOff x="4580561" y="2589004"/>
            <a:chExt cx="1064464" cy="25200"/>
          </a:xfrm>
        </p:grpSpPr>
        <p:sp>
          <p:nvSpPr>
            <p:cNvPr id="75" name="Google Shape;75;p13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 name="Google Shape;77;p13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3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79" name="Google Shape;79;p13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3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86"/>
        <p:cNvGrpSpPr/>
        <p:nvPr/>
      </p:nvGrpSpPr>
      <p:grpSpPr>
        <a:xfrm>
          <a:off x="0" y="0"/>
          <a:ext cx="0" cy="0"/>
          <a:chOff x="0" y="0"/>
          <a:chExt cx="0" cy="0"/>
        </a:xfrm>
      </p:grpSpPr>
      <p:grpSp>
        <p:nvGrpSpPr>
          <p:cNvPr id="87" name="Google Shape;87;p123"/>
          <p:cNvGrpSpPr/>
          <p:nvPr/>
        </p:nvGrpSpPr>
        <p:grpSpPr>
          <a:xfrm>
            <a:off x="830392" y="1191256"/>
            <a:ext cx="745763" cy="45826"/>
            <a:chOff x="4580561" y="2589004"/>
            <a:chExt cx="1064464" cy="25200"/>
          </a:xfrm>
        </p:grpSpPr>
        <p:sp>
          <p:nvSpPr>
            <p:cNvPr id="88" name="Google Shape;88;p1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23"/>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1" name="Google Shape;91;p1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 name="Google Shape;94;p124"/>
          <p:cNvGrpSpPr/>
          <p:nvPr/>
        </p:nvGrpSpPr>
        <p:grpSpPr>
          <a:xfrm>
            <a:off x="830392" y="1191256"/>
            <a:ext cx="745763" cy="45826"/>
            <a:chOff x="4580561" y="2589004"/>
            <a:chExt cx="1064464" cy="25200"/>
          </a:xfrm>
        </p:grpSpPr>
        <p:sp>
          <p:nvSpPr>
            <p:cNvPr id="95" name="Google Shape;95;p12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2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7" name="Google Shape;97;p1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8" name="Google Shape;98;p12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9" name="Google Shape;99;p1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0"/>
        <p:cNvGrpSpPr/>
        <p:nvPr/>
      </p:nvGrpSpPr>
      <p:grpSpPr>
        <a:xfrm>
          <a:off x="0" y="0"/>
          <a:ext cx="0" cy="0"/>
          <a:chOff x="0" y="0"/>
          <a:chExt cx="0" cy="0"/>
        </a:xfrm>
      </p:grpSpPr>
      <p:sp>
        <p:nvSpPr>
          <p:cNvPr id="101" name="Google Shape;101;p13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2" name="Google Shape;102;p135"/>
          <p:cNvGrpSpPr/>
          <p:nvPr/>
        </p:nvGrpSpPr>
        <p:grpSpPr>
          <a:xfrm>
            <a:off x="830392" y="1191256"/>
            <a:ext cx="745763" cy="45826"/>
            <a:chOff x="4580561" y="2589004"/>
            <a:chExt cx="1064464" cy="25200"/>
          </a:xfrm>
        </p:grpSpPr>
        <p:sp>
          <p:nvSpPr>
            <p:cNvPr id="103" name="Google Shape;103;p13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 name="Google Shape;105;p13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06" name="Google Shape;106;p135"/>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7" name="Google Shape;107;p135"/>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08" name="Google Shape;108;p13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sp>
        <p:nvSpPr>
          <p:cNvPr id="110" name="Google Shape;110;p13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36"/>
          <p:cNvGrpSpPr/>
          <p:nvPr/>
        </p:nvGrpSpPr>
        <p:grpSpPr>
          <a:xfrm>
            <a:off x="830392" y="1191256"/>
            <a:ext cx="745763" cy="45826"/>
            <a:chOff x="4580561" y="2589004"/>
            <a:chExt cx="1064464" cy="25200"/>
          </a:xfrm>
        </p:grpSpPr>
        <p:sp>
          <p:nvSpPr>
            <p:cNvPr id="112" name="Google Shape;112;p13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4" name="Google Shape;114;p136"/>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15" name="Google Shape;115;p136"/>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16" name="Google Shape;116;p13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17"/>
        <p:cNvGrpSpPr/>
        <p:nvPr/>
      </p:nvGrpSpPr>
      <p:grpSpPr>
        <a:xfrm>
          <a:off x="0" y="0"/>
          <a:ext cx="0" cy="0"/>
          <a:chOff x="0" y="0"/>
          <a:chExt cx="0" cy="0"/>
        </a:xfrm>
      </p:grpSpPr>
      <p:grpSp>
        <p:nvGrpSpPr>
          <p:cNvPr id="118" name="Google Shape;118;p137"/>
          <p:cNvGrpSpPr/>
          <p:nvPr/>
        </p:nvGrpSpPr>
        <p:grpSpPr>
          <a:xfrm>
            <a:off x="830392" y="4169130"/>
            <a:ext cx="745763" cy="45826"/>
            <a:chOff x="4580561" y="2589004"/>
            <a:chExt cx="1064464" cy="25200"/>
          </a:xfrm>
        </p:grpSpPr>
        <p:sp>
          <p:nvSpPr>
            <p:cNvPr id="119" name="Google Shape;119;p13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137"/>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2" name="Google Shape;122;p13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3"/>
        <p:cNvGrpSpPr/>
        <p:nvPr/>
      </p:nvGrpSpPr>
      <p:grpSpPr>
        <a:xfrm>
          <a:off x="0" y="0"/>
          <a:ext cx="0" cy="0"/>
          <a:chOff x="0" y="0"/>
          <a:chExt cx="0" cy="0"/>
        </a:xfrm>
      </p:grpSpPr>
      <p:sp>
        <p:nvSpPr>
          <p:cNvPr id="124" name="Google Shape;124;p138"/>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5" name="Google Shape;125;p138"/>
          <p:cNvGrpSpPr/>
          <p:nvPr/>
        </p:nvGrpSpPr>
        <p:grpSpPr>
          <a:xfrm>
            <a:off x="830392" y="1191256"/>
            <a:ext cx="745763" cy="45826"/>
            <a:chOff x="4580561" y="2589004"/>
            <a:chExt cx="1064464" cy="25200"/>
          </a:xfrm>
        </p:grpSpPr>
        <p:sp>
          <p:nvSpPr>
            <p:cNvPr id="126" name="Google Shape;126;p13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3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 name="Google Shape;128;p138"/>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129" name="Google Shape;129;p138"/>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0" name="Google Shape;130;p138"/>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31" name="Google Shape;131;p13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2"/>
        <p:cNvGrpSpPr/>
        <p:nvPr/>
      </p:nvGrpSpPr>
      <p:grpSpPr>
        <a:xfrm>
          <a:off x="0" y="0"/>
          <a:ext cx="0" cy="0"/>
          <a:chOff x="0" y="0"/>
          <a:chExt cx="0" cy="0"/>
        </a:xfrm>
      </p:grpSpPr>
      <p:sp>
        <p:nvSpPr>
          <p:cNvPr id="133" name="Google Shape;133;p139"/>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134" name="Google Shape;134;p13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35"/>
        <p:cNvGrpSpPr/>
        <p:nvPr/>
      </p:nvGrpSpPr>
      <p:grpSpPr>
        <a:xfrm>
          <a:off x="0" y="0"/>
          <a:ext cx="0" cy="0"/>
          <a:chOff x="0" y="0"/>
          <a:chExt cx="0" cy="0"/>
        </a:xfrm>
      </p:grpSpPr>
      <p:grpSp>
        <p:nvGrpSpPr>
          <p:cNvPr id="136" name="Google Shape;136;p140"/>
          <p:cNvGrpSpPr/>
          <p:nvPr/>
        </p:nvGrpSpPr>
        <p:grpSpPr>
          <a:xfrm>
            <a:off x="830392" y="4169130"/>
            <a:ext cx="745763" cy="45826"/>
            <a:chOff x="4580561" y="2589004"/>
            <a:chExt cx="1064464" cy="25200"/>
          </a:xfrm>
        </p:grpSpPr>
        <p:sp>
          <p:nvSpPr>
            <p:cNvPr id="137" name="Google Shape;137;p14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4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9" name="Google Shape;139;p140"/>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0" name="Google Shape;140;p140"/>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41" name="Google Shape;141;p14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125"/>
          <p:cNvGrpSpPr/>
          <p:nvPr/>
        </p:nvGrpSpPr>
        <p:grpSpPr>
          <a:xfrm>
            <a:off x="830392" y="1191256"/>
            <a:ext cx="745763" cy="45826"/>
            <a:chOff x="4580561" y="2589004"/>
            <a:chExt cx="1064464" cy="25200"/>
          </a:xfrm>
        </p:grpSpPr>
        <p:sp>
          <p:nvSpPr>
            <p:cNvPr id="19" name="Google Shape;19;p12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12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2" name="Google Shape;22;p1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2"/>
        <p:cNvGrpSpPr/>
        <p:nvPr/>
      </p:nvGrpSpPr>
      <p:grpSpPr>
        <a:xfrm>
          <a:off x="0" y="0"/>
          <a:ext cx="0" cy="0"/>
          <a:chOff x="0" y="0"/>
          <a:chExt cx="0" cy="0"/>
        </a:xfrm>
      </p:grpSpPr>
      <p:sp>
        <p:nvSpPr>
          <p:cNvPr id="143" name="Google Shape;143;p14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12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 name="Google Shape;25;p126"/>
          <p:cNvGrpSpPr/>
          <p:nvPr/>
        </p:nvGrpSpPr>
        <p:grpSpPr>
          <a:xfrm>
            <a:off x="830392" y="1191256"/>
            <a:ext cx="745763" cy="45826"/>
            <a:chOff x="4580561" y="2589004"/>
            <a:chExt cx="1064464" cy="25200"/>
          </a:xfrm>
        </p:grpSpPr>
        <p:sp>
          <p:nvSpPr>
            <p:cNvPr id="26" name="Google Shape;26;p1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1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9" name="Google Shape;29;p12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0" name="Google Shape;30;p1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1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3" name="Google Shape;33;p127"/>
          <p:cNvGrpSpPr/>
          <p:nvPr/>
        </p:nvGrpSpPr>
        <p:grpSpPr>
          <a:xfrm>
            <a:off x="830392" y="1191256"/>
            <a:ext cx="745763" cy="45826"/>
            <a:chOff x="4580561" y="2589004"/>
            <a:chExt cx="1064464" cy="25200"/>
          </a:xfrm>
        </p:grpSpPr>
        <p:sp>
          <p:nvSpPr>
            <p:cNvPr id="34" name="Google Shape;34;p1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2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7" name="Google Shape;37;p127"/>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127"/>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1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12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2" name="Google Shape;42;p128"/>
          <p:cNvGrpSpPr/>
          <p:nvPr/>
        </p:nvGrpSpPr>
        <p:grpSpPr>
          <a:xfrm>
            <a:off x="830392" y="1191256"/>
            <a:ext cx="745763" cy="45826"/>
            <a:chOff x="4580561" y="2589004"/>
            <a:chExt cx="1064464" cy="25200"/>
          </a:xfrm>
        </p:grpSpPr>
        <p:sp>
          <p:nvSpPr>
            <p:cNvPr id="43" name="Google Shape;43;p12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 name="Google Shape;45;p12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46" name="Google Shape;46;p1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12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 name="Google Shape;49;p129"/>
          <p:cNvGrpSpPr/>
          <p:nvPr/>
        </p:nvGrpSpPr>
        <p:grpSpPr>
          <a:xfrm>
            <a:off x="830392" y="1191256"/>
            <a:ext cx="745763" cy="45826"/>
            <a:chOff x="4580561" y="2589004"/>
            <a:chExt cx="1064464" cy="25200"/>
          </a:xfrm>
        </p:grpSpPr>
        <p:sp>
          <p:nvSpPr>
            <p:cNvPr id="50" name="Google Shape;50;p12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2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12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3" name="Google Shape;53;p12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4" name="Google Shape;54;p1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130"/>
          <p:cNvGrpSpPr/>
          <p:nvPr/>
        </p:nvGrpSpPr>
        <p:grpSpPr>
          <a:xfrm>
            <a:off x="830392" y="4169130"/>
            <a:ext cx="745763" cy="45826"/>
            <a:chOff x="4580561" y="2589004"/>
            <a:chExt cx="1064464" cy="25200"/>
          </a:xfrm>
        </p:grpSpPr>
        <p:sp>
          <p:nvSpPr>
            <p:cNvPr id="57" name="Google Shape;57;p13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13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0" name="Google Shape;60;p13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3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31"/>
          <p:cNvGrpSpPr/>
          <p:nvPr/>
        </p:nvGrpSpPr>
        <p:grpSpPr>
          <a:xfrm>
            <a:off x="830392" y="1191256"/>
            <a:ext cx="745763" cy="45826"/>
            <a:chOff x="4580561" y="2589004"/>
            <a:chExt cx="1064464" cy="25200"/>
          </a:xfrm>
        </p:grpSpPr>
        <p:sp>
          <p:nvSpPr>
            <p:cNvPr id="64" name="Google Shape;64;p13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3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7" name="Google Shape;67;p13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8" name="Google Shape;68;p13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9" name="Google Shape;69;p13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3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2" name="Google Shape;72;p13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82"/>
        <p:cNvGrpSpPr/>
        <p:nvPr/>
      </p:nvGrpSpPr>
      <p:grpSpPr>
        <a:xfrm>
          <a:off x="0" y="0"/>
          <a:ext cx="0" cy="0"/>
          <a:chOff x="0" y="0"/>
          <a:chExt cx="0" cy="0"/>
        </a:xfrm>
      </p:grpSpPr>
      <p:sp>
        <p:nvSpPr>
          <p:cNvPr id="83" name="Google Shape;83;p1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84" name="Google Shape;84;p1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5" name="Google Shape;85;p1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id"/>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1.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1.xml"/><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4.xml"/><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7.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art.dev/"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hyperlink" Target="https://api.dart.dev/stable/2.13.4/dart-core/List-class.html" TargetMode="External"/><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art.dev/get-dart"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hyperlink" Target="https://developer.android.com/studio" TargetMode="External"/><Relationship Id="rId4" Type="http://schemas.openxmlformats.org/officeDocument/2006/relationships/hyperlink" Target="https://www.jetbrains.com/idea/"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8.xml"/><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200"/>
              <a:buNone/>
            </a:pPr>
            <a:r>
              <a:rPr lang="id"/>
              <a:t>Dart Dasar</a:t>
            </a:r>
            <a:endParaRPr/>
          </a:p>
        </p:txBody>
      </p:sp>
      <p:sp>
        <p:nvSpPr>
          <p:cNvPr id="149" name="Google Shape;149;p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id" dirty="0"/>
              <a:t>ITC 202</a:t>
            </a:r>
            <a:r>
              <a:rPr lang="en-US" dirty="0"/>
              <a:t>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Membuat Project Dart</a:t>
            </a:r>
            <a:endParaRPr/>
          </a:p>
        </p:txBody>
      </p:sp>
      <p:pic>
        <p:nvPicPr>
          <p:cNvPr id="201" name="Google Shape;201;p9"/>
          <p:cNvPicPr preferRelativeResize="0"/>
          <p:nvPr/>
        </p:nvPicPr>
        <p:blipFill rotWithShape="1">
          <a:blip r:embed="rId3">
            <a:alphaModFix/>
          </a:blip>
          <a:srcRect/>
          <a:stretch/>
        </p:blipFill>
        <p:spPr>
          <a:xfrm>
            <a:off x="152400" y="2006250"/>
            <a:ext cx="8683203" cy="2984851"/>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9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Perulangan Dengan Init Statement</a:t>
            </a:r>
            <a:endParaRPr/>
          </a:p>
        </p:txBody>
      </p:sp>
      <p:pic>
        <p:nvPicPr>
          <p:cNvPr id="724" name="Google Shape;724;p99"/>
          <p:cNvPicPr preferRelativeResize="0"/>
          <p:nvPr/>
        </p:nvPicPr>
        <p:blipFill rotWithShape="1">
          <a:blip r:embed="rId3">
            <a:alphaModFix/>
          </a:blip>
          <a:srcRect/>
          <a:stretch/>
        </p:blipFill>
        <p:spPr>
          <a:xfrm>
            <a:off x="152400" y="2006250"/>
            <a:ext cx="8839202" cy="1615601"/>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Perulangan Dengan Post Statement</a:t>
            </a:r>
            <a:endParaRPr/>
          </a:p>
        </p:txBody>
      </p:sp>
      <p:pic>
        <p:nvPicPr>
          <p:cNvPr id="730" name="Google Shape;730;p100"/>
          <p:cNvPicPr preferRelativeResize="0"/>
          <p:nvPr/>
        </p:nvPicPr>
        <p:blipFill rotWithShape="1">
          <a:blip r:embed="rId3">
            <a:alphaModFix/>
          </a:blip>
          <a:srcRect/>
          <a:stretch/>
        </p:blipFill>
        <p:spPr>
          <a:xfrm>
            <a:off x="152400" y="2006250"/>
            <a:ext cx="8839197" cy="144614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0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While Loop</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10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While Loop</a:t>
            </a:r>
            <a:endParaRPr/>
          </a:p>
        </p:txBody>
      </p:sp>
      <p:sp>
        <p:nvSpPr>
          <p:cNvPr id="741" name="Google Shape;741;p10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While loop adalah versi perulangan yang lebih sederhana dibanding for loop</a:t>
            </a:r>
            <a:endParaRPr/>
          </a:p>
          <a:p>
            <a:pPr marL="457200" lvl="0" indent="-311150" algn="l" rtl="0">
              <a:lnSpc>
                <a:spcPct val="115000"/>
              </a:lnSpc>
              <a:spcBef>
                <a:spcPts val="0"/>
              </a:spcBef>
              <a:spcAft>
                <a:spcPts val="0"/>
              </a:spcAft>
              <a:buSzPts val="1300"/>
              <a:buChar char="●"/>
            </a:pPr>
            <a:r>
              <a:rPr lang="id"/>
              <a:t>Di while loop, hanya terdapat kondisi perulangan, tanpa ada init statement dan post statement</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10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While Loop</a:t>
            </a:r>
            <a:endParaRPr/>
          </a:p>
        </p:txBody>
      </p:sp>
      <p:pic>
        <p:nvPicPr>
          <p:cNvPr id="747" name="Google Shape;747;p103"/>
          <p:cNvPicPr preferRelativeResize="0"/>
          <p:nvPr/>
        </p:nvPicPr>
        <p:blipFill rotWithShape="1">
          <a:blip r:embed="rId3">
            <a:alphaModFix/>
          </a:blip>
          <a:srcRect/>
          <a:stretch/>
        </p:blipFill>
        <p:spPr>
          <a:xfrm>
            <a:off x="152400" y="2006250"/>
            <a:ext cx="8839197" cy="2069072"/>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10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Do While Loop</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0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Do While Loop</a:t>
            </a:r>
            <a:endParaRPr/>
          </a:p>
        </p:txBody>
      </p:sp>
      <p:sp>
        <p:nvSpPr>
          <p:cNvPr id="758" name="Google Shape;758;p10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Do While loop adalah perulangan yang mirip dengan while</a:t>
            </a:r>
            <a:endParaRPr/>
          </a:p>
          <a:p>
            <a:pPr marL="457200" lvl="0" indent="-311150" algn="l" rtl="0">
              <a:lnSpc>
                <a:spcPct val="115000"/>
              </a:lnSpc>
              <a:spcBef>
                <a:spcPts val="0"/>
              </a:spcBef>
              <a:spcAft>
                <a:spcPts val="0"/>
              </a:spcAft>
              <a:buSzPts val="1300"/>
              <a:buChar char="●"/>
            </a:pPr>
            <a:r>
              <a:rPr lang="id"/>
              <a:t>Perbedaannya hanya pada pengecekan kondisi</a:t>
            </a:r>
            <a:endParaRPr/>
          </a:p>
          <a:p>
            <a:pPr marL="457200" lvl="0" indent="-311150" algn="l" rtl="0">
              <a:lnSpc>
                <a:spcPct val="115000"/>
              </a:lnSpc>
              <a:spcBef>
                <a:spcPts val="0"/>
              </a:spcBef>
              <a:spcAft>
                <a:spcPts val="0"/>
              </a:spcAft>
              <a:buSzPts val="1300"/>
              <a:buChar char="●"/>
            </a:pPr>
            <a:r>
              <a:rPr lang="id"/>
              <a:t>Pengecekan kondisi di while loop dilakukan di awal sebelum perulangan dilakukan, sedangkan di do while loop dilakukan setelah perulangan dilakukan</a:t>
            </a:r>
            <a:endParaRPr/>
          </a:p>
          <a:p>
            <a:pPr marL="457200" lvl="0" indent="-311150" algn="l" rtl="0">
              <a:lnSpc>
                <a:spcPct val="115000"/>
              </a:lnSpc>
              <a:spcBef>
                <a:spcPts val="0"/>
              </a:spcBef>
              <a:spcAft>
                <a:spcPts val="0"/>
              </a:spcAft>
              <a:buSzPts val="1300"/>
              <a:buChar char="●"/>
            </a:pPr>
            <a:r>
              <a:rPr lang="id"/>
              <a:t>Oleh karena itu dalam do while loop, minimal pasti sekali perulangan dilakukan walaupun kondisi tidak bernilai true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10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Do While Loop</a:t>
            </a:r>
            <a:endParaRPr/>
          </a:p>
        </p:txBody>
      </p:sp>
      <p:pic>
        <p:nvPicPr>
          <p:cNvPr id="764" name="Google Shape;764;p106"/>
          <p:cNvPicPr preferRelativeResize="0"/>
          <p:nvPr/>
        </p:nvPicPr>
        <p:blipFill rotWithShape="1">
          <a:blip r:embed="rId3">
            <a:alphaModFix/>
          </a:blip>
          <a:srcRect/>
          <a:stretch/>
        </p:blipFill>
        <p:spPr>
          <a:xfrm>
            <a:off x="152400" y="2006250"/>
            <a:ext cx="8839201" cy="2186701"/>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10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For  In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0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For In</a:t>
            </a:r>
            <a:endParaRPr/>
          </a:p>
        </p:txBody>
      </p:sp>
      <p:sp>
        <p:nvSpPr>
          <p:cNvPr id="775" name="Google Shape;775;p10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Kadang kita biasa mengakses data List menggunakann perulangan</a:t>
            </a:r>
            <a:endParaRPr/>
          </a:p>
          <a:p>
            <a:pPr marL="457200" lvl="0" indent="-311150" algn="l" rtl="0">
              <a:lnSpc>
                <a:spcPct val="115000"/>
              </a:lnSpc>
              <a:spcBef>
                <a:spcPts val="0"/>
              </a:spcBef>
              <a:spcAft>
                <a:spcPts val="0"/>
              </a:spcAft>
              <a:buSzPts val="1300"/>
              <a:buChar char="●"/>
            </a:pPr>
            <a:r>
              <a:rPr lang="id"/>
              <a:t>Mengakses data List menggunakan perulangan sangat bertele-tele, kita harus membuat counter, lalu mengakses List menggunakan counter yang kita buat</a:t>
            </a:r>
            <a:endParaRPr/>
          </a:p>
          <a:p>
            <a:pPr marL="457200" lvl="0" indent="-311150" algn="l" rtl="0">
              <a:lnSpc>
                <a:spcPct val="115000"/>
              </a:lnSpc>
              <a:spcBef>
                <a:spcPts val="0"/>
              </a:spcBef>
              <a:spcAft>
                <a:spcPts val="0"/>
              </a:spcAft>
              <a:buSzPts val="1300"/>
              <a:buChar char="●"/>
            </a:pPr>
            <a:r>
              <a:rPr lang="id"/>
              <a:t>Namun untungnya, terdapat perulangan for in, yang bisa digunakan untuk mengakses seluruh data di List secara otomatis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Membuka Project</a:t>
            </a:r>
            <a:endParaRPr/>
          </a:p>
        </p:txBody>
      </p:sp>
      <p:sp>
        <p:nvSpPr>
          <p:cNvPr id="207" name="Google Shape;207;p1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Saat membuat project, secara otomatis akan dibuat folder baru dengan nama sesuai dengan nama projectnya</a:t>
            </a:r>
            <a:endParaRPr/>
          </a:p>
          <a:p>
            <a:pPr marL="457200" lvl="0" indent="-311150" algn="l" rtl="0">
              <a:lnSpc>
                <a:spcPct val="115000"/>
              </a:lnSpc>
              <a:spcBef>
                <a:spcPts val="0"/>
              </a:spcBef>
              <a:spcAft>
                <a:spcPts val="0"/>
              </a:spcAft>
              <a:buSzPts val="1300"/>
              <a:buChar char="●"/>
            </a:pPr>
            <a:r>
              <a:rPr lang="id"/>
              <a:t>Selanjutnya, silahkan buka project tersebut menggunakan Text Editor yang kita gunakan</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0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Tanpa For In</a:t>
            </a:r>
            <a:endParaRPr/>
          </a:p>
        </p:txBody>
      </p:sp>
      <p:pic>
        <p:nvPicPr>
          <p:cNvPr id="781" name="Google Shape;781;p109"/>
          <p:cNvPicPr preferRelativeResize="0"/>
          <p:nvPr/>
        </p:nvPicPr>
        <p:blipFill rotWithShape="1">
          <a:blip r:embed="rId3">
            <a:alphaModFix/>
          </a:blip>
          <a:srcRect/>
          <a:stretch/>
        </p:blipFill>
        <p:spPr>
          <a:xfrm>
            <a:off x="729450" y="2015463"/>
            <a:ext cx="4131767" cy="2065883"/>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1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Menggunakan For In</a:t>
            </a:r>
            <a:endParaRPr/>
          </a:p>
        </p:txBody>
      </p:sp>
      <p:pic>
        <p:nvPicPr>
          <p:cNvPr id="787" name="Google Shape;787;p110"/>
          <p:cNvPicPr preferRelativeResize="0"/>
          <p:nvPr/>
        </p:nvPicPr>
        <p:blipFill rotWithShape="1">
          <a:blip r:embed="rId3">
            <a:alphaModFix/>
          </a:blip>
          <a:srcRect/>
          <a:stretch/>
        </p:blipFill>
        <p:spPr>
          <a:xfrm>
            <a:off x="729451" y="2044377"/>
            <a:ext cx="4210540" cy="264856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11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Function Parameter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1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Function Parameter</a:t>
            </a:r>
            <a:endParaRPr/>
          </a:p>
        </p:txBody>
      </p:sp>
      <p:sp>
        <p:nvSpPr>
          <p:cNvPr id="798" name="Google Shape;798;p11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Kita bisa mengirim informasi ke function yang ingin kita panggil</a:t>
            </a:r>
            <a:endParaRPr/>
          </a:p>
          <a:p>
            <a:pPr marL="457200" lvl="0" indent="-311150" algn="l" rtl="0">
              <a:lnSpc>
                <a:spcPct val="115000"/>
              </a:lnSpc>
              <a:spcBef>
                <a:spcPts val="0"/>
              </a:spcBef>
              <a:spcAft>
                <a:spcPts val="0"/>
              </a:spcAft>
              <a:buSzPts val="1300"/>
              <a:buChar char="●"/>
            </a:pPr>
            <a:r>
              <a:rPr lang="id"/>
              <a:t>Untuk melakukan hal tersebut, kita perlu menambahkan parameter atau argument di function yang sudah kita buat</a:t>
            </a:r>
            <a:endParaRPr/>
          </a:p>
          <a:p>
            <a:pPr marL="457200" lvl="0" indent="-311150" algn="l" rtl="0">
              <a:lnSpc>
                <a:spcPct val="115000"/>
              </a:lnSpc>
              <a:spcBef>
                <a:spcPts val="0"/>
              </a:spcBef>
              <a:spcAft>
                <a:spcPts val="0"/>
              </a:spcAft>
              <a:buSzPts val="1300"/>
              <a:buChar char="●"/>
            </a:pPr>
            <a:r>
              <a:rPr lang="id"/>
              <a:t>Cara membuat parameter sama seperti cara membuat variabel</a:t>
            </a:r>
            <a:endParaRPr/>
          </a:p>
          <a:p>
            <a:pPr marL="457200" lvl="0" indent="-311150" algn="l" rtl="0">
              <a:lnSpc>
                <a:spcPct val="115000"/>
              </a:lnSpc>
              <a:spcBef>
                <a:spcPts val="0"/>
              </a:spcBef>
              <a:spcAft>
                <a:spcPts val="0"/>
              </a:spcAft>
              <a:buSzPts val="1300"/>
              <a:buChar char="●"/>
            </a:pPr>
            <a:r>
              <a:rPr lang="id"/>
              <a:t>Parameter ditempatkan di dalam kurung () di deklarasi function</a:t>
            </a:r>
            <a:endParaRPr/>
          </a:p>
          <a:p>
            <a:pPr marL="457200" lvl="0" indent="-311150" algn="l" rtl="0">
              <a:lnSpc>
                <a:spcPct val="115000"/>
              </a:lnSpc>
              <a:spcBef>
                <a:spcPts val="0"/>
              </a:spcBef>
              <a:spcAft>
                <a:spcPts val="0"/>
              </a:spcAft>
              <a:buSzPts val="1300"/>
              <a:buChar char="●"/>
            </a:pPr>
            <a:r>
              <a:rPr lang="id"/>
              <a:t>Parameter bisa lebih dari satu, jika lebih dari satu, harus dipisah menggunakan tanda koma</a:t>
            </a:r>
            <a:endParaRPr/>
          </a:p>
          <a:p>
            <a:pPr marL="457200" lvl="0" indent="-311150" algn="l" rtl="0">
              <a:lnSpc>
                <a:spcPct val="115000"/>
              </a:lnSpc>
              <a:spcBef>
                <a:spcPts val="0"/>
              </a:spcBef>
              <a:spcAft>
                <a:spcPts val="0"/>
              </a:spcAft>
              <a:buSzPts val="1300"/>
              <a:buChar char="●"/>
            </a:pPr>
            <a:r>
              <a:rPr lang="id"/>
              <a:t>Ketika memanggil function, kita bisa sebut nama function nya, lalu gunakan kurung (), jika terdapat parameter dalam kurung (), silahkan masukkan parameter sesuai dengan jumlah parameter nya</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11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Function Parameter</a:t>
            </a:r>
            <a:endParaRPr/>
          </a:p>
        </p:txBody>
      </p:sp>
      <p:pic>
        <p:nvPicPr>
          <p:cNvPr id="804" name="Google Shape;804;p113"/>
          <p:cNvPicPr preferRelativeResize="0"/>
          <p:nvPr/>
        </p:nvPicPr>
        <p:blipFill rotWithShape="1">
          <a:blip r:embed="rId3">
            <a:alphaModFix/>
          </a:blip>
          <a:srcRect/>
          <a:stretch/>
        </p:blipFill>
        <p:spPr>
          <a:xfrm>
            <a:off x="729450" y="1938917"/>
            <a:ext cx="5523820" cy="2187033"/>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1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Function Return Value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1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Function Return Value</a:t>
            </a:r>
            <a:endParaRPr/>
          </a:p>
        </p:txBody>
      </p:sp>
      <p:sp>
        <p:nvSpPr>
          <p:cNvPr id="815" name="Google Shape;815;p1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Secara default, function itu menghasilkan value null, namun jika kita ingin, kita bisa membuat sebuah function yang mengembalikan nilai</a:t>
            </a:r>
            <a:endParaRPr/>
          </a:p>
          <a:p>
            <a:pPr marL="457200" lvl="0" indent="-311150" algn="l" rtl="0">
              <a:lnSpc>
                <a:spcPct val="115000"/>
              </a:lnSpc>
              <a:spcBef>
                <a:spcPts val="0"/>
              </a:spcBef>
              <a:spcAft>
                <a:spcPts val="0"/>
              </a:spcAft>
              <a:buSzPts val="1300"/>
              <a:buChar char="●"/>
            </a:pPr>
            <a:r>
              <a:rPr lang="id"/>
              <a:t>Agar function bisa menghasilkan value, kita harus mengubah kata kunci void dengan tipe data yang dihasilkan</a:t>
            </a:r>
            <a:endParaRPr/>
          </a:p>
          <a:p>
            <a:pPr marL="457200" lvl="0" indent="-311150" algn="l" rtl="0">
              <a:lnSpc>
                <a:spcPct val="115000"/>
              </a:lnSpc>
              <a:spcBef>
                <a:spcPts val="0"/>
              </a:spcBef>
              <a:spcAft>
                <a:spcPts val="0"/>
              </a:spcAft>
              <a:buSzPts val="1300"/>
              <a:buChar char="●"/>
            </a:pPr>
            <a:r>
              <a:rPr lang="id"/>
              <a:t>Dan di dalam block function, untuk menghasilkan nilai tersebut, kita harus menggunakan kata kunci return, lalu diikuti dengan data yang sesuai dengan tipe data yang sudah kita deklarasikan di function</a:t>
            </a:r>
            <a:endParaRPr/>
          </a:p>
          <a:p>
            <a:pPr marL="457200" lvl="0" indent="-311150" algn="l" rtl="0">
              <a:lnSpc>
                <a:spcPct val="115000"/>
              </a:lnSpc>
              <a:spcBef>
                <a:spcPts val="0"/>
              </a:spcBef>
              <a:spcAft>
                <a:spcPts val="0"/>
              </a:spcAft>
              <a:buSzPts val="1300"/>
              <a:buChar char="●"/>
            </a:pPr>
            <a:r>
              <a:rPr lang="id"/>
              <a:t>Kita hanya bisa menghasilkan 1 data di sebuah function, tidak bisa lebih dari satu</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Function Return value</a:t>
            </a:r>
            <a:endParaRPr/>
          </a:p>
        </p:txBody>
      </p:sp>
      <p:pic>
        <p:nvPicPr>
          <p:cNvPr id="821" name="Google Shape;821;p116"/>
          <p:cNvPicPr preferRelativeResize="0"/>
          <p:nvPr/>
        </p:nvPicPr>
        <p:blipFill rotWithShape="1">
          <a:blip r:embed="rId3">
            <a:alphaModFix/>
          </a:blip>
          <a:srcRect/>
          <a:stretch/>
        </p:blipFill>
        <p:spPr>
          <a:xfrm>
            <a:off x="729450" y="1977517"/>
            <a:ext cx="3953427" cy="283884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Function Short Expression</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1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Function Short Expression</a:t>
            </a:r>
            <a:endParaRPr/>
          </a:p>
        </p:txBody>
      </p:sp>
      <p:sp>
        <p:nvSpPr>
          <p:cNvPr id="832" name="Google Shape;832;p11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Dart mendukung function short expression</a:t>
            </a:r>
            <a:endParaRPr/>
          </a:p>
          <a:p>
            <a:pPr marL="457200" lvl="0" indent="-311150" algn="l" rtl="0">
              <a:lnSpc>
                <a:spcPct val="115000"/>
              </a:lnSpc>
              <a:spcBef>
                <a:spcPts val="0"/>
              </a:spcBef>
              <a:spcAft>
                <a:spcPts val="0"/>
              </a:spcAft>
              <a:buSzPts val="1300"/>
              <a:buChar char="●"/>
            </a:pPr>
            <a:r>
              <a:rPr lang="id"/>
              <a:t>Dimana jika terdapat sebuah function yang hanya satu baris, kita bisa menyingkatnya secara sederhana</a:t>
            </a:r>
            <a:endParaRPr/>
          </a:p>
          <a:p>
            <a:pPr marL="457200" lvl="0" indent="-311150" algn="l" rtl="0">
              <a:lnSpc>
                <a:spcPct val="115000"/>
              </a:lnSpc>
              <a:spcBef>
                <a:spcPts val="0"/>
              </a:spcBef>
              <a:spcAft>
                <a:spcPts val="0"/>
              </a:spcAft>
              <a:buSzPts val="1300"/>
              <a:buChar char="●"/>
            </a:pPr>
            <a:r>
              <a:rPr lang="id"/>
              <a:t>Untuk membuat  function short expression, kita tidak butuh  kurung  {} dan juga tidak butuh kata kunci return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Program Hello World</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Function Short Expression</a:t>
            </a:r>
            <a:endParaRPr/>
          </a:p>
        </p:txBody>
      </p:sp>
      <p:pic>
        <p:nvPicPr>
          <p:cNvPr id="838" name="Google Shape;838;p119"/>
          <p:cNvPicPr preferRelativeResize="0"/>
          <p:nvPr/>
        </p:nvPicPr>
        <p:blipFill rotWithShape="1">
          <a:blip r:embed="rId3">
            <a:alphaModFix/>
          </a:blip>
          <a:srcRect/>
          <a:stretch/>
        </p:blipFill>
        <p:spPr>
          <a:xfrm>
            <a:off x="831594" y="1853850"/>
            <a:ext cx="4782217" cy="2695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Program Hello World</a:t>
            </a:r>
            <a:endParaRPr/>
          </a:p>
        </p:txBody>
      </p:sp>
      <p:sp>
        <p:nvSpPr>
          <p:cNvPr id="218" name="Google Shape;218;p1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Saat belajar bahasa pemrograman, biasanya hal yang pertama dilakukan adalah membuat aplikasi Hello World</a:t>
            </a:r>
            <a:endParaRPr/>
          </a:p>
          <a:p>
            <a:pPr marL="457200" lvl="0" indent="-311150" algn="l" rtl="0">
              <a:lnSpc>
                <a:spcPct val="115000"/>
              </a:lnSpc>
              <a:spcBef>
                <a:spcPts val="0"/>
              </a:spcBef>
              <a:spcAft>
                <a:spcPts val="0"/>
              </a:spcAft>
              <a:buSzPts val="1300"/>
              <a:buChar char="●"/>
            </a:pPr>
            <a:r>
              <a:rPr lang="id"/>
              <a:t>Aplikasi Hello World adalah aplikasi sederhana yang menampilkan tulisan Hello World</a:t>
            </a:r>
            <a:endParaRPr/>
          </a:p>
          <a:p>
            <a:pPr marL="457200" lvl="0" indent="-311150" algn="l" rtl="0">
              <a:lnSpc>
                <a:spcPct val="115000"/>
              </a:lnSpc>
              <a:spcBef>
                <a:spcPts val="0"/>
              </a:spcBef>
              <a:spcAft>
                <a:spcPts val="0"/>
              </a:spcAft>
              <a:buSzPts val="1300"/>
              <a:buChar char="●"/>
            </a:pPr>
            <a:r>
              <a:rPr lang="id"/>
              <a:t>Kode program Dart, disimpan dalam file dengan  file extension .dart </a:t>
            </a:r>
            <a:endParaRPr/>
          </a:p>
          <a:p>
            <a:pPr marL="457200" lvl="0" indent="-311150" algn="l" rtl="0">
              <a:lnSpc>
                <a:spcPct val="115000"/>
              </a:lnSpc>
              <a:spcBef>
                <a:spcPts val="0"/>
              </a:spcBef>
              <a:spcAft>
                <a:spcPts val="0"/>
              </a:spcAft>
              <a:buSzPts val="1300"/>
              <a:buChar char="●"/>
            </a:pPr>
            <a:r>
              <a:rPr lang="id"/>
              <a:t>Dart mirip dengan bahasa pemrograman Java, setiap akhir statement dalam kode program, diakhiri dengan karakter titik koma.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Dart Main Function</a:t>
            </a:r>
            <a:endParaRPr/>
          </a:p>
        </p:txBody>
      </p:sp>
      <p:sp>
        <p:nvSpPr>
          <p:cNvPr id="224" name="Google Shape;224;p1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Dart hampir mirip dengan bahasa pemrograman seperti C, Java, Kotlin, atau Go-Lang</a:t>
            </a:r>
            <a:endParaRPr/>
          </a:p>
          <a:p>
            <a:pPr marL="457200" lvl="0" indent="-311150" algn="l" rtl="0">
              <a:lnSpc>
                <a:spcPct val="115000"/>
              </a:lnSpc>
              <a:spcBef>
                <a:spcPts val="0"/>
              </a:spcBef>
              <a:spcAft>
                <a:spcPts val="0"/>
              </a:spcAft>
              <a:buSzPts val="1300"/>
              <a:buChar char="●"/>
            </a:pPr>
            <a:r>
              <a:rPr lang="id"/>
              <a:t>Saat kita membuat kode program Dart, kita harus membuat main function terlebih dahulu</a:t>
            </a:r>
            <a:endParaRPr/>
          </a:p>
          <a:p>
            <a:pPr marL="457200" lvl="0" indent="-311150" algn="l" rtl="0">
              <a:lnSpc>
                <a:spcPct val="115000"/>
              </a:lnSpc>
              <a:spcBef>
                <a:spcPts val="0"/>
              </a:spcBef>
              <a:spcAft>
                <a:spcPts val="0"/>
              </a:spcAft>
              <a:buSzPts val="1300"/>
              <a:buChar char="●"/>
            </a:pPr>
            <a:r>
              <a:rPr lang="id"/>
              <a:t>Main function merupakan fungsi utama yang akan dieksekusi oleh Dart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Dart Main Function</a:t>
            </a:r>
            <a:endParaRPr/>
          </a:p>
        </p:txBody>
      </p:sp>
      <p:pic>
        <p:nvPicPr>
          <p:cNvPr id="230" name="Google Shape;230;p14"/>
          <p:cNvPicPr preferRelativeResize="0"/>
          <p:nvPr/>
        </p:nvPicPr>
        <p:blipFill rotWithShape="1">
          <a:blip r:embed="rId3">
            <a:alphaModFix/>
          </a:blip>
          <a:srcRect/>
          <a:stretch/>
        </p:blipFill>
        <p:spPr>
          <a:xfrm>
            <a:off x="152400" y="2006250"/>
            <a:ext cx="8839200" cy="24499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Function print</a:t>
            </a:r>
            <a:endParaRPr/>
          </a:p>
        </p:txBody>
      </p:sp>
      <p:sp>
        <p:nvSpPr>
          <p:cNvPr id="236" name="Google Shape;236;p1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menampilkan tulisan di Dart, kita bisa menggunakan function print</a:t>
            </a:r>
            <a:endParaRPr/>
          </a:p>
          <a:p>
            <a:pPr marL="457200" lvl="0" indent="-311150" algn="l" rtl="0">
              <a:lnSpc>
                <a:spcPct val="115000"/>
              </a:lnSpc>
              <a:spcBef>
                <a:spcPts val="0"/>
              </a:spcBef>
              <a:spcAft>
                <a:spcPts val="0"/>
              </a:spcAft>
              <a:buSzPts val="1300"/>
              <a:buChar char="●"/>
            </a:pPr>
            <a:r>
              <a:rPr lang="id"/>
              <a:t>print memiliki parameter data string / text, dimana data tersebut bisa menggunakan kutip satu atau kutip dua</a:t>
            </a:r>
            <a:endParaRPr/>
          </a:p>
          <a:p>
            <a:pPr marL="457200" lvl="0" indent="-311150" algn="l" rtl="0">
              <a:lnSpc>
                <a:spcPct val="115000"/>
              </a:lnSpc>
              <a:spcBef>
                <a:spcPts val="0"/>
              </a:spcBef>
              <a:spcAft>
                <a:spcPts val="0"/>
              </a:spcAft>
              <a:buSzPts val="1300"/>
              <a:buChar char="●"/>
            </a:pPr>
            <a:r>
              <a:rPr lang="id"/>
              <a:t>Misal jika kita ingin menampilkan tulisan : Hello World, kita bisa membuat kode program print(‘Hello World’) atau print(“Hello World”)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Hello World</a:t>
            </a:r>
            <a:endParaRPr/>
          </a:p>
        </p:txBody>
      </p:sp>
      <p:pic>
        <p:nvPicPr>
          <p:cNvPr id="242" name="Google Shape;242;p16"/>
          <p:cNvPicPr preferRelativeResize="0"/>
          <p:nvPr/>
        </p:nvPicPr>
        <p:blipFill rotWithShape="1">
          <a:blip r:embed="rId3">
            <a:alphaModFix/>
          </a:blip>
          <a:srcRect/>
          <a:stretch/>
        </p:blipFill>
        <p:spPr>
          <a:xfrm>
            <a:off x="152400" y="2006250"/>
            <a:ext cx="8839200" cy="23354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Menjalankan Kode Program  Dart</a:t>
            </a:r>
            <a:endParaRPr/>
          </a:p>
        </p:txBody>
      </p:sp>
      <p:sp>
        <p:nvSpPr>
          <p:cNvPr id="248" name="Google Shape;248;p1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menjalankan kode program yang sudah kita buat, kita bisa menggunakan executable file dart, caranya dengan cara menggunakan perintah run, lalu diikuti lokasi file dart yang ingin kita eksekusi, misal</a:t>
            </a:r>
            <a:endParaRPr/>
          </a:p>
          <a:p>
            <a:pPr marL="457200" lvl="0" indent="-311150" algn="l" rtl="0">
              <a:lnSpc>
                <a:spcPct val="115000"/>
              </a:lnSpc>
              <a:spcBef>
                <a:spcPts val="0"/>
              </a:spcBef>
              <a:spcAft>
                <a:spcPts val="0"/>
              </a:spcAft>
              <a:buSzPts val="1300"/>
              <a:buChar char="●"/>
            </a:pPr>
            <a:r>
              <a:rPr lang="id"/>
              <a:t>dart run bin/hello_world.dart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Menjalankan Kode Program Dart</a:t>
            </a:r>
            <a:endParaRPr/>
          </a:p>
        </p:txBody>
      </p:sp>
      <p:pic>
        <p:nvPicPr>
          <p:cNvPr id="254" name="Google Shape;254;p18"/>
          <p:cNvPicPr preferRelativeResize="0"/>
          <p:nvPr/>
        </p:nvPicPr>
        <p:blipFill rotWithShape="1">
          <a:blip r:embed="rId3">
            <a:alphaModFix/>
          </a:blip>
          <a:srcRect/>
          <a:stretch/>
        </p:blipFill>
        <p:spPr>
          <a:xfrm>
            <a:off x="152400" y="2006250"/>
            <a:ext cx="8839201" cy="17748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37fe2279f9_0_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
              <a:t>Link Github (Pelatihan #1)</a:t>
            </a:r>
            <a:endParaRPr/>
          </a:p>
        </p:txBody>
      </p:sp>
      <p:sp>
        <p:nvSpPr>
          <p:cNvPr id="160" name="Google Shape;160;g237fe2279f9_0_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Variable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Kata Kunci var</a:t>
            </a:r>
            <a:endParaRPr/>
          </a:p>
        </p:txBody>
      </p:sp>
      <p:sp>
        <p:nvSpPr>
          <p:cNvPr id="265" name="Google Shape;265;p2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Saat kita membuat variable langsung dengan nilainya, kita bisa menggunakan kata kunci var sebagai pengganti TipeData nya</a:t>
            </a:r>
            <a:endParaRPr/>
          </a:p>
          <a:p>
            <a:pPr marL="457200" lvl="0" indent="-311150" algn="l" rtl="0">
              <a:lnSpc>
                <a:spcPct val="115000"/>
              </a:lnSpc>
              <a:spcBef>
                <a:spcPts val="0"/>
              </a:spcBef>
              <a:spcAft>
                <a:spcPts val="0"/>
              </a:spcAft>
              <a:buSzPts val="1300"/>
              <a:buChar char="●"/>
            </a:pPr>
            <a:r>
              <a:rPr lang="id"/>
              <a:t>Ini mirip dengan bahasa pemrograman seperti Java, Go-Lang, Kotlin dan lain-lain</a:t>
            </a:r>
            <a:endParaRPr/>
          </a:p>
          <a:p>
            <a:pPr marL="457200" lvl="0" indent="-311150" algn="l" rtl="0">
              <a:lnSpc>
                <a:spcPct val="115000"/>
              </a:lnSpc>
              <a:spcBef>
                <a:spcPts val="0"/>
              </a:spcBef>
              <a:spcAft>
                <a:spcPts val="0"/>
              </a:spcAft>
              <a:buSzPts val="1300"/>
              <a:buChar char="●"/>
            </a:pPr>
            <a:r>
              <a:rPr lang="id"/>
              <a:t>TipeData akan dibaca sesuai dengan isi nilai nya secara otomatis oleh Dart, sehingga kita tidak perlu menyebutkan TipeData nya lagi</a:t>
            </a:r>
            <a:endParaRPr/>
          </a:p>
          <a:p>
            <a:pPr marL="457200" lvl="0" indent="-311150" algn="l" rtl="0">
              <a:lnSpc>
                <a:spcPct val="115000"/>
              </a:lnSpc>
              <a:spcBef>
                <a:spcPts val="0"/>
              </a:spcBef>
              <a:spcAft>
                <a:spcPts val="0"/>
              </a:spcAft>
              <a:buSzPts val="1300"/>
              <a:buChar char="●"/>
            </a:pPr>
            <a:r>
              <a:rPr lang="id"/>
              <a:t>Cara menggunakan kata kunci var, seperti ini :</a:t>
            </a:r>
            <a:br>
              <a:rPr lang="id"/>
            </a:br>
            <a:r>
              <a:rPr lang="id"/>
              <a:t>var namaVariable = value;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Kata Kunci var</a:t>
            </a:r>
            <a:endParaRPr/>
          </a:p>
        </p:txBody>
      </p:sp>
      <p:pic>
        <p:nvPicPr>
          <p:cNvPr id="271" name="Google Shape;271;p21"/>
          <p:cNvPicPr preferRelativeResize="0"/>
          <p:nvPr/>
        </p:nvPicPr>
        <p:blipFill rotWithShape="1">
          <a:blip r:embed="rId3">
            <a:alphaModFix/>
          </a:blip>
          <a:srcRect/>
          <a:stretch/>
        </p:blipFill>
        <p:spPr>
          <a:xfrm>
            <a:off x="837153" y="2114486"/>
            <a:ext cx="6455745" cy="17656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Kata Kunci final</a:t>
            </a:r>
            <a:endParaRPr/>
          </a:p>
        </p:txBody>
      </p:sp>
      <p:sp>
        <p:nvSpPr>
          <p:cNvPr id="277" name="Google Shape;277;p2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Secara default, variable di Dart bisa dideklarasikan ulang, artinya jika sebelumnya kita membuat variable name dengan value “Eko”, kita bisa ubah variable tersebut menjadi “Joko” dengan cara namaVariable = “Joko”</a:t>
            </a:r>
            <a:endParaRPr/>
          </a:p>
          <a:p>
            <a:pPr marL="457200" lvl="0" indent="-311150" algn="l" rtl="0">
              <a:lnSpc>
                <a:spcPct val="115000"/>
              </a:lnSpc>
              <a:spcBef>
                <a:spcPts val="0"/>
              </a:spcBef>
              <a:spcAft>
                <a:spcPts val="0"/>
              </a:spcAft>
              <a:buSzPts val="1300"/>
              <a:buChar char="●"/>
            </a:pPr>
            <a:r>
              <a:rPr lang="id"/>
              <a:t>Kadang ada kasus dimana kita tidak ingin sebuah variable bisa dideklarasikan ulang, untuk melakukan itu kita bisa gunakan kata kunci final :</a:t>
            </a:r>
            <a:br>
              <a:rPr lang="id"/>
            </a:br>
            <a:r>
              <a:rPr lang="id"/>
              <a:t>final TipeData namaVariable = value;</a:t>
            </a:r>
            <a:br>
              <a:rPr lang="id"/>
            </a:br>
            <a:r>
              <a:rPr lang="id"/>
              <a:t>final namaVariable = value;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Kata Kunci final</a:t>
            </a:r>
            <a:endParaRPr/>
          </a:p>
        </p:txBody>
      </p:sp>
      <p:pic>
        <p:nvPicPr>
          <p:cNvPr id="283" name="Google Shape;283;p23"/>
          <p:cNvPicPr preferRelativeResize="0"/>
          <p:nvPr/>
        </p:nvPicPr>
        <p:blipFill rotWithShape="1">
          <a:blip r:embed="rId3">
            <a:alphaModFix/>
          </a:blip>
          <a:srcRect/>
          <a:stretch/>
        </p:blipFill>
        <p:spPr>
          <a:xfrm>
            <a:off x="729450" y="1963354"/>
            <a:ext cx="3740658" cy="14935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Kata Kunci const</a:t>
            </a:r>
            <a:endParaRPr/>
          </a:p>
        </p:txBody>
      </p:sp>
      <p:sp>
        <p:nvSpPr>
          <p:cNvPr id="289" name="Google Shape;289;p2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Kata kunci final digunakan agar variable tidak bisa dideklarasikan ulang, namun nilai dari variable nya sendiri bisa diubah</a:t>
            </a:r>
            <a:endParaRPr/>
          </a:p>
          <a:p>
            <a:pPr marL="457200" lvl="0" indent="-311150" algn="l" rtl="0">
              <a:lnSpc>
                <a:spcPct val="115000"/>
              </a:lnSpc>
              <a:spcBef>
                <a:spcPts val="0"/>
              </a:spcBef>
              <a:spcAft>
                <a:spcPts val="0"/>
              </a:spcAft>
              <a:buSzPts val="1300"/>
              <a:buChar char="●"/>
            </a:pPr>
            <a:r>
              <a:rPr lang="id"/>
              <a:t>Di Dart terdapat kata kunci constant, digunakan untuk menjadikan variable dan nilainya menjadi immutable (tidak bisa diubah sama sekali)</a:t>
            </a:r>
            <a:endParaRPr/>
          </a:p>
          <a:p>
            <a:pPr marL="457200" lvl="0" indent="-311150" algn="l" rtl="0">
              <a:lnSpc>
                <a:spcPct val="115000"/>
              </a:lnSpc>
              <a:spcBef>
                <a:spcPts val="0"/>
              </a:spcBef>
              <a:spcAft>
                <a:spcPts val="0"/>
              </a:spcAft>
              <a:buSzPts val="1300"/>
              <a:buChar char="●"/>
            </a:pPr>
            <a:r>
              <a:rPr lang="id"/>
              <a:t>Kata kunci const akan menjadikan data di hardcode pada saat Dart melakukan kompilasi kode program, jadi hati-hati ketika menggunakan kata kunci const</a:t>
            </a:r>
            <a:endParaRPr/>
          </a:p>
          <a:p>
            <a:pPr marL="457200" lvl="0" indent="-311150" algn="l" rtl="0">
              <a:lnSpc>
                <a:spcPct val="115000"/>
              </a:lnSpc>
              <a:spcBef>
                <a:spcPts val="0"/>
              </a:spcBef>
              <a:spcAft>
                <a:spcPts val="0"/>
              </a:spcAft>
              <a:buSzPts val="1300"/>
              <a:buChar char="●"/>
            </a:pPr>
            <a:r>
              <a:rPr lang="id"/>
              <a:t>Misal jika kita membuat data waktu saat ini menggunakan final, maka variable waktu akan selalu mengikuti waktu saat ini, namun jika menggunakan const, nilai waktu akan di hardcode ketika kode program di kompilasi, sehingga tidak akan pernah berubah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Kata Kunci const</a:t>
            </a:r>
            <a:endParaRPr/>
          </a:p>
        </p:txBody>
      </p:sp>
      <p:pic>
        <p:nvPicPr>
          <p:cNvPr id="295" name="Google Shape;295;p25"/>
          <p:cNvPicPr preferRelativeResize="0"/>
          <p:nvPr/>
        </p:nvPicPr>
        <p:blipFill rotWithShape="1">
          <a:blip r:embed="rId3">
            <a:alphaModFix/>
          </a:blip>
          <a:srcRect/>
          <a:stretch/>
        </p:blipFill>
        <p:spPr>
          <a:xfrm>
            <a:off x="828153" y="1989400"/>
            <a:ext cx="4536855" cy="2816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Number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Number</a:t>
            </a:r>
            <a:endParaRPr/>
          </a:p>
        </p:txBody>
      </p:sp>
      <p:sp>
        <p:nvSpPr>
          <p:cNvPr id="306" name="Google Shape;306;p2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Number adalah tipe data angka, terdapat dua jenis tipe data Number, int dan double</a:t>
            </a:r>
            <a:endParaRPr/>
          </a:p>
          <a:p>
            <a:pPr marL="457200" lvl="0" indent="-311150" algn="l" rtl="0">
              <a:lnSpc>
                <a:spcPct val="115000"/>
              </a:lnSpc>
              <a:spcBef>
                <a:spcPts val="0"/>
              </a:spcBef>
              <a:spcAft>
                <a:spcPts val="0"/>
              </a:spcAft>
              <a:buSzPts val="1300"/>
              <a:buChar char="●"/>
            </a:pPr>
            <a:r>
              <a:rPr lang="id"/>
              <a:t>int adalah tipe data bilangan bulat</a:t>
            </a:r>
            <a:endParaRPr/>
          </a:p>
          <a:p>
            <a:pPr marL="457200" lvl="0" indent="-311150" algn="l" rtl="0">
              <a:lnSpc>
                <a:spcPct val="115000"/>
              </a:lnSpc>
              <a:spcBef>
                <a:spcPts val="0"/>
              </a:spcBef>
              <a:spcAft>
                <a:spcPts val="0"/>
              </a:spcAft>
              <a:buSzPts val="1300"/>
              <a:buChar char="●"/>
            </a:pPr>
            <a:r>
              <a:rPr lang="id"/>
              <a:t>double adalah tipe data bilangan desimal</a:t>
            </a:r>
            <a:endParaRPr/>
          </a:p>
          <a:p>
            <a:pPr marL="457200" lvl="0" indent="-311150" algn="l" rtl="0">
              <a:lnSpc>
                <a:spcPct val="115000"/>
              </a:lnSpc>
              <a:spcBef>
                <a:spcPts val="0"/>
              </a:spcBef>
              <a:spcAft>
                <a:spcPts val="0"/>
              </a:spcAft>
              <a:buSzPts val="1300"/>
              <a:buChar char="●"/>
            </a:pPr>
            <a:r>
              <a:rPr lang="id"/>
              <a:t>Penulisan koma dalam double menggunakan titik, bukan koma, jadi jika kita akan membuat bilangan desimal 0,5 (nol koma lima), maka ditulis 0.5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Tipe Data Number</a:t>
            </a:r>
            <a:endParaRPr/>
          </a:p>
        </p:txBody>
      </p:sp>
      <p:pic>
        <p:nvPicPr>
          <p:cNvPr id="312" name="Google Shape;312;p28"/>
          <p:cNvPicPr preferRelativeResize="0"/>
          <p:nvPr/>
        </p:nvPicPr>
        <p:blipFill rotWithShape="1">
          <a:blip r:embed="rId3">
            <a:alphaModFix/>
          </a:blip>
          <a:srcRect/>
          <a:stretch/>
        </p:blipFill>
        <p:spPr>
          <a:xfrm>
            <a:off x="152400" y="2006250"/>
            <a:ext cx="8839200" cy="222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Pengenalan Dart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num</a:t>
            </a:r>
            <a:endParaRPr/>
          </a:p>
        </p:txBody>
      </p:sp>
      <p:sp>
        <p:nvSpPr>
          <p:cNvPr id="318" name="Google Shape;318;p2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Jika kita ingin menggunakan tipe data number yang bisa int ataupun double, kita bisa menggunakan tipe data num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num</a:t>
            </a:r>
            <a:endParaRPr/>
          </a:p>
        </p:txBody>
      </p:sp>
      <p:pic>
        <p:nvPicPr>
          <p:cNvPr id="324" name="Google Shape;324;p30"/>
          <p:cNvPicPr preferRelativeResize="0"/>
          <p:nvPr/>
        </p:nvPicPr>
        <p:blipFill rotWithShape="1">
          <a:blip r:embed="rId3">
            <a:alphaModFix/>
          </a:blip>
          <a:srcRect/>
          <a:stretch/>
        </p:blipFill>
        <p:spPr>
          <a:xfrm>
            <a:off x="811554" y="1927727"/>
            <a:ext cx="3651752" cy="136192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Boolean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Boolean</a:t>
            </a:r>
            <a:endParaRPr/>
          </a:p>
        </p:txBody>
      </p:sp>
      <p:sp>
        <p:nvSpPr>
          <p:cNvPr id="335" name="Google Shape;335;p3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Boolean adalah tipe data yang hanya memiliki dua nilai, yaitu benar atau salah</a:t>
            </a:r>
            <a:endParaRPr/>
          </a:p>
          <a:p>
            <a:pPr marL="457200" lvl="0" indent="-311150" algn="l" rtl="0">
              <a:lnSpc>
                <a:spcPct val="115000"/>
              </a:lnSpc>
              <a:spcBef>
                <a:spcPts val="0"/>
              </a:spcBef>
              <a:spcAft>
                <a:spcPts val="0"/>
              </a:spcAft>
              <a:buSzPts val="1300"/>
              <a:buChar char="●"/>
            </a:pPr>
            <a:r>
              <a:rPr lang="id"/>
              <a:t>Boolean direpresentasikan dengan kata kunci bool</a:t>
            </a:r>
            <a:endParaRPr/>
          </a:p>
          <a:p>
            <a:pPr marL="457200" lvl="0" indent="-311150" algn="l" rtl="0">
              <a:lnSpc>
                <a:spcPct val="115000"/>
              </a:lnSpc>
              <a:spcBef>
                <a:spcPts val="0"/>
              </a:spcBef>
              <a:spcAft>
                <a:spcPts val="0"/>
              </a:spcAft>
              <a:buSzPts val="1300"/>
              <a:buChar char="●"/>
            </a:pPr>
            <a:r>
              <a:rPr lang="id"/>
              <a:t>Untuk nilai benar, menggunakan kata kunci true</a:t>
            </a:r>
            <a:endParaRPr/>
          </a:p>
          <a:p>
            <a:pPr marL="457200" lvl="0" indent="-311150" algn="l" rtl="0">
              <a:lnSpc>
                <a:spcPct val="115000"/>
              </a:lnSpc>
              <a:spcBef>
                <a:spcPts val="0"/>
              </a:spcBef>
              <a:spcAft>
                <a:spcPts val="0"/>
              </a:spcAft>
              <a:buSzPts val="1300"/>
              <a:buChar char="●"/>
            </a:pPr>
            <a:r>
              <a:rPr lang="id"/>
              <a:t>Untuk nilai salah, menggunakan kata kunci false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Boolean</a:t>
            </a:r>
            <a:endParaRPr/>
          </a:p>
        </p:txBody>
      </p:sp>
      <p:pic>
        <p:nvPicPr>
          <p:cNvPr id="341" name="Google Shape;341;p33"/>
          <p:cNvPicPr preferRelativeResize="0"/>
          <p:nvPr/>
        </p:nvPicPr>
        <p:blipFill rotWithShape="1">
          <a:blip r:embed="rId3">
            <a:alphaModFix/>
          </a:blip>
          <a:srcRect/>
          <a:stretch/>
        </p:blipFill>
        <p:spPr>
          <a:xfrm>
            <a:off x="152400" y="2006250"/>
            <a:ext cx="8518992" cy="298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String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String</a:t>
            </a:r>
            <a:endParaRPr/>
          </a:p>
        </p:txBody>
      </p:sp>
      <p:sp>
        <p:nvSpPr>
          <p:cNvPr id="352" name="Google Shape;352;p3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String merupakan tipe data text atau tulisan</a:t>
            </a:r>
            <a:endParaRPr/>
          </a:p>
          <a:p>
            <a:pPr marL="457200" lvl="0" indent="-311150" algn="l" rtl="0">
              <a:lnSpc>
                <a:spcPct val="115000"/>
              </a:lnSpc>
              <a:spcBef>
                <a:spcPts val="0"/>
              </a:spcBef>
              <a:spcAft>
                <a:spcPts val="0"/>
              </a:spcAft>
              <a:buSzPts val="1300"/>
              <a:buChar char="●"/>
            </a:pPr>
            <a:r>
              <a:rPr lang="id"/>
              <a:t>Untuk membuat String, kita bisa menggunakan tanda kutip satu atau kutip dua, lalu di dalamnya  berisi nilai text nya</a:t>
            </a:r>
            <a:endParaRPr/>
          </a:p>
          <a:p>
            <a:pPr marL="457200" lvl="0" indent="-311150" algn="l" rtl="0">
              <a:lnSpc>
                <a:spcPct val="115000"/>
              </a:lnSpc>
              <a:spcBef>
                <a:spcPts val="0"/>
              </a:spcBef>
              <a:spcAft>
                <a:spcPts val="0"/>
              </a:spcAft>
              <a:buSzPts val="1300"/>
              <a:buChar char="●"/>
            </a:pPr>
            <a:r>
              <a:rPr lang="id"/>
              <a:t>Walaupun String bisa menggunakan kutip dua, tapi disarankan untuk menggunakan kutip satu saja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String</a:t>
            </a:r>
            <a:endParaRPr/>
          </a:p>
        </p:txBody>
      </p:sp>
      <p:pic>
        <p:nvPicPr>
          <p:cNvPr id="358" name="Google Shape;358;p36"/>
          <p:cNvPicPr preferRelativeResize="0"/>
          <p:nvPr/>
        </p:nvPicPr>
        <p:blipFill rotWithShape="1">
          <a:blip r:embed="rId3">
            <a:alphaModFix/>
          </a:blip>
          <a:srcRect/>
          <a:stretch/>
        </p:blipFill>
        <p:spPr>
          <a:xfrm>
            <a:off x="729450" y="2167662"/>
            <a:ext cx="5380910" cy="200289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String Interpolation</a:t>
            </a:r>
            <a:endParaRPr/>
          </a:p>
        </p:txBody>
      </p:sp>
      <p:sp>
        <p:nvSpPr>
          <p:cNvPr id="364" name="Google Shape;364;p37"/>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String mendukung expression, dimana di dalam expression kita bisa mengambil data dari variable lain</a:t>
            </a:r>
            <a:endParaRPr/>
          </a:p>
          <a:p>
            <a:pPr marL="457200" lvl="0" indent="-311150" algn="l" rtl="0">
              <a:lnSpc>
                <a:spcPct val="115000"/>
              </a:lnSpc>
              <a:spcBef>
                <a:spcPts val="0"/>
              </a:spcBef>
              <a:spcAft>
                <a:spcPts val="0"/>
              </a:spcAft>
              <a:buSzPts val="1300"/>
              <a:buChar char="●"/>
            </a:pPr>
            <a:r>
              <a:rPr lang="id"/>
              <a:t>Untuk membuat expression, kita bisa menggunakan format ${isiExpression}, jika sederhana kita bisa langsung menggunakan $isiExpression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Expression</a:t>
            </a:r>
            <a:endParaRPr/>
          </a:p>
        </p:txBody>
      </p:sp>
      <p:pic>
        <p:nvPicPr>
          <p:cNvPr id="370" name="Google Shape;370;p38"/>
          <p:cNvPicPr preferRelativeResize="0"/>
          <p:nvPr/>
        </p:nvPicPr>
        <p:blipFill rotWithShape="1">
          <a:blip r:embed="rId3">
            <a:alphaModFix/>
          </a:blip>
          <a:srcRect/>
          <a:stretch/>
        </p:blipFill>
        <p:spPr>
          <a:xfrm>
            <a:off x="729450" y="2088200"/>
            <a:ext cx="7263524" cy="23053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Pengenalan Dart</a:t>
            </a:r>
            <a:endParaRPr/>
          </a:p>
        </p:txBody>
      </p:sp>
      <p:sp>
        <p:nvSpPr>
          <p:cNvPr id="166" name="Google Shape;166;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Dart merupakan bahasa pemrograman baru yang pertama kali diperkenalkan tahun 2011</a:t>
            </a:r>
            <a:endParaRPr/>
          </a:p>
          <a:p>
            <a:pPr marL="457200" lvl="0" indent="-311150" algn="l" rtl="0">
              <a:lnSpc>
                <a:spcPct val="115000"/>
              </a:lnSpc>
              <a:spcBef>
                <a:spcPts val="0"/>
              </a:spcBef>
              <a:spcAft>
                <a:spcPts val="0"/>
              </a:spcAft>
              <a:buSzPts val="1300"/>
              <a:buChar char="●"/>
            </a:pPr>
            <a:r>
              <a:rPr lang="id"/>
              <a:t>Dart dibuat di Google oleh Lars Bak dan Kasper Lund</a:t>
            </a:r>
            <a:endParaRPr/>
          </a:p>
          <a:p>
            <a:pPr marL="457200" lvl="0" indent="-311150" algn="l" rtl="0">
              <a:lnSpc>
                <a:spcPct val="115000"/>
              </a:lnSpc>
              <a:spcBef>
                <a:spcPts val="0"/>
              </a:spcBef>
              <a:spcAft>
                <a:spcPts val="0"/>
              </a:spcAft>
              <a:buSzPts val="1300"/>
              <a:buChar char="●"/>
            </a:pPr>
            <a:r>
              <a:rPr lang="id"/>
              <a:t>Dart merupakan bahasa pemrograman yang awal nya di buat untuk Frontend (web dan mobile), namun Dart juga sebenarnya bisa digunakan untuk Backend, namun memang lebih populer penggunaannya di Frontend</a:t>
            </a:r>
            <a:endParaRPr/>
          </a:p>
          <a:p>
            <a:pPr marL="457200" lvl="0" indent="-311150" algn="l" rtl="0">
              <a:lnSpc>
                <a:spcPct val="115000"/>
              </a:lnSpc>
              <a:spcBef>
                <a:spcPts val="0"/>
              </a:spcBef>
              <a:spcAft>
                <a:spcPts val="0"/>
              </a:spcAft>
              <a:buSzPts val="1300"/>
              <a:buChar char="●"/>
            </a:pPr>
            <a:r>
              <a:rPr lang="id"/>
              <a:t>Dart merupakan bahasa pemrograman yang Open Source</a:t>
            </a:r>
            <a:endParaRPr/>
          </a:p>
          <a:p>
            <a:pPr marL="457200" lvl="0" indent="-311150" algn="l" rtl="0">
              <a:lnSpc>
                <a:spcPct val="115000"/>
              </a:lnSpc>
              <a:spcBef>
                <a:spcPts val="0"/>
              </a:spcBef>
              <a:spcAft>
                <a:spcPts val="0"/>
              </a:spcAft>
              <a:buSzPts val="1300"/>
              <a:buChar char="●"/>
            </a:pPr>
            <a:r>
              <a:rPr lang="id" u="sng">
                <a:solidFill>
                  <a:schemeClr val="hlink"/>
                </a:solidFill>
                <a:hlinkClick r:id="rId3"/>
              </a:rPr>
              <a:t>https://dart.dev/</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9"/>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Dynamic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Dynamic</a:t>
            </a:r>
            <a:endParaRPr/>
          </a:p>
        </p:txBody>
      </p:sp>
      <p:sp>
        <p:nvSpPr>
          <p:cNvPr id="381" name="Google Shape;381;p4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Kadang ada kebutuhan kita ingin membuat variable yang bisa menampung semua jenis tipe data</a:t>
            </a:r>
            <a:endParaRPr/>
          </a:p>
          <a:p>
            <a:pPr marL="457200" lvl="0" indent="-311150" algn="l" rtl="0">
              <a:lnSpc>
                <a:spcPct val="115000"/>
              </a:lnSpc>
              <a:spcBef>
                <a:spcPts val="0"/>
              </a:spcBef>
              <a:spcAft>
                <a:spcPts val="0"/>
              </a:spcAft>
              <a:buSzPts val="1300"/>
              <a:buChar char="●"/>
            </a:pPr>
            <a:r>
              <a:rPr lang="id"/>
              <a:t>Pada kasus ini, kita bisa menggunakan tipe data dynamic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Dynamic</a:t>
            </a:r>
            <a:endParaRPr/>
          </a:p>
        </p:txBody>
      </p:sp>
      <p:pic>
        <p:nvPicPr>
          <p:cNvPr id="387" name="Google Shape;387;p41"/>
          <p:cNvPicPr preferRelativeResize="0"/>
          <p:nvPr/>
        </p:nvPicPr>
        <p:blipFill rotWithShape="1">
          <a:blip r:embed="rId3">
            <a:alphaModFix/>
          </a:blip>
          <a:srcRect/>
          <a:stretch/>
        </p:blipFill>
        <p:spPr>
          <a:xfrm>
            <a:off x="729450" y="2036938"/>
            <a:ext cx="5717826" cy="28919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2"/>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Operator Aritmatika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Aritmatika</a:t>
            </a:r>
            <a:endParaRPr/>
          </a:p>
        </p:txBody>
      </p:sp>
      <p:graphicFrame>
        <p:nvGraphicFramePr>
          <p:cNvPr id="398" name="Google Shape;398;p43"/>
          <p:cNvGraphicFramePr/>
          <p:nvPr/>
        </p:nvGraphicFramePr>
        <p:xfrm>
          <a:off x="954300" y="2033700"/>
          <a:ext cx="7239000" cy="277347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Pertambahan</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 , -expression</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Pengurangan atau Negatif</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Perkalian</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Pembagian, Hasil double</a:t>
                      </a:r>
                      <a:endParaRPr sz="1400" u="none" strike="noStrike" cap="none"/>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Pembagian, Hasil int</a:t>
                      </a:r>
                      <a:endParaRPr sz="1400" u="none" strike="noStrike" cap="none"/>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Sisa Bagi</a:t>
                      </a:r>
                      <a:endParaRPr sz="1400" u="none" strike="noStrike" cap="none"/>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Operator Aritmatika</a:t>
            </a:r>
            <a:endParaRPr/>
          </a:p>
        </p:txBody>
      </p:sp>
      <p:pic>
        <p:nvPicPr>
          <p:cNvPr id="404" name="Google Shape;404;p44"/>
          <p:cNvPicPr preferRelativeResize="0"/>
          <p:nvPr/>
        </p:nvPicPr>
        <p:blipFill rotWithShape="1">
          <a:blip r:embed="rId3">
            <a:alphaModFix/>
          </a:blip>
          <a:srcRect/>
          <a:stretch/>
        </p:blipFill>
        <p:spPr>
          <a:xfrm>
            <a:off x="725849" y="1853850"/>
            <a:ext cx="5180125" cy="299693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Operator Perbandingan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Perbandingan</a:t>
            </a:r>
            <a:endParaRPr/>
          </a:p>
        </p:txBody>
      </p:sp>
      <p:sp>
        <p:nvSpPr>
          <p:cNvPr id="415" name="Google Shape;415;p4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Operator perbandingan adalah operator yang hasilnya adalah bool</a:t>
            </a:r>
            <a:endParaRPr/>
          </a:p>
          <a:p>
            <a:pPr marL="457200" lvl="0" indent="-311150" algn="l" rtl="0">
              <a:lnSpc>
                <a:spcPct val="115000"/>
              </a:lnSpc>
              <a:spcBef>
                <a:spcPts val="0"/>
              </a:spcBef>
              <a:spcAft>
                <a:spcPts val="0"/>
              </a:spcAft>
              <a:buSzPts val="1300"/>
              <a:buChar char="●"/>
            </a:pPr>
            <a:r>
              <a:rPr lang="id"/>
              <a:t>Operator perbandingan bisa digunakan di tipe data number dan string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Perbandingan</a:t>
            </a:r>
            <a:endParaRPr/>
          </a:p>
        </p:txBody>
      </p:sp>
      <p:graphicFrame>
        <p:nvGraphicFramePr>
          <p:cNvPr id="421" name="Google Shape;421;p47"/>
          <p:cNvGraphicFramePr/>
          <p:nvPr/>
        </p:nvGraphicFramePr>
        <p:xfrm>
          <a:off x="952500" y="2000250"/>
          <a:ext cx="3000000" cy="300000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Sama dengan</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Tidak sama dengan</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&gt;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Lebih dari</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Kurang dari</a:t>
                      </a:r>
                      <a:endParaRPr sz="1400" u="none" strike="noStrike" cap="none"/>
                    </a:p>
                  </a:txBody>
                  <a:tcPr marL="91425" marR="91425" marT="91425" marB="91425"/>
                </a:tc>
                <a:extLst>
                  <a:ext uri="{0D108BD9-81ED-4DB2-BD59-A6C34878D82A}">
                    <a16:rowId xmlns:a16="http://schemas.microsoft.com/office/drawing/2014/main" val="10004"/>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&gt;=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Lebih dari atau sama dengan</a:t>
                      </a:r>
                      <a:endParaRPr sz="1400" u="none" strike="noStrike" cap="none"/>
                    </a:p>
                  </a:txBody>
                  <a:tcPr marL="91425" marR="91425" marT="91425" marB="91425"/>
                </a:tc>
                <a:extLst>
                  <a:ext uri="{0D108BD9-81ED-4DB2-BD59-A6C34878D82A}">
                    <a16:rowId xmlns:a16="http://schemas.microsoft.com/office/drawing/2014/main" val="10005"/>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Kurang dari atau sama dengan</a:t>
                      </a:r>
                      <a:endParaRPr sz="1400" u="none" strike="noStrike" cap="none"/>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Operator Logika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Dart Software Development Kit</a:t>
            </a:r>
            <a:endParaRPr/>
          </a:p>
        </p:txBody>
      </p:sp>
      <p:sp>
        <p:nvSpPr>
          <p:cNvPr id="172" name="Google Shape;172;p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Dart merupakan bahasa pemrograman yang multi platform, artinya bisa di install di berbagai sistem operasi, seperti Windows, Linux dan Mac</a:t>
            </a:r>
            <a:endParaRPr/>
          </a:p>
          <a:p>
            <a:pPr marL="457200" lvl="0" indent="-311150" algn="l" rtl="0">
              <a:lnSpc>
                <a:spcPct val="115000"/>
              </a:lnSpc>
              <a:spcBef>
                <a:spcPts val="0"/>
              </a:spcBef>
              <a:spcAft>
                <a:spcPts val="0"/>
              </a:spcAft>
              <a:buSzPts val="1300"/>
              <a:buChar char="●"/>
            </a:pPr>
            <a:r>
              <a:rPr lang="id"/>
              <a:t>Untuk membuat aplikasi menggunakan bahasa pemrograman Dart, kita membutuhkan Dart SDK (Software Development Kit)</a:t>
            </a:r>
            <a:endParaRPr/>
          </a:p>
          <a:p>
            <a:pPr marL="457200" lvl="0" indent="-311150" algn="l" rtl="0">
              <a:lnSpc>
                <a:spcPct val="115000"/>
              </a:lnSpc>
              <a:spcBef>
                <a:spcPts val="0"/>
              </a:spcBef>
              <a:spcAft>
                <a:spcPts val="0"/>
              </a:spcAft>
              <a:buSzPts val="1300"/>
              <a:buChar char="●"/>
            </a:pPr>
            <a:r>
              <a:rPr lang="id"/>
              <a:t>SDK ini digunakan untuk melakukan kompilasi kode program Dart yang kita buat dan juga menjalankan kode program Dart yang kita buat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Logika</a:t>
            </a:r>
            <a:endParaRPr/>
          </a:p>
        </p:txBody>
      </p:sp>
      <p:sp>
        <p:nvSpPr>
          <p:cNvPr id="432" name="Google Shape;432;p4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Operator logika adalah operator untuk dua buah data bool</a:t>
            </a:r>
            <a:endParaRPr/>
          </a:p>
          <a:p>
            <a:pPr marL="457200" lvl="0" indent="-311150" algn="l" rtl="0">
              <a:lnSpc>
                <a:spcPct val="115000"/>
              </a:lnSpc>
              <a:spcBef>
                <a:spcPts val="0"/>
              </a:spcBef>
              <a:spcAft>
                <a:spcPts val="0"/>
              </a:spcAft>
              <a:buSzPts val="1300"/>
              <a:buChar char="●"/>
            </a:pPr>
            <a:r>
              <a:rPr lang="id"/>
              <a:t>Hasil dari operator logika adalah bool lagi</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Logika</a:t>
            </a:r>
            <a:endParaRPr/>
          </a:p>
        </p:txBody>
      </p:sp>
      <p:graphicFrame>
        <p:nvGraphicFramePr>
          <p:cNvPr id="438" name="Google Shape;438;p50"/>
          <p:cNvGraphicFramePr/>
          <p:nvPr/>
        </p:nvGraphicFramePr>
        <p:xfrm>
          <a:off x="952500" y="2088350"/>
          <a:ext cx="7239000" cy="158484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&amp;&amp;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Dan</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Atau</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Kebalikan</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Operasi &amp;&amp;</a:t>
            </a:r>
            <a:endParaRPr/>
          </a:p>
        </p:txBody>
      </p:sp>
      <p:graphicFrame>
        <p:nvGraphicFramePr>
          <p:cNvPr id="444" name="Google Shape;444;p51"/>
          <p:cNvGraphicFramePr/>
          <p:nvPr/>
        </p:nvGraphicFramePr>
        <p:xfrm>
          <a:off x="952500" y="2088350"/>
          <a:ext cx="7239000" cy="1981050"/>
        </p:xfrm>
        <a:graphic>
          <a:graphicData uri="http://schemas.openxmlformats.org/drawingml/2006/table">
            <a:tbl>
              <a:tblPr>
                <a:noFill/>
                <a:tableStyleId>{BB83C5E2-29AA-4AB7-8112-4B99D9F351CE}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Nilai 1</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Nilai 2</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Hasil</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&amp;&amp;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&amp;&amp;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&amp;&amp;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&amp;&amp;</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Operasi ||</a:t>
            </a:r>
            <a:endParaRPr/>
          </a:p>
        </p:txBody>
      </p:sp>
      <p:graphicFrame>
        <p:nvGraphicFramePr>
          <p:cNvPr id="450" name="Google Shape;450;p52"/>
          <p:cNvGraphicFramePr/>
          <p:nvPr/>
        </p:nvGraphicFramePr>
        <p:xfrm>
          <a:off x="952500" y="2088350"/>
          <a:ext cx="7239000" cy="1981050"/>
        </p:xfrm>
        <a:graphic>
          <a:graphicData uri="http://schemas.openxmlformats.org/drawingml/2006/table">
            <a:tbl>
              <a:tblPr>
                <a:noFill/>
                <a:tableStyleId>{BB83C5E2-29AA-4AB7-8112-4B99D9F351CE}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Nilai 1</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Nilai 2</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Hasil</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Operasi !</a:t>
            </a:r>
            <a:endParaRPr/>
          </a:p>
        </p:txBody>
      </p:sp>
      <p:graphicFrame>
        <p:nvGraphicFramePr>
          <p:cNvPr id="456" name="Google Shape;456;p53"/>
          <p:cNvGraphicFramePr/>
          <p:nvPr/>
        </p:nvGraphicFramePr>
        <p:xfrm>
          <a:off x="952500" y="2088350"/>
          <a:ext cx="7110975" cy="1188630"/>
        </p:xfrm>
        <a:graphic>
          <a:graphicData uri="http://schemas.openxmlformats.org/drawingml/2006/table">
            <a:tbl>
              <a:tblPr>
                <a:noFill/>
                <a:tableStyleId>{BB83C5E2-29AA-4AB7-8112-4B99D9F351CE}</a:tableStyleId>
              </a:tblPr>
              <a:tblGrid>
                <a:gridCol w="2370325">
                  <a:extLst>
                    <a:ext uri="{9D8B030D-6E8A-4147-A177-3AD203B41FA5}">
                      <a16:colId xmlns:a16="http://schemas.microsoft.com/office/drawing/2014/main" val="20000"/>
                    </a:ext>
                  </a:extLst>
                </a:gridCol>
                <a:gridCol w="2370325">
                  <a:extLst>
                    <a:ext uri="{9D8B030D-6E8A-4147-A177-3AD203B41FA5}">
                      <a16:colId xmlns:a16="http://schemas.microsoft.com/office/drawing/2014/main" val="20001"/>
                    </a:ext>
                  </a:extLst>
                </a:gridCol>
                <a:gridCol w="2370325">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Nilai 2</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Hasil</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false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a:t>
                      </a:r>
                      <a:endParaRPr sz="14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Operator Type Test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5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Operator Type Test</a:t>
            </a:r>
            <a:endParaRPr/>
          </a:p>
        </p:txBody>
      </p:sp>
      <p:graphicFrame>
        <p:nvGraphicFramePr>
          <p:cNvPr id="467" name="Google Shape;467;p55"/>
          <p:cNvGraphicFramePr/>
          <p:nvPr/>
        </p:nvGraphicFramePr>
        <p:xfrm>
          <a:off x="952500" y="2121804"/>
          <a:ext cx="7239000" cy="1584840"/>
        </p:xfrm>
        <a:graphic>
          <a:graphicData uri="http://schemas.openxmlformats.org/drawingml/2006/table">
            <a:tbl>
              <a:tblPr>
                <a:noFill/>
                <a:tableStyleId>{BB83C5E2-29AA-4AB7-8112-4B99D9F351CE}</a:tableStyleId>
              </a:tblPr>
              <a:tblGrid>
                <a:gridCol w="1931175">
                  <a:extLst>
                    <a:ext uri="{9D8B030D-6E8A-4147-A177-3AD203B41FA5}">
                      <a16:colId xmlns:a16="http://schemas.microsoft.com/office/drawing/2014/main" val="20000"/>
                    </a:ext>
                  </a:extLst>
                </a:gridCol>
                <a:gridCol w="5307825">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as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Typecast, melakukan konversi tipe data secara paksa</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is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 jika object sesuai tipe data</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is!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true, jika object tidak sesuai tipe data</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Operator Type Test</a:t>
            </a:r>
            <a:endParaRPr/>
          </a:p>
        </p:txBody>
      </p:sp>
      <p:pic>
        <p:nvPicPr>
          <p:cNvPr id="473" name="Google Shape;473;p56"/>
          <p:cNvPicPr preferRelativeResize="0"/>
          <p:nvPr/>
        </p:nvPicPr>
        <p:blipFill rotWithShape="1">
          <a:blip r:embed="rId3">
            <a:alphaModFix/>
          </a:blip>
          <a:srcRect/>
          <a:stretch/>
        </p:blipFill>
        <p:spPr>
          <a:xfrm>
            <a:off x="729450" y="2081143"/>
            <a:ext cx="7036274" cy="156530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List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List</a:t>
            </a:r>
            <a:endParaRPr/>
          </a:p>
        </p:txBody>
      </p:sp>
      <p:sp>
        <p:nvSpPr>
          <p:cNvPr id="484" name="Google Shape;484;p5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List merupakan tipe data yang berisikan kumpulan data</a:t>
            </a:r>
            <a:endParaRPr/>
          </a:p>
          <a:p>
            <a:pPr marL="457200" lvl="0" indent="-311150" algn="l" rtl="0">
              <a:lnSpc>
                <a:spcPct val="115000"/>
              </a:lnSpc>
              <a:spcBef>
                <a:spcPts val="0"/>
              </a:spcBef>
              <a:spcAft>
                <a:spcPts val="0"/>
              </a:spcAft>
              <a:buSzPts val="1300"/>
              <a:buChar char="●"/>
            </a:pPr>
            <a:r>
              <a:rPr lang="id"/>
              <a:t>Di bahasa pemrograman lain, tipe data ini dikenal dengan tipe data Array</a:t>
            </a:r>
            <a:endParaRPr/>
          </a:p>
          <a:p>
            <a:pPr marL="457200" lvl="0" indent="-311150" algn="l" rtl="0">
              <a:lnSpc>
                <a:spcPct val="115000"/>
              </a:lnSpc>
              <a:spcBef>
                <a:spcPts val="0"/>
              </a:spcBef>
              <a:spcAft>
                <a:spcPts val="0"/>
              </a:spcAft>
              <a:buSzPts val="1300"/>
              <a:buChar char="●"/>
            </a:pPr>
            <a:r>
              <a:rPr lang="id"/>
              <a:t>Saat kita membuat List, kita perlu menentukan isi dari tipe data List</a:t>
            </a:r>
            <a:endParaRPr/>
          </a:p>
          <a:p>
            <a:pPr marL="457200" lvl="0" indent="-311150" algn="l" rtl="0">
              <a:lnSpc>
                <a:spcPct val="115000"/>
              </a:lnSpc>
              <a:spcBef>
                <a:spcPts val="0"/>
              </a:spcBef>
              <a:spcAft>
                <a:spcPts val="0"/>
              </a:spcAft>
              <a:buSzPts val="1300"/>
              <a:buChar char="●"/>
            </a:pPr>
            <a:r>
              <a:rPr lang="id"/>
              <a:t>Untuk membuat data List, kita bisa menggunakan []</a:t>
            </a:r>
            <a:endParaRPr/>
          </a:p>
          <a:p>
            <a:pPr marL="457200" lvl="0" indent="-311150" algn="l" rtl="0">
              <a:lnSpc>
                <a:spcPct val="115000"/>
              </a:lnSpc>
              <a:spcBef>
                <a:spcPts val="0"/>
              </a:spcBef>
              <a:spcAft>
                <a:spcPts val="0"/>
              </a:spcAft>
              <a:buSzPts val="1300"/>
              <a:buChar char="●"/>
            </a:pPr>
            <a:r>
              <a:rPr lang="id"/>
              <a:t>Di  Dart, semua tipe data adalah object, dimana List sendiri memiliki property, method dan operator</a:t>
            </a:r>
            <a:endParaRPr/>
          </a:p>
          <a:p>
            <a:pPr marL="457200" lvl="0" indent="-311150" algn="l" rtl="0">
              <a:lnSpc>
                <a:spcPct val="115000"/>
              </a:lnSpc>
              <a:spcBef>
                <a:spcPts val="0"/>
              </a:spcBef>
              <a:spcAft>
                <a:spcPts val="0"/>
              </a:spcAft>
              <a:buSzPts val="1300"/>
              <a:buChar char="●"/>
            </a:pPr>
            <a:r>
              <a:rPr lang="id"/>
              <a:t>Sekarang kita akan bahas beberapa method  dan operator di List, untuk lebih detail nanti kita akan bahas </a:t>
            </a:r>
            <a:endParaRPr/>
          </a:p>
          <a:p>
            <a:pPr marL="457200" lvl="0" indent="-311150" algn="l" rtl="0">
              <a:lnSpc>
                <a:spcPct val="115000"/>
              </a:lnSpc>
              <a:spcBef>
                <a:spcPts val="0"/>
              </a:spcBef>
              <a:spcAft>
                <a:spcPts val="0"/>
              </a:spcAft>
              <a:buSzPts val="1300"/>
              <a:buChar char="●"/>
            </a:pPr>
            <a:r>
              <a:rPr lang="id" u="sng">
                <a:solidFill>
                  <a:schemeClr val="hlink"/>
                </a:solidFill>
                <a:hlinkClick r:id="rId3"/>
              </a:rPr>
              <a:t>https://api.dart.dev/stable/2.13.4/dart-core/List-class.html</a:t>
            </a:r>
            <a:r>
              <a:rPr lang="id"/>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Menginstall Dart SDK</a:t>
            </a:r>
            <a:endParaRPr/>
          </a:p>
        </p:txBody>
      </p:sp>
      <p:sp>
        <p:nvSpPr>
          <p:cNvPr id="178" name="Google Shape;178;p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menginstall Dart SDK, kita bisa download aplikasi Dart SDK sesuai sistem operasi yang kita gunakan</a:t>
            </a:r>
            <a:endParaRPr/>
          </a:p>
          <a:p>
            <a:pPr marL="457200" lvl="0" indent="-311150" algn="l" rtl="0">
              <a:lnSpc>
                <a:spcPct val="115000"/>
              </a:lnSpc>
              <a:spcBef>
                <a:spcPts val="0"/>
              </a:spcBef>
              <a:spcAft>
                <a:spcPts val="0"/>
              </a:spcAft>
              <a:buSzPts val="1300"/>
              <a:buChar char="●"/>
            </a:pPr>
            <a:r>
              <a:rPr lang="id" u="sng">
                <a:solidFill>
                  <a:schemeClr val="hlink"/>
                </a:solidFill>
                <a:hlinkClick r:id="rId3"/>
              </a:rPr>
              <a:t>https://dart.dev/get-dart</a:t>
            </a:r>
            <a:r>
              <a:rPr lang="id"/>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Membuat List</a:t>
            </a:r>
            <a:endParaRPr/>
          </a:p>
        </p:txBody>
      </p:sp>
      <p:sp>
        <p:nvSpPr>
          <p:cNvPr id="490" name="Google Shape;490;p5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membuat list, kita bisa tentukan tipe datanya, misal :</a:t>
            </a:r>
            <a:br>
              <a:rPr lang="id"/>
            </a:br>
            <a:r>
              <a:rPr lang="id"/>
              <a:t>List&lt;TipeData&gt; namaVariable = [];</a:t>
            </a:r>
            <a:endParaRPr/>
          </a:p>
          <a:p>
            <a:pPr marL="457200" lvl="0" indent="-311150" algn="l" rtl="0">
              <a:lnSpc>
                <a:spcPct val="115000"/>
              </a:lnSpc>
              <a:spcBef>
                <a:spcPts val="0"/>
              </a:spcBef>
              <a:spcAft>
                <a:spcPts val="0"/>
              </a:spcAft>
              <a:buSzPts val="1300"/>
              <a:buChar char="●"/>
            </a:pPr>
            <a:r>
              <a:rPr lang="id"/>
              <a:t>Atau bisa menggunakan kata kunci var atau final :</a:t>
            </a:r>
            <a:br>
              <a:rPr lang="id"/>
            </a:br>
            <a:r>
              <a:rPr lang="id"/>
              <a:t>var namaVariable = &lt;TipeData&gt;[];</a:t>
            </a:r>
            <a:br>
              <a:rPr lang="id"/>
            </a:br>
            <a:r>
              <a:rPr lang="id"/>
              <a:t>final namaVariable = &lt;TipeData&gt;[];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Membuat List</a:t>
            </a:r>
            <a:endParaRPr/>
          </a:p>
        </p:txBody>
      </p:sp>
      <p:pic>
        <p:nvPicPr>
          <p:cNvPr id="496" name="Google Shape;496;p60"/>
          <p:cNvPicPr preferRelativeResize="0"/>
          <p:nvPr/>
        </p:nvPicPr>
        <p:blipFill rotWithShape="1">
          <a:blip r:embed="rId3">
            <a:alphaModFix/>
          </a:blip>
          <a:srcRect/>
          <a:stretch/>
        </p:blipFill>
        <p:spPr>
          <a:xfrm>
            <a:off x="525237" y="2195460"/>
            <a:ext cx="7892913" cy="1092014"/>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Menambah Data di List</a:t>
            </a:r>
            <a:endParaRPr/>
          </a:p>
        </p:txBody>
      </p:sp>
      <p:sp>
        <p:nvSpPr>
          <p:cNvPr id="502" name="Google Shape;502;p6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Data di dalam List, bisa kita tambah lebih dari satu, anggap aja List adalah sebuah tabel, dimana kita bisa menambah banyak baris di tabel nya</a:t>
            </a:r>
            <a:endParaRPr/>
          </a:p>
          <a:p>
            <a:pPr marL="457200" lvl="0" indent="-311150" algn="l" rtl="0">
              <a:lnSpc>
                <a:spcPct val="115000"/>
              </a:lnSpc>
              <a:spcBef>
                <a:spcPts val="0"/>
              </a:spcBef>
              <a:spcAft>
                <a:spcPts val="0"/>
              </a:spcAft>
              <a:buSzPts val="1300"/>
              <a:buChar char="●"/>
            </a:pPr>
            <a:r>
              <a:rPr lang="id"/>
              <a:t>Ukuran List akan secara otomatis bertambah ketika kita menambahkan data ke dalam list</a:t>
            </a:r>
            <a:endParaRPr/>
          </a:p>
          <a:p>
            <a:pPr marL="457200" lvl="0" indent="-311150" algn="l" rtl="0">
              <a:lnSpc>
                <a:spcPct val="115000"/>
              </a:lnSpc>
              <a:spcBef>
                <a:spcPts val="0"/>
              </a:spcBef>
              <a:spcAft>
                <a:spcPts val="0"/>
              </a:spcAft>
              <a:buSzPts val="1300"/>
              <a:buChar char="●"/>
            </a:pPr>
            <a:r>
              <a:rPr lang="id"/>
              <a:t>Untuk menambahkan data ke List, kita bisa gunakan method add(value)</a:t>
            </a:r>
            <a:endParaRPr/>
          </a:p>
          <a:p>
            <a:pPr marL="457200" lvl="0" indent="-311150" algn="l" rtl="0">
              <a:lnSpc>
                <a:spcPct val="115000"/>
              </a:lnSpc>
              <a:spcBef>
                <a:spcPts val="0"/>
              </a:spcBef>
              <a:spcAft>
                <a:spcPts val="0"/>
              </a:spcAft>
              <a:buSzPts val="1300"/>
              <a:buChar char="●"/>
            </a:pPr>
            <a:r>
              <a:rPr lang="id"/>
              <a:t>Dan untuk mengetahui berapa jumlah data yang ada di List, kita bisa gunakan property length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Menambah Data di List</a:t>
            </a:r>
            <a:endParaRPr/>
          </a:p>
        </p:txBody>
      </p:sp>
      <p:pic>
        <p:nvPicPr>
          <p:cNvPr id="508" name="Google Shape;508;p62"/>
          <p:cNvPicPr preferRelativeResize="0"/>
          <p:nvPr/>
        </p:nvPicPr>
        <p:blipFill rotWithShape="1">
          <a:blip r:embed="rId3">
            <a:alphaModFix/>
          </a:blip>
          <a:srcRect/>
          <a:stretch/>
        </p:blipFill>
        <p:spPr>
          <a:xfrm>
            <a:off x="729450" y="2030644"/>
            <a:ext cx="6389531" cy="251905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Index</a:t>
            </a:r>
            <a:endParaRPr/>
          </a:p>
        </p:txBody>
      </p:sp>
      <p:sp>
        <p:nvSpPr>
          <p:cNvPr id="514" name="Google Shape;514;p6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Selain menambahkan data di List, kita juga bisa mengubah data di List atau mendapatkan data di List</a:t>
            </a:r>
            <a:endParaRPr/>
          </a:p>
          <a:p>
            <a:pPr marL="457200" lvl="0" indent="-311150" algn="l" rtl="0">
              <a:lnSpc>
                <a:spcPct val="115000"/>
              </a:lnSpc>
              <a:spcBef>
                <a:spcPts val="0"/>
              </a:spcBef>
              <a:spcAft>
                <a:spcPts val="0"/>
              </a:spcAft>
              <a:buSzPts val="1300"/>
              <a:buChar char="●"/>
            </a:pPr>
            <a:r>
              <a:rPr lang="id"/>
              <a:t>Saat kita menambahkan data di List, secara otomatis data tersebut memiliki index (int), index ini digunakan untuk kita mengakses, mengubah atau menghapus data di List</a:t>
            </a:r>
            <a:endParaRPr/>
          </a:p>
          <a:p>
            <a:pPr marL="457200" lvl="0" indent="-311150" algn="l" rtl="0">
              <a:lnSpc>
                <a:spcPct val="115000"/>
              </a:lnSpc>
              <a:spcBef>
                <a:spcPts val="0"/>
              </a:spcBef>
              <a:spcAft>
                <a:spcPts val="0"/>
              </a:spcAft>
              <a:buSzPts val="1300"/>
              <a:buChar char="●"/>
            </a:pPr>
            <a:r>
              <a:rPr lang="id"/>
              <a:t>Index di List dimulai dari angka 0, dan akan terus bertambah seiring jumlah data yang kita masukkan</a:t>
            </a:r>
            <a:endParaRPr/>
          </a:p>
          <a:p>
            <a:pPr marL="457200" lvl="0" indent="-311150" algn="l" rtl="0">
              <a:lnSpc>
                <a:spcPct val="115000"/>
              </a:lnSpc>
              <a:spcBef>
                <a:spcPts val="0"/>
              </a:spcBef>
              <a:spcAft>
                <a:spcPts val="0"/>
              </a:spcAft>
              <a:buSzPts val="1300"/>
              <a:buChar char="●"/>
            </a:pPr>
            <a:r>
              <a:rPr lang="id"/>
              <a:t>Artinya jika kita memiliki jumlah data di List sebanyak length, index terakhir di List adalah length - 1</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6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Manipulasi Data di List</a:t>
            </a:r>
            <a:endParaRPr/>
          </a:p>
        </p:txBody>
      </p:sp>
      <p:graphicFrame>
        <p:nvGraphicFramePr>
          <p:cNvPr id="520" name="Google Shape;520;p64"/>
          <p:cNvGraphicFramePr/>
          <p:nvPr/>
        </p:nvGraphicFramePr>
        <p:xfrm>
          <a:off x="952500" y="2190750"/>
          <a:ext cx="7239000" cy="219441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 / Method</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list.add(value)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Menambah data ke List</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list[index]</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Mengambil data di List</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list[index] = value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Mengubah data di List</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list.removeAt(index)</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Menghapus data di List, index secara otomatis akan bergeser</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Manipulasi Data di List</a:t>
            </a:r>
            <a:endParaRPr/>
          </a:p>
        </p:txBody>
      </p:sp>
      <p:pic>
        <p:nvPicPr>
          <p:cNvPr id="526" name="Google Shape;526;p65"/>
          <p:cNvPicPr preferRelativeResize="0"/>
          <p:nvPr/>
        </p:nvPicPr>
        <p:blipFill rotWithShape="1">
          <a:blip r:embed="rId3">
            <a:alphaModFix/>
          </a:blip>
          <a:srcRect/>
          <a:stretch/>
        </p:blipFill>
        <p:spPr>
          <a:xfrm>
            <a:off x="729450" y="2066854"/>
            <a:ext cx="4346850" cy="188067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6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Deklarasi List Secara Langsung</a:t>
            </a:r>
            <a:endParaRPr/>
          </a:p>
        </p:txBody>
      </p:sp>
      <p:sp>
        <p:nvSpPr>
          <p:cNvPr id="532" name="Google Shape;532;p6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List juga mendukung deklarasi data secara langsung ketika pembuatan variable List</a:t>
            </a:r>
            <a:endParaRPr/>
          </a:p>
          <a:p>
            <a:pPr marL="457200" lvl="0" indent="-311150" algn="l" rtl="0">
              <a:lnSpc>
                <a:spcPct val="115000"/>
              </a:lnSpc>
              <a:spcBef>
                <a:spcPts val="0"/>
              </a:spcBef>
              <a:spcAft>
                <a:spcPts val="0"/>
              </a:spcAft>
              <a:buSzPts val="1300"/>
              <a:buChar char="●"/>
            </a:pPr>
            <a:r>
              <a:rPr lang="id"/>
              <a:t>Ini mempermudah kita ketika membuat list jika memang datanya sudah siap</a:t>
            </a:r>
            <a:endParaRPr/>
          </a:p>
          <a:p>
            <a:pPr marL="457200" lvl="0" indent="-311150" algn="l" rtl="0">
              <a:lnSpc>
                <a:spcPct val="115000"/>
              </a:lnSpc>
              <a:spcBef>
                <a:spcPts val="0"/>
              </a:spcBef>
              <a:spcAft>
                <a:spcPts val="0"/>
              </a:spcAft>
              <a:buSzPts val="1300"/>
              <a:buChar char="●"/>
            </a:pPr>
            <a:r>
              <a:rPr lang="id"/>
              <a:t>Caranya bisa gunakan perintah :</a:t>
            </a:r>
            <a:br>
              <a:rPr lang="id"/>
            </a:br>
            <a:r>
              <a:rPr lang="id"/>
              <a:t>var namaVariable = [value1, value2, value3]</a:t>
            </a:r>
            <a:br>
              <a:rPr lang="id"/>
            </a:br>
            <a:r>
              <a:rPr lang="id"/>
              <a:t>var namaVariable = &lt;TipeData&gt;[value1, value2, value3]</a:t>
            </a:r>
            <a:br>
              <a:rPr lang="id"/>
            </a:br>
            <a:r>
              <a:rPr lang="id"/>
              <a:t>var namaVariable = [</a:t>
            </a:r>
            <a:br>
              <a:rPr lang="id"/>
            </a:br>
            <a:r>
              <a:rPr lang="id"/>
              <a:t>	value1,</a:t>
            </a:r>
            <a:br>
              <a:rPr lang="id"/>
            </a:br>
            <a:r>
              <a:rPr lang="id"/>
              <a:t>	value2,</a:t>
            </a:r>
            <a:br>
              <a:rPr lang="id"/>
            </a:br>
            <a:r>
              <a:rPr lang="id"/>
              <a:t>	value3,</a:t>
            </a:r>
            <a:br>
              <a:rPr lang="id"/>
            </a:br>
            <a:r>
              <a:rPr lang="id"/>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6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Set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Set</a:t>
            </a:r>
            <a:endParaRPr/>
          </a:p>
        </p:txBody>
      </p:sp>
      <p:sp>
        <p:nvSpPr>
          <p:cNvPr id="543" name="Google Shape;543;p6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Set merupakan tipe data sama seperti List, namun ada beberapa hal yang berbeda dengan List</a:t>
            </a:r>
            <a:endParaRPr/>
          </a:p>
          <a:p>
            <a:pPr marL="457200" lvl="0" indent="-311150" algn="l" rtl="0">
              <a:lnSpc>
                <a:spcPct val="115000"/>
              </a:lnSpc>
              <a:spcBef>
                <a:spcPts val="0"/>
              </a:spcBef>
              <a:spcAft>
                <a:spcPts val="0"/>
              </a:spcAft>
              <a:buSzPts val="1300"/>
              <a:buChar char="●"/>
            </a:pPr>
            <a:r>
              <a:rPr lang="id"/>
              <a:t>Set tidak menerima duplikat data, artinya jika kita memasukkan data duplikat, hanya satu yang diterima, yang lainnya akan dihiraukan</a:t>
            </a:r>
            <a:endParaRPr/>
          </a:p>
          <a:p>
            <a:pPr marL="457200" lvl="0" indent="-311150" algn="l" rtl="0">
              <a:lnSpc>
                <a:spcPct val="115000"/>
              </a:lnSpc>
              <a:spcBef>
                <a:spcPts val="0"/>
              </a:spcBef>
              <a:spcAft>
                <a:spcPts val="0"/>
              </a:spcAft>
              <a:buSzPts val="1300"/>
              <a:buChar char="●"/>
            </a:pPr>
            <a:r>
              <a:rPr lang="id"/>
              <a:t>Set tidak menjamin urutan data, jika dalam List, urutan data sudah pasti menggunakan index, pada Set tidak ada index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Text Editor</a:t>
            </a:r>
            <a:endParaRPr/>
          </a:p>
        </p:txBody>
      </p:sp>
      <p:sp>
        <p:nvSpPr>
          <p:cNvPr id="184" name="Google Shape;184;p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membuat kode program Dart, kita membutuhkan Text Editor yang bagus, terdapat beberapa aplikasi yang populer untuk membuat kode program Dart</a:t>
            </a:r>
            <a:endParaRPr/>
          </a:p>
          <a:p>
            <a:pPr marL="457200" lvl="0" indent="-311150" algn="l" rtl="0">
              <a:lnSpc>
                <a:spcPct val="115000"/>
              </a:lnSpc>
              <a:spcBef>
                <a:spcPts val="0"/>
              </a:spcBef>
              <a:spcAft>
                <a:spcPts val="0"/>
              </a:spcAft>
              <a:buSzPts val="1300"/>
              <a:buChar char="●"/>
            </a:pPr>
            <a:r>
              <a:rPr lang="id"/>
              <a:t>Visual Studio Code : </a:t>
            </a:r>
            <a:r>
              <a:rPr lang="id" u="sng">
                <a:solidFill>
                  <a:schemeClr val="hlink"/>
                </a:solidFill>
                <a:hlinkClick r:id="rId3"/>
              </a:rPr>
              <a:t>https://code.visualstudio.com/</a:t>
            </a:r>
            <a:r>
              <a:rPr lang="id"/>
              <a:t> </a:t>
            </a:r>
            <a:endParaRPr/>
          </a:p>
          <a:p>
            <a:pPr marL="457200" lvl="0" indent="-311150" algn="l" rtl="0">
              <a:lnSpc>
                <a:spcPct val="115000"/>
              </a:lnSpc>
              <a:spcBef>
                <a:spcPts val="0"/>
              </a:spcBef>
              <a:spcAft>
                <a:spcPts val="0"/>
              </a:spcAft>
              <a:buSzPts val="1300"/>
              <a:buChar char="●"/>
            </a:pPr>
            <a:r>
              <a:rPr lang="id"/>
              <a:t>IntelliJ IDEA : </a:t>
            </a:r>
            <a:r>
              <a:rPr lang="id" u="sng">
                <a:solidFill>
                  <a:schemeClr val="hlink"/>
                </a:solidFill>
                <a:hlinkClick r:id="rId4"/>
              </a:rPr>
              <a:t>https://www.jetbrains.com/idea/</a:t>
            </a:r>
            <a:r>
              <a:rPr lang="id"/>
              <a:t> </a:t>
            </a:r>
            <a:endParaRPr/>
          </a:p>
          <a:p>
            <a:pPr marL="457200" lvl="0" indent="-311150" algn="l" rtl="0">
              <a:lnSpc>
                <a:spcPct val="115000"/>
              </a:lnSpc>
              <a:spcBef>
                <a:spcPts val="0"/>
              </a:spcBef>
              <a:spcAft>
                <a:spcPts val="0"/>
              </a:spcAft>
              <a:buSzPts val="1300"/>
              <a:buChar char="●"/>
            </a:pPr>
            <a:r>
              <a:rPr lang="id"/>
              <a:t>Android Studio : </a:t>
            </a:r>
            <a:r>
              <a:rPr lang="id" u="sng">
                <a:solidFill>
                  <a:schemeClr val="hlink"/>
                </a:solidFill>
                <a:hlinkClick r:id="rId5"/>
              </a:rPr>
              <a:t>https://developer.android.com/studio</a:t>
            </a:r>
            <a:r>
              <a:rPr lang="id"/>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Membuat Set</a:t>
            </a:r>
            <a:endParaRPr/>
          </a:p>
        </p:txBody>
      </p:sp>
      <p:sp>
        <p:nvSpPr>
          <p:cNvPr id="549" name="Google Shape;549;p6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membuat Set, tidak sama dengan membuat List</a:t>
            </a:r>
            <a:endParaRPr/>
          </a:p>
          <a:p>
            <a:pPr marL="457200" lvl="0" indent="-311150" algn="l" rtl="0">
              <a:lnSpc>
                <a:spcPct val="115000"/>
              </a:lnSpc>
              <a:spcBef>
                <a:spcPts val="0"/>
              </a:spcBef>
              <a:spcAft>
                <a:spcPts val="0"/>
              </a:spcAft>
              <a:buSzPts val="1300"/>
              <a:buChar char="●"/>
            </a:pPr>
            <a:r>
              <a:rPr lang="id"/>
              <a:t>Untuk membuat Set, kita menggunakan {} (kurung kurawal )</a:t>
            </a:r>
            <a:br>
              <a:rPr lang="id"/>
            </a:br>
            <a:r>
              <a:rPr lang="id"/>
              <a:t>Set&lt;TipeData&gt; namaVariable = {};</a:t>
            </a:r>
            <a:br>
              <a:rPr lang="id"/>
            </a:br>
            <a:r>
              <a:rPr lang="id"/>
              <a:t>var namaVariable = &lt;TipeData&gt;{};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Membuat Set</a:t>
            </a:r>
            <a:endParaRPr/>
          </a:p>
        </p:txBody>
      </p:sp>
      <p:pic>
        <p:nvPicPr>
          <p:cNvPr id="555" name="Google Shape;555;p70"/>
          <p:cNvPicPr preferRelativeResize="0"/>
          <p:nvPr/>
        </p:nvPicPr>
        <p:blipFill rotWithShape="1">
          <a:blip r:embed="rId3">
            <a:alphaModFix/>
          </a:blip>
          <a:srcRect/>
          <a:stretch/>
        </p:blipFill>
        <p:spPr>
          <a:xfrm>
            <a:off x="863265" y="1970365"/>
            <a:ext cx="7857436" cy="81744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Manipulasi Set</a:t>
            </a:r>
            <a:endParaRPr/>
          </a:p>
        </p:txBody>
      </p:sp>
      <p:graphicFrame>
        <p:nvGraphicFramePr>
          <p:cNvPr id="561" name="Google Shape;561;p71"/>
          <p:cNvGraphicFramePr/>
          <p:nvPr/>
        </p:nvGraphicFramePr>
        <p:xfrm>
          <a:off x="952500" y="2190750"/>
          <a:ext cx="3000000" cy="300000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 / Method / Property</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set.length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Mendapatkan panjang Set</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set.add(value)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Menambah data ke Set</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set.remove(value)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Menghapus data dari Set</a:t>
                      </a:r>
                      <a:endParaRPr sz="1400" u="none" strike="noStrike" cap="none"/>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Manipulasi Set</a:t>
            </a:r>
            <a:endParaRPr/>
          </a:p>
        </p:txBody>
      </p:sp>
      <p:pic>
        <p:nvPicPr>
          <p:cNvPr id="567" name="Google Shape;567;p72"/>
          <p:cNvPicPr preferRelativeResize="0"/>
          <p:nvPr/>
        </p:nvPicPr>
        <p:blipFill rotWithShape="1">
          <a:blip r:embed="rId3">
            <a:alphaModFix/>
          </a:blip>
          <a:srcRect/>
          <a:stretch/>
        </p:blipFill>
        <p:spPr>
          <a:xfrm>
            <a:off x="729450" y="1965491"/>
            <a:ext cx="4232843" cy="304064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Deklarasi Set Secara Langsung</a:t>
            </a:r>
            <a:endParaRPr/>
          </a:p>
        </p:txBody>
      </p:sp>
      <p:sp>
        <p:nvSpPr>
          <p:cNvPr id="573" name="Google Shape;573;p7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Set juga mendukung deklarasi data secara langsung ketika pembuatan variable Set</a:t>
            </a:r>
            <a:endParaRPr/>
          </a:p>
          <a:p>
            <a:pPr marL="457200" lvl="0" indent="-311150" algn="l" rtl="0">
              <a:lnSpc>
                <a:spcPct val="115000"/>
              </a:lnSpc>
              <a:spcBef>
                <a:spcPts val="0"/>
              </a:spcBef>
              <a:spcAft>
                <a:spcPts val="0"/>
              </a:spcAft>
              <a:buSzPts val="1300"/>
              <a:buChar char="●"/>
            </a:pPr>
            <a:r>
              <a:rPr lang="id"/>
              <a:t>Ini mempermudah kita ketika membuat Set jika memang datanya sudah siap</a:t>
            </a:r>
            <a:endParaRPr/>
          </a:p>
          <a:p>
            <a:pPr marL="457200" lvl="0" indent="-311150" algn="l" rtl="0">
              <a:lnSpc>
                <a:spcPct val="115000"/>
              </a:lnSpc>
              <a:spcBef>
                <a:spcPts val="0"/>
              </a:spcBef>
              <a:spcAft>
                <a:spcPts val="0"/>
              </a:spcAft>
              <a:buSzPts val="1300"/>
              <a:buChar char="●"/>
            </a:pPr>
            <a:r>
              <a:rPr lang="id"/>
              <a:t>Caranya bisa gunakan perintah :</a:t>
            </a:r>
            <a:br>
              <a:rPr lang="id"/>
            </a:br>
            <a:r>
              <a:rPr lang="id"/>
              <a:t>var namaVariable = {value1, value2, value3}</a:t>
            </a:r>
            <a:br>
              <a:rPr lang="id"/>
            </a:br>
            <a:r>
              <a:rPr lang="id"/>
              <a:t>var namaVariable = &lt;TipeData&gt;{value1, value2, value3}</a:t>
            </a:r>
            <a:br>
              <a:rPr lang="id"/>
            </a:br>
            <a:r>
              <a:rPr lang="id"/>
              <a:t>var namaVariable = {</a:t>
            </a:r>
            <a:br>
              <a:rPr lang="id"/>
            </a:br>
            <a:r>
              <a:rPr lang="id"/>
              <a:t>	value1,</a:t>
            </a:r>
            <a:br>
              <a:rPr lang="id"/>
            </a:br>
            <a:r>
              <a:rPr lang="id"/>
              <a:t>	value2,</a:t>
            </a:r>
            <a:br>
              <a:rPr lang="id"/>
            </a:br>
            <a:r>
              <a:rPr lang="id"/>
              <a:t>	value3,</a:t>
            </a:r>
            <a:br>
              <a:rPr lang="id"/>
            </a:br>
            <a:r>
              <a:rPr lang="id"/>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Map</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Map</a:t>
            </a:r>
            <a:endParaRPr/>
          </a:p>
        </p:txBody>
      </p:sp>
      <p:sp>
        <p:nvSpPr>
          <p:cNvPr id="584" name="Google Shape;584;p7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Map adalah tipe data key-value, key mirip seperti index, value adalah data nya</a:t>
            </a:r>
            <a:endParaRPr/>
          </a:p>
          <a:p>
            <a:pPr marL="457200" lvl="0" indent="-311150" algn="l" rtl="0">
              <a:lnSpc>
                <a:spcPct val="115000"/>
              </a:lnSpc>
              <a:spcBef>
                <a:spcPts val="0"/>
              </a:spcBef>
              <a:spcAft>
                <a:spcPts val="0"/>
              </a:spcAft>
              <a:buSzPts val="1300"/>
              <a:buChar char="●"/>
            </a:pPr>
            <a:r>
              <a:rPr lang="id"/>
              <a:t>Sekilas mirip dengan List, yang membedakan adalah, index pada List sudah diatur oleh List secara otomatis, dan nilainya berupa int auto increment dimulai dari nol</a:t>
            </a:r>
            <a:endParaRPr/>
          </a:p>
          <a:p>
            <a:pPr marL="457200" lvl="0" indent="-311150" algn="l" rtl="0">
              <a:lnSpc>
                <a:spcPct val="115000"/>
              </a:lnSpc>
              <a:spcBef>
                <a:spcPts val="0"/>
              </a:spcBef>
              <a:spcAft>
                <a:spcPts val="0"/>
              </a:spcAft>
              <a:buSzPts val="1300"/>
              <a:buChar char="●"/>
            </a:pPr>
            <a:r>
              <a:rPr lang="id"/>
              <a:t>Sedangkan pada Map, key nya bisa ditentukan dengan tipe data apapun, dan kita perlu tentukan secara manual key nya ketika memasukkan value nya</a:t>
            </a:r>
            <a:endParaRPr/>
          </a:p>
          <a:p>
            <a:pPr marL="457200" lvl="0" indent="-311150" algn="l" rtl="0">
              <a:lnSpc>
                <a:spcPct val="115000"/>
              </a:lnSpc>
              <a:spcBef>
                <a:spcPts val="0"/>
              </a:spcBef>
              <a:spcAft>
                <a:spcPts val="0"/>
              </a:spcAft>
              <a:buSzPts val="1300"/>
              <a:buChar char="●"/>
            </a:pPr>
            <a:r>
              <a:rPr lang="id"/>
              <a:t>Jika kita memasukkan dengan key yang sudah ada, secara otomatis data dengan key lama akan diganti dengan data yang baru</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Membuat Map</a:t>
            </a:r>
            <a:endParaRPr/>
          </a:p>
        </p:txBody>
      </p:sp>
      <p:sp>
        <p:nvSpPr>
          <p:cNvPr id="590" name="Google Shape;590;p7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membuat Map, kita menggunakan perintah sebagai berikut :</a:t>
            </a:r>
            <a:br>
              <a:rPr lang="id"/>
            </a:br>
            <a:r>
              <a:rPr lang="id"/>
              <a:t>Map&lt;TipeKey, TipeValue&gt; namaVariable = {};</a:t>
            </a:r>
            <a:br>
              <a:rPr lang="id"/>
            </a:br>
            <a:r>
              <a:rPr lang="id"/>
              <a:t>var namaVariable = Map&lt;TipeKey, TipeValue&gt;();</a:t>
            </a:r>
            <a:br>
              <a:rPr lang="id"/>
            </a:br>
            <a:r>
              <a:rPr lang="id"/>
              <a:t>var namaVariable = &lt;TipeKey, TipeValue&gt;{};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Membuat Map</a:t>
            </a:r>
            <a:endParaRPr/>
          </a:p>
        </p:txBody>
      </p:sp>
      <p:pic>
        <p:nvPicPr>
          <p:cNvPr id="596" name="Google Shape;596;p77"/>
          <p:cNvPicPr preferRelativeResize="0"/>
          <p:nvPr/>
        </p:nvPicPr>
        <p:blipFill rotWithShape="1">
          <a:blip r:embed="rId3">
            <a:alphaModFix/>
          </a:blip>
          <a:srcRect/>
          <a:stretch/>
        </p:blipFill>
        <p:spPr>
          <a:xfrm>
            <a:off x="914303" y="2022871"/>
            <a:ext cx="7417945" cy="675724"/>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Manipulasi Map</a:t>
            </a:r>
            <a:endParaRPr/>
          </a:p>
        </p:txBody>
      </p:sp>
      <p:graphicFrame>
        <p:nvGraphicFramePr>
          <p:cNvPr id="602" name="Google Shape;602;p78"/>
          <p:cNvGraphicFramePr/>
          <p:nvPr/>
        </p:nvGraphicFramePr>
        <p:xfrm>
          <a:off x="952500" y="2190750"/>
          <a:ext cx="3000000" cy="3000000"/>
        </p:xfrm>
        <a:graphic>
          <a:graphicData uri="http://schemas.openxmlformats.org/drawingml/2006/table">
            <a:tbl>
              <a:tblPr>
                <a:noFill/>
                <a:tableStyleId>{BB83C5E2-29AA-4AB7-8112-4B99D9F351CE}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Operator / Method / Property</a:t>
                      </a:r>
                      <a:endParaRPr sz="1400" u="none" strike="noStrike" cap="none"/>
                    </a:p>
                  </a:txBody>
                  <a:tcPr marL="91425" marR="91425" marT="91425" marB="91425">
                    <a:solidFill>
                      <a:srgbClr val="CCCCCC"/>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Keterangan</a:t>
                      </a:r>
                      <a:endParaRPr sz="1400" u="none" strike="noStrike" cap="none"/>
                    </a:p>
                  </a:txBody>
                  <a:tcPr marL="91425" marR="91425" marT="91425" marB="91425">
                    <a:solidFill>
                      <a:srgbClr val="CCCCCC"/>
                    </a:solidFill>
                  </a:tcPr>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map.length</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Mendapatkan panjang Map</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map[key]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Mendapatkan data di Map</a:t>
                      </a:r>
                      <a:endParaRPr sz="14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map[key] = value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Mengubah data di Map</a:t>
                      </a:r>
                      <a:endParaRPr sz="1400" u="none" strike="noStrike" cap="none"/>
                    </a:p>
                  </a:txBody>
                  <a:tcPr marL="91425" marR="91425" marT="91425" marB="91425"/>
                </a:tc>
                <a:extLst>
                  <a:ext uri="{0D108BD9-81ED-4DB2-BD59-A6C34878D82A}">
                    <a16:rowId xmlns:a16="http://schemas.microsoft.com/office/drawing/2014/main" val="10003"/>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map.remove(key)</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id" sz="1400" u="none" strike="noStrike" cap="none"/>
                        <a:t>Menghapus data di Map</a:t>
                      </a:r>
                      <a:endParaRPr sz="1400" u="none" strike="noStrike" cap="none"/>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Membuat Project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7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Manipulasi Map</a:t>
            </a:r>
            <a:endParaRPr/>
          </a:p>
        </p:txBody>
      </p:sp>
      <p:pic>
        <p:nvPicPr>
          <p:cNvPr id="608" name="Google Shape;608;p79"/>
          <p:cNvPicPr preferRelativeResize="0"/>
          <p:nvPr/>
        </p:nvPicPr>
        <p:blipFill rotWithShape="1">
          <a:blip r:embed="rId3">
            <a:alphaModFix/>
          </a:blip>
          <a:srcRect/>
          <a:stretch/>
        </p:blipFill>
        <p:spPr>
          <a:xfrm>
            <a:off x="4937440" y="1318650"/>
            <a:ext cx="3477110" cy="3658111"/>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8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Deklarasi Map Secara Langsung</a:t>
            </a:r>
            <a:endParaRPr/>
          </a:p>
        </p:txBody>
      </p:sp>
      <p:sp>
        <p:nvSpPr>
          <p:cNvPr id="614" name="Google Shape;614;p80"/>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Map juga mendukung deklarasi data secara langsung ketika pembuatan variable Map</a:t>
            </a:r>
            <a:endParaRPr/>
          </a:p>
          <a:p>
            <a:pPr marL="457200" lvl="0" indent="-311150" algn="l" rtl="0">
              <a:lnSpc>
                <a:spcPct val="115000"/>
              </a:lnSpc>
              <a:spcBef>
                <a:spcPts val="0"/>
              </a:spcBef>
              <a:spcAft>
                <a:spcPts val="0"/>
              </a:spcAft>
              <a:buSzPts val="1300"/>
              <a:buChar char="●"/>
            </a:pPr>
            <a:r>
              <a:rPr lang="id"/>
              <a:t>Ini mempermudah kita ketika membuat Map jika memang datanya sudah siap</a:t>
            </a:r>
            <a:endParaRPr/>
          </a:p>
          <a:p>
            <a:pPr marL="457200" lvl="0" indent="-311150" algn="l" rtl="0">
              <a:lnSpc>
                <a:spcPct val="115000"/>
              </a:lnSpc>
              <a:spcBef>
                <a:spcPts val="0"/>
              </a:spcBef>
              <a:spcAft>
                <a:spcPts val="0"/>
              </a:spcAft>
              <a:buSzPts val="1300"/>
              <a:buChar char="●"/>
            </a:pPr>
            <a:r>
              <a:rPr lang="id"/>
              <a:t>Caranya bisa gunakan perintah :</a:t>
            </a:r>
            <a:br>
              <a:rPr lang="id"/>
            </a:br>
            <a:r>
              <a:rPr lang="id"/>
              <a:t>var namaVariable = {</a:t>
            </a:r>
            <a:br>
              <a:rPr lang="id"/>
            </a:br>
            <a:r>
              <a:rPr lang="id"/>
              <a:t>	key1 : value1,</a:t>
            </a:r>
            <a:br>
              <a:rPr lang="id"/>
            </a:br>
            <a:r>
              <a:rPr lang="id"/>
              <a:t>	key2: value2,</a:t>
            </a:r>
            <a:br>
              <a:rPr lang="id"/>
            </a:br>
            <a:r>
              <a:rPr lang="id"/>
              <a:t>	key3: value3,</a:t>
            </a:r>
            <a:br>
              <a:rPr lang="id"/>
            </a:br>
            <a:r>
              <a:rPr lang="id"/>
              <a:t>}</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8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If dan Else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8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If</a:t>
            </a:r>
            <a:endParaRPr/>
          </a:p>
        </p:txBody>
      </p:sp>
      <p:sp>
        <p:nvSpPr>
          <p:cNvPr id="625" name="Google Shape;625;p8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Dalam Dart, if adalah salah satu kata kunci yang digunakan untuk percabangan</a:t>
            </a:r>
            <a:endParaRPr/>
          </a:p>
          <a:p>
            <a:pPr marL="457200" lvl="0" indent="-311150" algn="l" rtl="0">
              <a:lnSpc>
                <a:spcPct val="115000"/>
              </a:lnSpc>
              <a:spcBef>
                <a:spcPts val="0"/>
              </a:spcBef>
              <a:spcAft>
                <a:spcPts val="0"/>
              </a:spcAft>
              <a:buSzPts val="1300"/>
              <a:buChar char="●"/>
            </a:pPr>
            <a:r>
              <a:rPr lang="id"/>
              <a:t>Percabangan artinya kita bisa mengeksekusi kode program tertentu ketika suatu kondisi terpenuhi</a:t>
            </a:r>
            <a:endParaRPr/>
          </a:p>
          <a:p>
            <a:pPr marL="457200" lvl="0" indent="-311150" algn="l" rtl="0">
              <a:lnSpc>
                <a:spcPct val="115000"/>
              </a:lnSpc>
              <a:spcBef>
                <a:spcPts val="0"/>
              </a:spcBef>
              <a:spcAft>
                <a:spcPts val="0"/>
              </a:spcAft>
              <a:buSzPts val="1300"/>
              <a:buChar char="●"/>
            </a:pPr>
            <a:r>
              <a:rPr lang="id"/>
              <a:t>Hampir di semua bahasa pemrograman mendukung percabagan if</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If</a:t>
            </a:r>
            <a:endParaRPr/>
          </a:p>
        </p:txBody>
      </p:sp>
      <p:pic>
        <p:nvPicPr>
          <p:cNvPr id="631" name="Google Shape;631;p83"/>
          <p:cNvPicPr preferRelativeResize="0"/>
          <p:nvPr/>
        </p:nvPicPr>
        <p:blipFill rotWithShape="1">
          <a:blip r:embed="rId3">
            <a:alphaModFix/>
          </a:blip>
          <a:srcRect/>
          <a:stretch/>
        </p:blipFill>
        <p:spPr>
          <a:xfrm>
            <a:off x="152400" y="2006250"/>
            <a:ext cx="8839200" cy="253287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Else</a:t>
            </a:r>
            <a:endParaRPr/>
          </a:p>
        </p:txBody>
      </p:sp>
      <p:sp>
        <p:nvSpPr>
          <p:cNvPr id="637" name="Google Shape;637;p8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Blok if akan dieksekusi ketika kondisi if bernilai true</a:t>
            </a:r>
            <a:endParaRPr/>
          </a:p>
          <a:p>
            <a:pPr marL="457200" lvl="0" indent="-311150" algn="l" rtl="0">
              <a:lnSpc>
                <a:spcPct val="115000"/>
              </a:lnSpc>
              <a:spcBef>
                <a:spcPts val="0"/>
              </a:spcBef>
              <a:spcAft>
                <a:spcPts val="0"/>
              </a:spcAft>
              <a:buSzPts val="1300"/>
              <a:buChar char="●"/>
            </a:pPr>
            <a:r>
              <a:rPr lang="id"/>
              <a:t>Kadang kita ingin melakukan eksekusi program tertentu jika kondisi if bernilai false</a:t>
            </a:r>
            <a:endParaRPr/>
          </a:p>
          <a:p>
            <a:pPr marL="457200" lvl="0" indent="-311150" algn="l" rtl="0">
              <a:lnSpc>
                <a:spcPct val="115000"/>
              </a:lnSpc>
              <a:spcBef>
                <a:spcPts val="0"/>
              </a:spcBef>
              <a:spcAft>
                <a:spcPts val="0"/>
              </a:spcAft>
              <a:buSzPts val="1300"/>
              <a:buChar char="●"/>
            </a:pPr>
            <a:r>
              <a:rPr lang="id"/>
              <a:t>Hal ini bisa dilakukan menggunakan else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8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Else</a:t>
            </a:r>
            <a:endParaRPr/>
          </a:p>
        </p:txBody>
      </p:sp>
      <p:pic>
        <p:nvPicPr>
          <p:cNvPr id="643" name="Google Shape;643;p85"/>
          <p:cNvPicPr preferRelativeResize="0"/>
          <p:nvPr/>
        </p:nvPicPr>
        <p:blipFill rotWithShape="1">
          <a:blip r:embed="rId3">
            <a:alphaModFix/>
          </a:blip>
          <a:srcRect/>
          <a:stretch/>
        </p:blipFill>
        <p:spPr>
          <a:xfrm>
            <a:off x="152400" y="2006250"/>
            <a:ext cx="7851453" cy="29848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Else If</a:t>
            </a:r>
            <a:endParaRPr/>
          </a:p>
        </p:txBody>
      </p:sp>
      <p:sp>
        <p:nvSpPr>
          <p:cNvPr id="649" name="Google Shape;649;p8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Kada dalam If, kita butuh membuat beberapa kondisi</a:t>
            </a:r>
            <a:endParaRPr/>
          </a:p>
          <a:p>
            <a:pPr marL="457200" lvl="0" indent="-311150" algn="l" rtl="0">
              <a:lnSpc>
                <a:spcPct val="115000"/>
              </a:lnSpc>
              <a:spcBef>
                <a:spcPts val="0"/>
              </a:spcBef>
              <a:spcAft>
                <a:spcPts val="0"/>
              </a:spcAft>
              <a:buSzPts val="1300"/>
              <a:buChar char="●"/>
            </a:pPr>
            <a:r>
              <a:rPr lang="id"/>
              <a:t>Kasus seperti ini, kita bisa menggunakan else if</a:t>
            </a:r>
            <a:endParaRPr/>
          </a:p>
          <a:p>
            <a:pPr marL="457200" lvl="0" indent="-311150" algn="l" rtl="0">
              <a:lnSpc>
                <a:spcPct val="115000"/>
              </a:lnSpc>
              <a:spcBef>
                <a:spcPts val="0"/>
              </a:spcBef>
              <a:spcAft>
                <a:spcPts val="0"/>
              </a:spcAft>
              <a:buSzPts val="1300"/>
              <a:buChar char="●"/>
            </a:pPr>
            <a:r>
              <a:rPr lang="id"/>
              <a:t>Else if bisa ditambahkan sebanyak-banyaknya</a:t>
            </a:r>
            <a:endParaRPr/>
          </a:p>
          <a:p>
            <a:pPr marL="457200" lvl="0" indent="-311150" algn="l" rtl="0">
              <a:lnSpc>
                <a:spcPct val="115000"/>
              </a:lnSpc>
              <a:spcBef>
                <a:spcPts val="0"/>
              </a:spcBef>
              <a:spcAft>
                <a:spcPts val="0"/>
              </a:spcAft>
              <a:buSzPts val="1300"/>
              <a:buChar char="●"/>
            </a:pPr>
            <a:r>
              <a:rPr lang="id"/>
              <a:t>Ketika salah satu kondisi terpenuhi, maka otomatis akan berhenti, if else selanjutnya tidak akan dieksekusi</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Else If</a:t>
            </a:r>
            <a:endParaRPr/>
          </a:p>
        </p:txBody>
      </p:sp>
      <p:pic>
        <p:nvPicPr>
          <p:cNvPr id="655" name="Google Shape;655;p87"/>
          <p:cNvPicPr preferRelativeResize="0"/>
          <p:nvPr/>
        </p:nvPicPr>
        <p:blipFill rotWithShape="1">
          <a:blip r:embed="rId3">
            <a:alphaModFix/>
          </a:blip>
          <a:srcRect/>
          <a:stretch/>
        </p:blipFill>
        <p:spPr>
          <a:xfrm>
            <a:off x="152400" y="2006250"/>
            <a:ext cx="6995742"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88"/>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Switch Case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Membuat Project</a:t>
            </a:r>
            <a:endParaRPr/>
          </a:p>
        </p:txBody>
      </p:sp>
      <p:sp>
        <p:nvSpPr>
          <p:cNvPr id="195" name="Google Shape;195;p8"/>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Untuk membuat project Dart, kita bisa gunakan perintah :</a:t>
            </a:r>
            <a:br>
              <a:rPr lang="id"/>
            </a:br>
            <a:r>
              <a:rPr lang="id"/>
              <a:t>dart create nama_project</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Switch Case</a:t>
            </a:r>
            <a:endParaRPr/>
          </a:p>
        </p:txBody>
      </p:sp>
      <p:sp>
        <p:nvSpPr>
          <p:cNvPr id="666" name="Google Shape;666;p89"/>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Kadang kita hanya butuh menggunakan kondisi sederhana di if, seperti hanya menggunakan perbandingan ==</a:t>
            </a:r>
            <a:endParaRPr/>
          </a:p>
          <a:p>
            <a:pPr marL="457200" lvl="0" indent="-311150" algn="l" rtl="0">
              <a:lnSpc>
                <a:spcPct val="115000"/>
              </a:lnSpc>
              <a:spcBef>
                <a:spcPts val="0"/>
              </a:spcBef>
              <a:spcAft>
                <a:spcPts val="0"/>
              </a:spcAft>
              <a:buSzPts val="1300"/>
              <a:buChar char="●"/>
            </a:pPr>
            <a:r>
              <a:rPr lang="id"/>
              <a:t>Switch adalah statement percabangan yang sama dengan if, namun  lebih sederhana cara pembuatannya</a:t>
            </a:r>
            <a:endParaRPr/>
          </a:p>
          <a:p>
            <a:pPr marL="457200" lvl="0" indent="-311150" algn="l" rtl="0">
              <a:lnSpc>
                <a:spcPct val="115000"/>
              </a:lnSpc>
              <a:spcBef>
                <a:spcPts val="0"/>
              </a:spcBef>
              <a:spcAft>
                <a:spcPts val="0"/>
              </a:spcAft>
              <a:buSzPts val="1300"/>
              <a:buChar char="●"/>
            </a:pPr>
            <a:r>
              <a:rPr lang="id"/>
              <a:t>Kondisi di switch statement hanya untuk perbandingan ==</a:t>
            </a:r>
            <a:endParaRPr/>
          </a:p>
          <a:p>
            <a:pPr marL="0" lvl="0" indent="0" algn="l" rtl="0">
              <a:lnSpc>
                <a:spcPct val="115000"/>
              </a:lnSpc>
              <a:spcBef>
                <a:spcPts val="1600"/>
              </a:spcBef>
              <a:spcAft>
                <a:spcPts val="1600"/>
              </a:spcAft>
              <a:buSzPts val="1300"/>
              <a:buNone/>
            </a:pP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9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Switch Case</a:t>
            </a:r>
            <a:endParaRPr/>
          </a:p>
        </p:txBody>
      </p:sp>
      <p:pic>
        <p:nvPicPr>
          <p:cNvPr id="672" name="Google Shape;672;p90"/>
          <p:cNvPicPr preferRelativeResize="0"/>
          <p:nvPr/>
        </p:nvPicPr>
        <p:blipFill rotWithShape="1">
          <a:blip r:embed="rId3">
            <a:alphaModFix/>
          </a:blip>
          <a:srcRect/>
          <a:stretch/>
        </p:blipFill>
        <p:spPr>
          <a:xfrm>
            <a:off x="152400" y="2006250"/>
            <a:ext cx="5877002" cy="2984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91"/>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Null</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9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Null</a:t>
            </a:r>
            <a:endParaRPr/>
          </a:p>
        </p:txBody>
      </p:sp>
      <p:sp>
        <p:nvSpPr>
          <p:cNvPr id="683" name="Google Shape;683;p9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Kata kunci null merupakan tipe data representasi data kosong</a:t>
            </a:r>
            <a:endParaRPr/>
          </a:p>
          <a:p>
            <a:pPr marL="457200" lvl="0" indent="-311150" algn="l" rtl="0">
              <a:lnSpc>
                <a:spcPct val="115000"/>
              </a:lnSpc>
              <a:spcBef>
                <a:spcPts val="0"/>
              </a:spcBef>
              <a:spcAft>
                <a:spcPts val="0"/>
              </a:spcAft>
              <a:buSzPts val="1300"/>
              <a:buChar char="●"/>
            </a:pPr>
            <a:r>
              <a:rPr lang="id"/>
              <a:t>Secara default, saat kita membuat variable, data harus diisi, jika tidak diisi, maka variable tidak bisa digunakan</a:t>
            </a:r>
            <a:endParaRPr/>
          </a:p>
          <a:p>
            <a:pPr marL="457200" lvl="0" indent="-311150" algn="l" rtl="0">
              <a:lnSpc>
                <a:spcPct val="115000"/>
              </a:lnSpc>
              <a:spcBef>
                <a:spcPts val="0"/>
              </a:spcBef>
              <a:spcAft>
                <a:spcPts val="0"/>
              </a:spcAft>
              <a:buSzPts val="1300"/>
              <a:buChar char="●"/>
            </a:pPr>
            <a:r>
              <a:rPr lang="id"/>
              <a:t>Namun jika kita ingin membuat sebuah variable bisa diisi data null, kita bisa tambahkan karakter ? (tanda tanya), seperti :</a:t>
            </a:r>
            <a:br>
              <a:rPr lang="id"/>
            </a:br>
            <a:r>
              <a:rPr lang="id"/>
              <a:t>TipeData? namaVariable  = null;</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Null</a:t>
            </a:r>
            <a:endParaRPr/>
          </a:p>
        </p:txBody>
      </p:sp>
      <p:pic>
        <p:nvPicPr>
          <p:cNvPr id="689" name="Google Shape;689;p93"/>
          <p:cNvPicPr preferRelativeResize="0"/>
          <p:nvPr/>
        </p:nvPicPr>
        <p:blipFill rotWithShape="1">
          <a:blip r:embed="rId3">
            <a:alphaModFix/>
          </a:blip>
          <a:srcRect/>
          <a:stretch/>
        </p:blipFill>
        <p:spPr>
          <a:xfrm>
            <a:off x="814676" y="2095147"/>
            <a:ext cx="4909636" cy="203080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4"/>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id"/>
              <a:t>For Loop</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For Loop</a:t>
            </a:r>
            <a:endParaRPr/>
          </a:p>
        </p:txBody>
      </p:sp>
      <p:sp>
        <p:nvSpPr>
          <p:cNvPr id="700" name="Google Shape;700;p9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SzPts val="1300"/>
              <a:buChar char="●"/>
            </a:pPr>
            <a:r>
              <a:rPr lang="id"/>
              <a:t>For adalah salah satu kata kunci yang bisa digunakan untuk melakukan perulangan</a:t>
            </a:r>
            <a:endParaRPr/>
          </a:p>
          <a:p>
            <a:pPr marL="457200" lvl="0" indent="-311150" algn="l" rtl="0">
              <a:lnSpc>
                <a:spcPct val="115000"/>
              </a:lnSpc>
              <a:spcBef>
                <a:spcPts val="0"/>
              </a:spcBef>
              <a:spcAft>
                <a:spcPts val="0"/>
              </a:spcAft>
              <a:buSzPts val="1300"/>
              <a:buChar char="●"/>
            </a:pPr>
            <a:r>
              <a:rPr lang="id"/>
              <a:t>Blok kode yang terdapat di dalam for akan selalu diulangi selama kondisi for terpenuhi</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9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Sintak Perulangan For</a:t>
            </a:r>
            <a:endParaRPr/>
          </a:p>
        </p:txBody>
      </p:sp>
      <p:sp>
        <p:nvSpPr>
          <p:cNvPr id="706" name="Google Shape;706;p9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id"/>
              <a:t>for(init statement; kondisi; post statement){</a:t>
            </a:r>
            <a:br>
              <a:rPr lang="id"/>
            </a:br>
            <a:r>
              <a:rPr lang="id"/>
              <a:t>   // block perulangan</a:t>
            </a:r>
            <a:br>
              <a:rPr lang="id"/>
            </a:br>
            <a:r>
              <a:rPr lang="id"/>
              <a:t>}</a:t>
            </a:r>
            <a:endParaRPr/>
          </a:p>
          <a:p>
            <a:pPr marL="457200" lvl="0" indent="-311150" algn="l" rtl="0">
              <a:lnSpc>
                <a:spcPct val="115000"/>
              </a:lnSpc>
              <a:spcBef>
                <a:spcPts val="1600"/>
              </a:spcBef>
              <a:spcAft>
                <a:spcPts val="0"/>
              </a:spcAft>
              <a:buSzPts val="1300"/>
              <a:buChar char="●"/>
            </a:pPr>
            <a:r>
              <a:rPr lang="id"/>
              <a:t>Init statement akan dieksekusi hanya sekali di awal sebelum perulangan</a:t>
            </a:r>
            <a:endParaRPr/>
          </a:p>
          <a:p>
            <a:pPr marL="457200" lvl="0" indent="-311150" algn="l" rtl="0">
              <a:lnSpc>
                <a:spcPct val="115000"/>
              </a:lnSpc>
              <a:spcBef>
                <a:spcPts val="0"/>
              </a:spcBef>
              <a:spcAft>
                <a:spcPts val="0"/>
              </a:spcAft>
              <a:buSzPts val="1300"/>
              <a:buChar char="●"/>
            </a:pPr>
            <a:r>
              <a:rPr lang="id"/>
              <a:t>Kondisi akan dilakukan pengecekan dalam setiap perulangan, jika true perulangan akan dilakukan, jika false perulangan akan berhenti</a:t>
            </a:r>
            <a:endParaRPr/>
          </a:p>
          <a:p>
            <a:pPr marL="457200" lvl="0" indent="-311150" algn="l" rtl="0">
              <a:lnSpc>
                <a:spcPct val="115000"/>
              </a:lnSpc>
              <a:spcBef>
                <a:spcPts val="0"/>
              </a:spcBef>
              <a:spcAft>
                <a:spcPts val="0"/>
              </a:spcAft>
              <a:buSzPts val="1300"/>
              <a:buChar char="●"/>
            </a:pPr>
            <a:r>
              <a:rPr lang="id"/>
              <a:t>Post statement akan dieksekusi setiap kali diakhir perulangan</a:t>
            </a:r>
            <a:endParaRPr/>
          </a:p>
          <a:p>
            <a:pPr marL="457200" lvl="0" indent="-311150" algn="l" rtl="0">
              <a:lnSpc>
                <a:spcPct val="115000"/>
              </a:lnSpc>
              <a:spcBef>
                <a:spcPts val="0"/>
              </a:spcBef>
              <a:spcAft>
                <a:spcPts val="0"/>
              </a:spcAft>
              <a:buSzPts val="1300"/>
              <a:buChar char="●"/>
            </a:pPr>
            <a:r>
              <a:rPr lang="id"/>
              <a:t>Init statement, Kondisi dan Post Statement tidak wajib diisi, jika Kondisi tidak diisi, berarti kondisi selalu bernilai true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9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Perulangan Tanpa Henti</a:t>
            </a:r>
            <a:endParaRPr/>
          </a:p>
        </p:txBody>
      </p:sp>
      <p:pic>
        <p:nvPicPr>
          <p:cNvPr id="712" name="Google Shape;712;p97"/>
          <p:cNvPicPr preferRelativeResize="0"/>
          <p:nvPr/>
        </p:nvPicPr>
        <p:blipFill rotWithShape="1">
          <a:blip r:embed="rId3">
            <a:alphaModFix/>
          </a:blip>
          <a:srcRect/>
          <a:stretch/>
        </p:blipFill>
        <p:spPr>
          <a:xfrm>
            <a:off x="152400" y="2006250"/>
            <a:ext cx="8839199" cy="1423659"/>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9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id"/>
              <a:t>Kode : Perulangan Dengan Kondisi</a:t>
            </a:r>
            <a:endParaRPr/>
          </a:p>
        </p:txBody>
      </p:sp>
      <p:pic>
        <p:nvPicPr>
          <p:cNvPr id="718" name="Google Shape;718;p98"/>
          <p:cNvPicPr preferRelativeResize="0"/>
          <p:nvPr/>
        </p:nvPicPr>
        <p:blipFill rotWithShape="1">
          <a:blip r:embed="rId3">
            <a:alphaModFix/>
          </a:blip>
          <a:srcRect/>
          <a:stretch/>
        </p:blipFill>
        <p:spPr>
          <a:xfrm>
            <a:off x="152400" y="2006250"/>
            <a:ext cx="8839200" cy="230383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2903</Words>
  <Application>Microsoft Office PowerPoint</Application>
  <PresentationFormat>On-screen Show (16:9)</PresentationFormat>
  <Paragraphs>382</Paragraphs>
  <Slides>120</Slides>
  <Notes>120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120</vt:i4>
      </vt:variant>
    </vt:vector>
  </HeadingPairs>
  <TitlesOfParts>
    <vt:vector size="125" baseType="lpstr">
      <vt:lpstr>Arial</vt:lpstr>
      <vt:lpstr>Lato</vt:lpstr>
      <vt:lpstr>Raleway</vt:lpstr>
      <vt:lpstr>Streamline</vt:lpstr>
      <vt:lpstr>Streamline</vt:lpstr>
      <vt:lpstr>Dart Dasar</vt:lpstr>
      <vt:lpstr>Link Github (Pelatihan #1)</vt:lpstr>
      <vt:lpstr>Pengenalan Dart</vt:lpstr>
      <vt:lpstr>Pengenalan Dart</vt:lpstr>
      <vt:lpstr>Dart Software Development Kit</vt:lpstr>
      <vt:lpstr>Menginstall Dart SDK</vt:lpstr>
      <vt:lpstr>Text Editor</vt:lpstr>
      <vt:lpstr>Membuat Project</vt:lpstr>
      <vt:lpstr>Membuat Project</vt:lpstr>
      <vt:lpstr>Kode : Membuat Project Dart</vt:lpstr>
      <vt:lpstr>Membuka Project</vt:lpstr>
      <vt:lpstr>Program Hello World</vt:lpstr>
      <vt:lpstr>Program Hello World</vt:lpstr>
      <vt:lpstr>Dart Main Function</vt:lpstr>
      <vt:lpstr>Kode : Dart Main Function</vt:lpstr>
      <vt:lpstr>Function print</vt:lpstr>
      <vt:lpstr>Kode : Hello World</vt:lpstr>
      <vt:lpstr>Menjalankan Kode Program  Dart</vt:lpstr>
      <vt:lpstr>Kode : Menjalankan Kode Program Dart</vt:lpstr>
      <vt:lpstr>Variable</vt:lpstr>
      <vt:lpstr>Kata Kunci var</vt:lpstr>
      <vt:lpstr>Kode : Kata Kunci var</vt:lpstr>
      <vt:lpstr>Kata Kunci final</vt:lpstr>
      <vt:lpstr>Kode : Kata Kunci final</vt:lpstr>
      <vt:lpstr>Kata Kunci const</vt:lpstr>
      <vt:lpstr>Kode : Kata Kunci const</vt:lpstr>
      <vt:lpstr>Number</vt:lpstr>
      <vt:lpstr>Number</vt:lpstr>
      <vt:lpstr>Kode : Tipe Data Number</vt:lpstr>
      <vt:lpstr>num</vt:lpstr>
      <vt:lpstr>Kode : num</vt:lpstr>
      <vt:lpstr>Boolean</vt:lpstr>
      <vt:lpstr>Boolean</vt:lpstr>
      <vt:lpstr>Kode : Boolean</vt:lpstr>
      <vt:lpstr>String</vt:lpstr>
      <vt:lpstr>String</vt:lpstr>
      <vt:lpstr>Kode : String</vt:lpstr>
      <vt:lpstr>String Interpolation</vt:lpstr>
      <vt:lpstr>Kode : Expression</vt:lpstr>
      <vt:lpstr>Dynamic</vt:lpstr>
      <vt:lpstr>Dynamic</vt:lpstr>
      <vt:lpstr>Kode : Dynamic</vt:lpstr>
      <vt:lpstr>Operator Aritmatika</vt:lpstr>
      <vt:lpstr>Operator Aritmatika</vt:lpstr>
      <vt:lpstr>Kode : Operator Aritmatika</vt:lpstr>
      <vt:lpstr>Operator Perbandingan</vt:lpstr>
      <vt:lpstr>Operator Perbandingan</vt:lpstr>
      <vt:lpstr>Operator Perbandingan</vt:lpstr>
      <vt:lpstr>Operator Logika</vt:lpstr>
      <vt:lpstr>Operator Logika</vt:lpstr>
      <vt:lpstr>Operator Logika</vt:lpstr>
      <vt:lpstr>Operasi &amp;&amp;</vt:lpstr>
      <vt:lpstr>Operasi ||</vt:lpstr>
      <vt:lpstr>Operasi !</vt:lpstr>
      <vt:lpstr>Operator Type Test</vt:lpstr>
      <vt:lpstr>Operator Type Test</vt:lpstr>
      <vt:lpstr>Kode : Operator Type Test</vt:lpstr>
      <vt:lpstr>List</vt:lpstr>
      <vt:lpstr>List</vt:lpstr>
      <vt:lpstr>Membuat List</vt:lpstr>
      <vt:lpstr>Kode : Membuat List</vt:lpstr>
      <vt:lpstr>Menambah Data di List</vt:lpstr>
      <vt:lpstr>Kode : Menambah Data di List</vt:lpstr>
      <vt:lpstr>Index</vt:lpstr>
      <vt:lpstr>Manipulasi Data di List</vt:lpstr>
      <vt:lpstr>Kode : Manipulasi Data di List</vt:lpstr>
      <vt:lpstr>Deklarasi List Secara Langsung</vt:lpstr>
      <vt:lpstr>Set</vt:lpstr>
      <vt:lpstr>Set</vt:lpstr>
      <vt:lpstr>Membuat Set</vt:lpstr>
      <vt:lpstr>Kode : Membuat Set</vt:lpstr>
      <vt:lpstr>Manipulasi Set</vt:lpstr>
      <vt:lpstr>Kode : Manipulasi Set</vt:lpstr>
      <vt:lpstr>Deklarasi Set Secara Langsung</vt:lpstr>
      <vt:lpstr>Map</vt:lpstr>
      <vt:lpstr>Map</vt:lpstr>
      <vt:lpstr>Membuat Map</vt:lpstr>
      <vt:lpstr>Kode : Membuat Map</vt:lpstr>
      <vt:lpstr>Manipulasi Map</vt:lpstr>
      <vt:lpstr>Kode : Manipulasi Map</vt:lpstr>
      <vt:lpstr>Deklarasi Map Secara Langsung</vt:lpstr>
      <vt:lpstr>If dan Else</vt:lpstr>
      <vt:lpstr>If</vt:lpstr>
      <vt:lpstr>Kode : If</vt:lpstr>
      <vt:lpstr>Else</vt:lpstr>
      <vt:lpstr>Kode : Else</vt:lpstr>
      <vt:lpstr>Else If</vt:lpstr>
      <vt:lpstr>Kode : Else If</vt:lpstr>
      <vt:lpstr>Switch Case</vt:lpstr>
      <vt:lpstr>Switch Case</vt:lpstr>
      <vt:lpstr>Kode : Switch Case</vt:lpstr>
      <vt:lpstr>Null</vt:lpstr>
      <vt:lpstr>Null</vt:lpstr>
      <vt:lpstr>Kode : Null</vt:lpstr>
      <vt:lpstr>For Loop</vt:lpstr>
      <vt:lpstr>For Loop</vt:lpstr>
      <vt:lpstr>Sintak Perulangan For</vt:lpstr>
      <vt:lpstr>Kode : Perulangan Tanpa Henti</vt:lpstr>
      <vt:lpstr>Kode : Perulangan Dengan Kondisi</vt:lpstr>
      <vt:lpstr>Kode : Perulangan Dengan Init Statement</vt:lpstr>
      <vt:lpstr>Kode : Perulangan Dengan Post Statement</vt:lpstr>
      <vt:lpstr>While Loop</vt:lpstr>
      <vt:lpstr>While Loop</vt:lpstr>
      <vt:lpstr>Kode : While Loop</vt:lpstr>
      <vt:lpstr>Do While Loop</vt:lpstr>
      <vt:lpstr>Do While Loop</vt:lpstr>
      <vt:lpstr>Kode : Do While Loop</vt:lpstr>
      <vt:lpstr>For  In</vt:lpstr>
      <vt:lpstr>For In</vt:lpstr>
      <vt:lpstr>Kode : Tanpa For In</vt:lpstr>
      <vt:lpstr>Kode : Menggunakan For In</vt:lpstr>
      <vt:lpstr>Function Parameter</vt:lpstr>
      <vt:lpstr>Function Parameter</vt:lpstr>
      <vt:lpstr>Kode : Function Parameter</vt:lpstr>
      <vt:lpstr>Function Return Value</vt:lpstr>
      <vt:lpstr>Function Return Value</vt:lpstr>
      <vt:lpstr>Kode : Function Return value</vt:lpstr>
      <vt:lpstr>Function Short Expression</vt:lpstr>
      <vt:lpstr>Function Short Expression</vt:lpstr>
      <vt:lpstr>Kode : Function Short Expression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Dasar</dc:title>
  <cp:lastModifiedBy>Diandra Yusuf Arrafi</cp:lastModifiedBy>
  <cp:revision>2</cp:revision>
  <dcterms:modified xsi:type="dcterms:W3CDTF">2025-01-08T11:13:15Z</dcterms:modified>
</cp:coreProperties>
</file>