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9"/>
  </p:notesMasterIdLst>
  <p:sldIdLst>
    <p:sldId id="450" r:id="rId2"/>
    <p:sldId id="452" r:id="rId3"/>
    <p:sldId id="453" r:id="rId4"/>
    <p:sldId id="454" r:id="rId5"/>
    <p:sldId id="455" r:id="rId6"/>
    <p:sldId id="265" r:id="rId7"/>
    <p:sldId id="266" r:id="rId8"/>
    <p:sldId id="267" r:id="rId9"/>
    <p:sldId id="268" r:id="rId10"/>
    <p:sldId id="269" r:id="rId11"/>
    <p:sldId id="456" r:id="rId12"/>
    <p:sldId id="457" r:id="rId13"/>
    <p:sldId id="458" r:id="rId14"/>
    <p:sldId id="459" r:id="rId15"/>
    <p:sldId id="274" r:id="rId16"/>
    <p:sldId id="460" r:id="rId17"/>
    <p:sldId id="461" r:id="rId18"/>
    <p:sldId id="462" r:id="rId19"/>
    <p:sldId id="463" r:id="rId20"/>
    <p:sldId id="464" r:id="rId21"/>
    <p:sldId id="465" r:id="rId22"/>
    <p:sldId id="466" r:id="rId23"/>
    <p:sldId id="467" r:id="rId24"/>
    <p:sldId id="468" r:id="rId25"/>
    <p:sldId id="284" r:id="rId26"/>
    <p:sldId id="285" r:id="rId27"/>
    <p:sldId id="286" r:id="rId28"/>
    <p:sldId id="287" r:id="rId29"/>
    <p:sldId id="288" r:id="rId30"/>
    <p:sldId id="289" r:id="rId31"/>
    <p:sldId id="469" r:id="rId32"/>
    <p:sldId id="470" r:id="rId33"/>
    <p:sldId id="471" r:id="rId34"/>
    <p:sldId id="299" r:id="rId35"/>
    <p:sldId id="300" r:id="rId36"/>
    <p:sldId id="301" r:id="rId37"/>
    <p:sldId id="475" r:id="rId38"/>
    <p:sldId id="476" r:id="rId39"/>
    <p:sldId id="477" r:id="rId40"/>
    <p:sldId id="478" r:id="rId41"/>
    <p:sldId id="479" r:id="rId42"/>
    <p:sldId id="480" r:id="rId43"/>
    <p:sldId id="481" r:id="rId44"/>
    <p:sldId id="482" r:id="rId45"/>
    <p:sldId id="483" r:id="rId46"/>
    <p:sldId id="484" r:id="rId47"/>
    <p:sldId id="485" r:id="rId48"/>
    <p:sldId id="486" r:id="rId49"/>
    <p:sldId id="487" r:id="rId50"/>
    <p:sldId id="315" r:id="rId51"/>
    <p:sldId id="316" r:id="rId52"/>
    <p:sldId id="489" r:id="rId53"/>
    <p:sldId id="490" r:id="rId54"/>
    <p:sldId id="324" r:id="rId55"/>
    <p:sldId id="494" r:id="rId56"/>
    <p:sldId id="495" r:id="rId57"/>
    <p:sldId id="496" r:id="rId58"/>
    <p:sldId id="336" r:id="rId59"/>
    <p:sldId id="338" r:id="rId60"/>
    <p:sldId id="497" r:id="rId61"/>
    <p:sldId id="498" r:id="rId62"/>
    <p:sldId id="499" r:id="rId63"/>
    <p:sldId id="500" r:id="rId64"/>
    <p:sldId id="501" r:id="rId65"/>
    <p:sldId id="502" r:id="rId66"/>
    <p:sldId id="503" r:id="rId67"/>
    <p:sldId id="508" r:id="rId68"/>
    <p:sldId id="509" r:id="rId69"/>
    <p:sldId id="510" r:id="rId70"/>
    <p:sldId id="511" r:id="rId71"/>
    <p:sldId id="512" r:id="rId72"/>
    <p:sldId id="355" r:id="rId73"/>
    <p:sldId id="513" r:id="rId74"/>
    <p:sldId id="514" r:id="rId75"/>
    <p:sldId id="519" r:id="rId76"/>
    <p:sldId id="520" r:id="rId77"/>
    <p:sldId id="521" r:id="rId78"/>
    <p:sldId id="522" r:id="rId79"/>
    <p:sldId id="523" r:id="rId80"/>
    <p:sldId id="527" r:id="rId81"/>
    <p:sldId id="528" r:id="rId82"/>
    <p:sldId id="529" r:id="rId83"/>
    <p:sldId id="373" r:id="rId84"/>
    <p:sldId id="374" r:id="rId85"/>
    <p:sldId id="375" r:id="rId86"/>
    <p:sldId id="530" r:id="rId87"/>
    <p:sldId id="531" r:id="rId88"/>
    <p:sldId id="532" r:id="rId89"/>
    <p:sldId id="533" r:id="rId90"/>
    <p:sldId id="534" r:id="rId91"/>
    <p:sldId id="535" r:id="rId92"/>
    <p:sldId id="536" r:id="rId93"/>
    <p:sldId id="537" r:id="rId94"/>
    <p:sldId id="538" r:id="rId95"/>
    <p:sldId id="539" r:id="rId96"/>
    <p:sldId id="540" r:id="rId97"/>
    <p:sldId id="541" r:id="rId98"/>
    <p:sldId id="542" r:id="rId99"/>
    <p:sldId id="389" r:id="rId100"/>
    <p:sldId id="394" r:id="rId101"/>
    <p:sldId id="395" r:id="rId102"/>
    <p:sldId id="396" r:id="rId103"/>
    <p:sldId id="397" r:id="rId104"/>
    <p:sldId id="398" r:id="rId105"/>
    <p:sldId id="399" r:id="rId106"/>
    <p:sldId id="400" r:id="rId107"/>
    <p:sldId id="401" r:id="rId108"/>
    <p:sldId id="430" r:id="rId109"/>
    <p:sldId id="431" r:id="rId110"/>
    <p:sldId id="432" r:id="rId111"/>
    <p:sldId id="433" r:id="rId112"/>
    <p:sldId id="434" r:id="rId113"/>
    <p:sldId id="435" r:id="rId114"/>
    <p:sldId id="436" r:id="rId115"/>
    <p:sldId id="437" r:id="rId116"/>
    <p:sldId id="440" r:id="rId117"/>
    <p:sldId id="441" r:id="rId118"/>
    <p:sldId id="442" r:id="rId119"/>
    <p:sldId id="443" r:id="rId120"/>
    <p:sldId id="444" r:id="rId121"/>
    <p:sldId id="445" r:id="rId122"/>
    <p:sldId id="446" r:id="rId123"/>
    <p:sldId id="447" r:id="rId124"/>
    <p:sldId id="448" r:id="rId125"/>
    <p:sldId id="449" r:id="rId126"/>
    <p:sldId id="543" r:id="rId127"/>
    <p:sldId id="451" r:id="rId128"/>
    <p:sldId id="544" r:id="rId129"/>
    <p:sldId id="545" r:id="rId130"/>
    <p:sldId id="546" r:id="rId131"/>
    <p:sldId id="547" r:id="rId132"/>
    <p:sldId id="548" r:id="rId133"/>
    <p:sldId id="549" r:id="rId134"/>
    <p:sldId id="550" r:id="rId135"/>
    <p:sldId id="552" r:id="rId136"/>
    <p:sldId id="551" r:id="rId137"/>
    <p:sldId id="474" r:id="rId138"/>
  </p:sldIdLst>
  <p:sldSz cx="9144000" cy="5143500" type="screen16x9"/>
  <p:notesSz cx="6858000" cy="9144000"/>
  <p:embeddedFontLst>
    <p:embeddedFont>
      <p:font typeface="Lato" panose="020F0502020204030203" pitchFamily="34" charset="0"/>
      <p:regular r:id="rId140"/>
      <p:bold r:id="rId141"/>
      <p:italic r:id="rId142"/>
      <p:boldItalic r:id="rId143"/>
    </p:embeddedFont>
    <p:embeddedFont>
      <p:font typeface="Raleway" pitchFamily="2" charset="0"/>
      <p:regular r:id="rId144"/>
      <p:bold r:id="rId145"/>
      <p:italic r:id="rId146"/>
      <p:boldItalic r:id="rId1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64812F-F384-42BD-A719-2CB12FB1C00C}">
  <a:tblStyle styleId="{CB64812F-F384-42BD-A719-2CB12FB1C0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1.fntdata"/><Relationship Id="rId14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2.fntdata"/><Relationship Id="rId14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4.fntdata"/><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5.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8fe353a35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8fe353a3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f36b15f8b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f36b15f8b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f36b15f8b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f36b15f8b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f36b15f8bf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f36b15f8b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f36b15f8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f36b15f8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f36b15f8b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f36b15f8b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f36b15f8b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f36b15f8b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f36b15f8b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f36b15f8b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f36b15f8b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f36b15f8b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f90d6378f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f90d6378f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f3746caad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f3746caad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90018fdca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90018fdca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f3746caad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f3746caad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f3746caad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f3746caad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f90d6378f7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f90d6378f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f3746caad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f3746caad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f3746caad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f3746caad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f3746caad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f3746caad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f9045ef1a8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f9045ef1a8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f3746caad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f3746caad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f3746caad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f3746caad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f3746caa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f3746caa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90018fdca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f90018fdca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f9045ef1a8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f9045ef1a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f3746caad7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f3746caad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f3746caad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f3746caad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f3746caad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f3746caad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f9045ef1a8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f9045ef1a8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f3746caad7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f3746caad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f3746caad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f3746caad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f3746caad7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f3746caad7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f3746caad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f3746caad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3746caad7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3746caad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90018fdca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f90018fdca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f3746caad7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f3746caad7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f3746caad7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f3746caad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f3746caad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f3746caad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f3746caad7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f3746caad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f3746caad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f3746caad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f3746caad7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f3746caad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78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f8fe353a3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f8fe353a3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90018fdca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90018fdc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90018fdca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f90018fdca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f90018fdca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f90018fdca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90018fdca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90018fdca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90018fdca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90018fdca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f90018fdc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f90018fdc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90018fdca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90018fdc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90018fdca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90018fdca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f90018fdca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f90018fdca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90018fdca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f90018fdca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f90018fdca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f90018fdca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90018fdca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90018fdca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36b15f8b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36b15f8b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f36b15f8bf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f36b15f8bf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f36b15f8b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f36b15f8b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f36b15f8bf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f36b15f8b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36b15f8bf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f36b15f8b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90018fdca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90018fdc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36b15f8bf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36b15f8bf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f36b15f8bf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f36b15f8b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36b15f8b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36b15f8b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f36b15f8b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f36b15f8b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90018fdca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90018fdca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f90018fdca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f90018fdca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f90018fdc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f90018fdc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f90018fdca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f90018fdc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90018fdca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f90018fdca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f90018fdca_0_5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f90018fdc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90018fdc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f90018fdc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f90018fdca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f90018fdca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f90018fdca_0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f90018fdca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f90018fdca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f90018fdca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90018fdca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90018fdc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f9045ef1a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f9045ef1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f9045ef1a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f9045ef1a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9045ef1a8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9045ef1a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f9045ef1a8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f9045ef1a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9045ef1a8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9045ef1a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9045ef1a8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9045ef1a8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90018fdca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90018fdc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f9045ef1a8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f9045ef1a8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9045ef1a8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9045ef1a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f9045ef1a8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f9045ef1a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f9045ef1a8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f9045ef1a8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f9045ef1a8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f9045ef1a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f8fe353a35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f8fe353a3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f8fe353a3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f8fe353a3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f8fe353a3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f8fe353a3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f8fe353a3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f8fe353a3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f9045ef1a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f9045ef1a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90018fdca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90018fdc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9045ef1a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9045ef1a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f9045ef1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f9045ef1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f9045ef1a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f9045ef1a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f9045ef1a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f9045ef1a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f9045ef1a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f9045ef1a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f9045ef1a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f9045ef1a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f9045ef1a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f9045ef1a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9045ef1a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9045ef1a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f9045ef1a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f9045ef1a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f9045ef1a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f9045ef1a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90018fdc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90018fdc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f9045ef1a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f9045ef1a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f9045ef1a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f9045ef1a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f9045ef1a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f9045ef1a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f9045ef1a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f9045ef1a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f9045ef1a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f9045ef1a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f90d6378f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f90d6378f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f90d6378f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f90d6378f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f90d6378f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f90d6378f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f90d6378f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f90d6378f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f90d6378f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f90d6378f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90018fdca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90018fdc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f90d6378f7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f90d6378f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f90d6378f7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f90d6378f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f90d6378f7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f90d6378f7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f90d6378f7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f90d6378f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f90d6378f7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f90d6378f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f90d6378f7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f90d6378f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f90d6378f7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f90d6378f7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f90d6378f7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f90d6378f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f90d6378f7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f90d6378f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f90d6378f7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f90d6378f7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8fe353a35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8fe353a3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f90d6378f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f90d6378f7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f90d6378f7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f90d6378f7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f90d6378f7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f90d6378f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90d6378f7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90d6378f7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f90d6378f7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f90d6378f7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f90d6378f7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f90d6378f7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f90d6378f7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f90d6378f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f90d6378f7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f90d6378f7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f90d6378f7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f90d6378f7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f90d6378f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f90d6378f7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92" name="Google Shape;92;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extLst>
      <p:ext uri="{BB962C8B-B14F-4D97-AF65-F5344CB8AC3E}">
        <p14:creationId xmlns:p14="http://schemas.microsoft.com/office/powerpoint/2010/main" val="108687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extLst>
      <p:ext uri="{BB962C8B-B14F-4D97-AF65-F5344CB8AC3E}">
        <p14:creationId xmlns:p14="http://schemas.microsoft.com/office/powerpoint/2010/main" val="135481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4" name="Google Shape;114;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30" name="Google Shape;130;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9" name="Google Shape;99;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extLst>
      <p:ext uri="{BB962C8B-B14F-4D97-AF65-F5344CB8AC3E}">
        <p14:creationId xmlns:p14="http://schemas.microsoft.com/office/powerpoint/2010/main" val="393697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4" r:id="rId3"/>
    <p:sldLayoutId id="2147483665" r:id="rId4"/>
    <p:sldLayoutId id="2147483666" r:id="rId5"/>
    <p:sldLayoutId id="2147483667" r:id="rId6"/>
    <p:sldLayoutId id="2147483668" r:id="rId7"/>
    <p:sldLayoutId id="2147483669"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4.xml"/><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4.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3.xml"/><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3" Type="http://schemas.openxmlformats.org/officeDocument/2006/relationships/hyperlink" Target="https://api.dart.dev/stable/2.14.4/dart-core/Exception-class.html" TargetMode="External"/><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7.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Dart</a:t>
            </a:r>
            <a:endParaRPr/>
          </a:p>
          <a:p>
            <a:pPr marL="0" lvl="0" indent="0" algn="l" rtl="0">
              <a:spcBef>
                <a:spcPts val="0"/>
              </a:spcBef>
              <a:spcAft>
                <a:spcPts val="0"/>
              </a:spcAft>
              <a:buNone/>
            </a:pPr>
            <a:r>
              <a:rPr lang="id"/>
              <a:t>Object Oriented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Class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6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Interface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Interface</a:t>
            </a:r>
            <a:endParaRPr/>
          </a:p>
        </p:txBody>
      </p:sp>
      <p:sp>
        <p:nvSpPr>
          <p:cNvPr id="968" name="Google Shape;968;p16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Sebelumnya kita sudah tahu bahwa abstract class bisa kita gunakan sebagai kontrak untuk class child nya.</a:t>
            </a:r>
            <a:endParaRPr/>
          </a:p>
          <a:p>
            <a:pPr marL="457200" lvl="0" indent="-311150" algn="l" rtl="0">
              <a:spcBef>
                <a:spcPts val="0"/>
              </a:spcBef>
              <a:spcAft>
                <a:spcPts val="0"/>
              </a:spcAft>
              <a:buSzPts val="1300"/>
              <a:buChar char="●"/>
            </a:pPr>
            <a:r>
              <a:rPr lang="id"/>
              <a:t>Namun sebenarnya yang lebih tepat untuk kontrak adalah Interface</a:t>
            </a:r>
            <a:endParaRPr/>
          </a:p>
          <a:p>
            <a:pPr marL="457200" lvl="0" indent="-311150" algn="l" rtl="0">
              <a:spcBef>
                <a:spcPts val="0"/>
              </a:spcBef>
              <a:spcAft>
                <a:spcPts val="0"/>
              </a:spcAft>
              <a:buSzPts val="1300"/>
              <a:buChar char="●"/>
            </a:pPr>
            <a:r>
              <a:rPr lang="id"/>
              <a:t>Jangan salah sangka bahwa Interface disini bukanlah User Interface</a:t>
            </a:r>
            <a:endParaRPr/>
          </a:p>
          <a:p>
            <a:pPr marL="457200" lvl="0" indent="-311150" algn="l" rtl="0">
              <a:spcBef>
                <a:spcPts val="0"/>
              </a:spcBef>
              <a:spcAft>
                <a:spcPts val="0"/>
              </a:spcAft>
              <a:buSzPts val="1300"/>
              <a:buChar char="●"/>
            </a:pPr>
            <a:r>
              <a:rPr lang="id"/>
              <a:t>Interface mirip seperti abstract class, yang membedakan adalah di Interface, semua method otomatis abstract</a:t>
            </a:r>
            <a:endParaRPr/>
          </a:p>
          <a:p>
            <a:pPr marL="457200" lvl="0" indent="-311150" algn="l" rtl="0">
              <a:spcBef>
                <a:spcPts val="0"/>
              </a:spcBef>
              <a:spcAft>
                <a:spcPts val="0"/>
              </a:spcAft>
              <a:buSzPts val="1300"/>
              <a:buChar char="●"/>
            </a:pPr>
            <a:r>
              <a:rPr lang="id"/>
              <a:t>Untuk mewariskan interface, kita tidak menggunakan kata kunci extends, melainkan implements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6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Interface</a:t>
            </a:r>
            <a:endParaRPr/>
          </a:p>
        </p:txBody>
      </p:sp>
      <p:sp>
        <p:nvSpPr>
          <p:cNvPr id="974" name="Google Shape;974;p16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Hal yang sangat berbeda di Dart dan bahasa pemrograman Java, PHP dan lain-lain adalah saat kita membuat Interface</a:t>
            </a:r>
            <a:endParaRPr/>
          </a:p>
          <a:p>
            <a:pPr marL="457200" lvl="0" indent="-311150" algn="l" rtl="0">
              <a:spcBef>
                <a:spcPts val="0"/>
              </a:spcBef>
              <a:spcAft>
                <a:spcPts val="0"/>
              </a:spcAft>
              <a:buSzPts val="1300"/>
              <a:buChar char="●"/>
            </a:pPr>
            <a:r>
              <a:rPr lang="id"/>
              <a:t>Interface di Dart bisa diambil dari class apapun, saat kita membuat sebuah class, secara otomatis class tersebut merupakan interface untuk class itu sendiri</a:t>
            </a:r>
            <a:endParaRPr/>
          </a:p>
          <a:p>
            <a:pPr marL="457200" lvl="0" indent="-311150" algn="l" rtl="0">
              <a:spcBef>
                <a:spcPts val="0"/>
              </a:spcBef>
              <a:spcAft>
                <a:spcPts val="0"/>
              </a:spcAft>
              <a:buSzPts val="1300"/>
              <a:buChar char="●"/>
            </a:pPr>
            <a:r>
              <a:rPr lang="id"/>
              <a:t>Interface dari class tersebut, bisa kita gunakan pada class lain jika kita ingin</a:t>
            </a:r>
            <a:endParaRPr/>
          </a:p>
          <a:p>
            <a:pPr marL="457200" lvl="0" indent="-311150" algn="l" rtl="0">
              <a:spcBef>
                <a:spcPts val="0"/>
              </a:spcBef>
              <a:spcAft>
                <a:spcPts val="0"/>
              </a:spcAft>
              <a:buSzPts val="1300"/>
              <a:buChar char="●"/>
            </a:pPr>
            <a:r>
              <a:rPr lang="id"/>
              <a:t>Maka secara otomatis, kita harus mendeklarasikan semua method dan field yang terdapat pada class tersebut, karena yang kita ambil sebenarnya adalah interface nya, bukan class nya</a:t>
            </a:r>
            <a:endParaRPr/>
          </a:p>
          <a:p>
            <a:pPr marL="457200" lvl="0" indent="-311150" algn="l" rtl="0">
              <a:spcBef>
                <a:spcPts val="0"/>
              </a:spcBef>
              <a:spcAft>
                <a:spcPts val="0"/>
              </a:spcAft>
              <a:buSzPts val="1300"/>
              <a:buChar char="●"/>
            </a:pPr>
            <a:r>
              <a:rPr lang="id"/>
              <a:t>Anggap saja Interface adalah kontrak dari pembuatan Class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Class</a:t>
            </a:r>
            <a:endParaRPr/>
          </a:p>
        </p:txBody>
      </p:sp>
      <p:pic>
        <p:nvPicPr>
          <p:cNvPr id="3" name="Picture 2">
            <a:extLst>
              <a:ext uri="{FF2B5EF4-FFF2-40B4-BE49-F238E27FC236}">
                <a16:creationId xmlns:a16="http://schemas.microsoft.com/office/drawing/2014/main" id="{F3017306-A34F-4701-8F64-57DA29A07199}"/>
              </a:ext>
            </a:extLst>
          </p:cNvPr>
          <p:cNvPicPr>
            <a:picLocks noChangeAspect="1"/>
          </p:cNvPicPr>
          <p:nvPr/>
        </p:nvPicPr>
        <p:blipFill>
          <a:blip r:embed="rId3"/>
          <a:stretch>
            <a:fillRect/>
          </a:stretch>
        </p:blipFill>
        <p:spPr>
          <a:xfrm>
            <a:off x="729450" y="1996633"/>
            <a:ext cx="3815396" cy="269803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16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Implement Interface</a:t>
            </a:r>
            <a:endParaRPr/>
          </a:p>
        </p:txBody>
      </p:sp>
      <p:pic>
        <p:nvPicPr>
          <p:cNvPr id="3" name="Picture 2">
            <a:extLst>
              <a:ext uri="{FF2B5EF4-FFF2-40B4-BE49-F238E27FC236}">
                <a16:creationId xmlns:a16="http://schemas.microsoft.com/office/drawing/2014/main" id="{88B9A364-F8F2-4B6B-9105-53B1B30C80BB}"/>
              </a:ext>
            </a:extLst>
          </p:cNvPr>
          <p:cNvPicPr>
            <a:picLocks noChangeAspect="1"/>
          </p:cNvPicPr>
          <p:nvPr/>
        </p:nvPicPr>
        <p:blipFill>
          <a:blip r:embed="rId3"/>
          <a:stretch>
            <a:fillRect/>
          </a:stretch>
        </p:blipFill>
        <p:spPr>
          <a:xfrm>
            <a:off x="729450" y="1933534"/>
            <a:ext cx="3508013" cy="2818302"/>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6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Multiple Interface Inheritance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6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Multiple Interface Inheritance</a:t>
            </a:r>
            <a:endParaRPr/>
          </a:p>
        </p:txBody>
      </p:sp>
      <p:sp>
        <p:nvSpPr>
          <p:cNvPr id="997" name="Google Shape;997;p16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Hal yang membedakan ketika kita melakukan pewarisan adalah, kita hanya bisa melakukan extends terhadap satu class, namun kita bisa melakukan implements terhadap beberapa class</a:t>
            </a:r>
            <a:endParaRPr/>
          </a:p>
          <a:p>
            <a:pPr marL="457200" lvl="0" indent="-311150" algn="l" rtl="0">
              <a:spcBef>
                <a:spcPts val="0"/>
              </a:spcBef>
              <a:spcAft>
                <a:spcPts val="0"/>
              </a:spcAft>
              <a:buSzPts val="1300"/>
              <a:buChar char="●"/>
            </a:pPr>
            <a:r>
              <a:rPr lang="id"/>
              <a:t>Hal ini dikarenakan sebenarnya implements bukanlah melakukan pewarisan, melainkan mendeklarasikan ulang seluruh method dan field</a:t>
            </a:r>
            <a:endParaRPr/>
          </a:p>
          <a:p>
            <a:pPr marL="457200" lvl="0" indent="-311150" algn="l" rtl="0">
              <a:spcBef>
                <a:spcPts val="0"/>
              </a:spcBef>
              <a:spcAft>
                <a:spcPts val="0"/>
              </a:spcAft>
              <a:buSzPts val="1300"/>
              <a:buChar char="●"/>
            </a:pPr>
            <a:r>
              <a:rPr lang="id"/>
              <a:t>Anggap saja ini seperti membuat class yang berbeda, namun memiliki field dan method yang sama</a:t>
            </a:r>
            <a:endParaRPr/>
          </a:p>
          <a:p>
            <a:pPr marL="457200" lvl="0" indent="-311150" algn="l" rtl="0">
              <a:spcBef>
                <a:spcPts val="0"/>
              </a:spcBef>
              <a:spcAft>
                <a:spcPts val="0"/>
              </a:spcAft>
              <a:buSzPts val="1300"/>
              <a:buChar char="●"/>
            </a:pPr>
            <a:r>
              <a:rPr lang="id"/>
              <a:t>Untuk melakukan multiple implements, kita bisa gunakan pemisah tanda koma antar class yang kita implements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1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dirty="0"/>
              <a:t>Kode : Multiple Interface</a:t>
            </a:r>
            <a:endParaRPr dirty="0"/>
          </a:p>
        </p:txBody>
      </p:sp>
      <p:pic>
        <p:nvPicPr>
          <p:cNvPr id="3" name="Picture 2">
            <a:extLst>
              <a:ext uri="{FF2B5EF4-FFF2-40B4-BE49-F238E27FC236}">
                <a16:creationId xmlns:a16="http://schemas.microsoft.com/office/drawing/2014/main" id="{868A95D7-8D75-4AF0-861F-5B12C51CC352}"/>
              </a:ext>
            </a:extLst>
          </p:cNvPr>
          <p:cNvPicPr>
            <a:picLocks noChangeAspect="1"/>
          </p:cNvPicPr>
          <p:nvPr/>
        </p:nvPicPr>
        <p:blipFill>
          <a:blip r:embed="rId3"/>
          <a:stretch>
            <a:fillRect/>
          </a:stretch>
        </p:blipFill>
        <p:spPr>
          <a:xfrm>
            <a:off x="4832650" y="1318650"/>
            <a:ext cx="3581900" cy="3610479"/>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19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Callable Class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20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Callable Class</a:t>
            </a:r>
            <a:endParaRPr/>
          </a:p>
        </p:txBody>
      </p:sp>
      <p:sp>
        <p:nvSpPr>
          <p:cNvPr id="1178" name="Google Shape;1178;p20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Callable Class merupakan class yang bisa dipanggil seperti function</a:t>
            </a:r>
            <a:endParaRPr/>
          </a:p>
          <a:p>
            <a:pPr marL="457200" lvl="0" indent="-311150" algn="l" rtl="0">
              <a:spcBef>
                <a:spcPts val="0"/>
              </a:spcBef>
              <a:spcAft>
                <a:spcPts val="0"/>
              </a:spcAft>
              <a:buSzPts val="1300"/>
              <a:buChar char="●"/>
            </a:pPr>
            <a:r>
              <a:rPr lang="id"/>
              <a:t>Untuk membuat Callable Class, kita perlu menambahkan sebuah method bernama call() di class tersebut</a:t>
            </a:r>
            <a:endParaRPr/>
          </a:p>
          <a:p>
            <a:pPr marL="457200" lvl="0" indent="-311150" algn="l" rtl="0">
              <a:spcBef>
                <a:spcPts val="0"/>
              </a:spcBef>
              <a:spcAft>
                <a:spcPts val="0"/>
              </a:spcAft>
              <a:buSzPts val="1300"/>
              <a:buChar char="●"/>
            </a:pPr>
            <a:r>
              <a:rPr lang="id"/>
              <a:t>Parameter dan Return Value dari Method tersebut bisa disesuaikan sesuai keinginan kita</a:t>
            </a:r>
            <a:endParaRPr/>
          </a:p>
          <a:p>
            <a:pPr marL="457200" lvl="0" indent="-311150" algn="l" rtl="0">
              <a:spcBef>
                <a:spcPts val="0"/>
              </a:spcBef>
              <a:spcAft>
                <a:spcPts val="0"/>
              </a:spcAft>
              <a:buSzPts val="1300"/>
              <a:buChar char="●"/>
            </a:pPr>
            <a:r>
              <a:rPr lang="id"/>
              <a:t>Setelah membuat objectnya, kita bisa langsung memanggil method call() tersebut menggunakan nama objectnya saja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Class</a:t>
            </a:r>
            <a:endParaRPr/>
          </a:p>
        </p:txBody>
      </p:sp>
      <p:sp>
        <p:nvSpPr>
          <p:cNvPr id="246" name="Google Shape;246;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membuat class, kita bisa menggunakan kata kunci class</a:t>
            </a:r>
            <a:endParaRPr/>
          </a:p>
          <a:p>
            <a:pPr marL="457200" lvl="0" indent="-311150" algn="l" rtl="0">
              <a:spcBef>
                <a:spcPts val="0"/>
              </a:spcBef>
              <a:spcAft>
                <a:spcPts val="0"/>
              </a:spcAft>
              <a:buSzPts val="1300"/>
              <a:buChar char="●"/>
            </a:pPr>
            <a:r>
              <a:rPr lang="id"/>
              <a:t>Penamaan class biasa menggunakan format PascalCase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20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Callable Class</a:t>
            </a:r>
            <a:endParaRPr/>
          </a:p>
        </p:txBody>
      </p:sp>
      <p:pic>
        <p:nvPicPr>
          <p:cNvPr id="3" name="Picture 2">
            <a:extLst>
              <a:ext uri="{FF2B5EF4-FFF2-40B4-BE49-F238E27FC236}">
                <a16:creationId xmlns:a16="http://schemas.microsoft.com/office/drawing/2014/main" id="{2094A039-E274-4933-B69B-3526C14D6C53}"/>
              </a:ext>
            </a:extLst>
          </p:cNvPr>
          <p:cNvPicPr>
            <a:picLocks noChangeAspect="1"/>
          </p:cNvPicPr>
          <p:nvPr/>
        </p:nvPicPr>
        <p:blipFill>
          <a:blip r:embed="rId3"/>
          <a:stretch>
            <a:fillRect/>
          </a:stretch>
        </p:blipFill>
        <p:spPr>
          <a:xfrm>
            <a:off x="729449" y="1999437"/>
            <a:ext cx="4741495" cy="2260329"/>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20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Callable Class</a:t>
            </a:r>
            <a:endParaRPr/>
          </a:p>
        </p:txBody>
      </p:sp>
      <p:pic>
        <p:nvPicPr>
          <p:cNvPr id="5" name="Picture 4">
            <a:extLst>
              <a:ext uri="{FF2B5EF4-FFF2-40B4-BE49-F238E27FC236}">
                <a16:creationId xmlns:a16="http://schemas.microsoft.com/office/drawing/2014/main" id="{6BE6175F-8CE5-4A60-B54E-D7CC60CFA18A}"/>
              </a:ext>
            </a:extLst>
          </p:cNvPr>
          <p:cNvPicPr>
            <a:picLocks noChangeAspect="1"/>
          </p:cNvPicPr>
          <p:nvPr/>
        </p:nvPicPr>
        <p:blipFill>
          <a:blip r:embed="rId3"/>
          <a:stretch>
            <a:fillRect/>
          </a:stretch>
        </p:blipFill>
        <p:spPr>
          <a:xfrm>
            <a:off x="729450" y="2055170"/>
            <a:ext cx="6660875" cy="1881209"/>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20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Typedef</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Typedef</a:t>
            </a:r>
            <a:endParaRPr/>
          </a:p>
        </p:txBody>
      </p:sp>
      <p:sp>
        <p:nvSpPr>
          <p:cNvPr id="1201" name="Google Shape;1201;p20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Typedef merupakan fitur dimana kita bisa membuat alias untuk tipe data lainnya</a:t>
            </a:r>
            <a:endParaRPr/>
          </a:p>
          <a:p>
            <a:pPr marL="457200" lvl="0" indent="-311150" algn="l" rtl="0">
              <a:spcBef>
                <a:spcPts val="0"/>
              </a:spcBef>
              <a:spcAft>
                <a:spcPts val="0"/>
              </a:spcAft>
              <a:buSzPts val="1300"/>
              <a:buChar char="●"/>
            </a:pPr>
            <a:r>
              <a:rPr lang="id"/>
              <a:t>Ini cocok ketika misal terdapat class dengan nama yang sama, sehingga kita bisa menggunakan alias untuk nama lain</a:t>
            </a:r>
            <a:endParaRPr/>
          </a:p>
          <a:p>
            <a:pPr marL="457200" lvl="0" indent="-311150" algn="l" rtl="0">
              <a:spcBef>
                <a:spcPts val="0"/>
              </a:spcBef>
              <a:spcAft>
                <a:spcPts val="0"/>
              </a:spcAft>
              <a:buSzPts val="1300"/>
              <a:buChar char="●"/>
            </a:pPr>
            <a:r>
              <a:rPr lang="id"/>
              <a:t>Atau kita bisa mempersingkat nama class yang panjang dengan alias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0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Typedef</a:t>
            </a:r>
            <a:endParaRPr/>
          </a:p>
        </p:txBody>
      </p:sp>
      <p:pic>
        <p:nvPicPr>
          <p:cNvPr id="3" name="Picture 2">
            <a:extLst>
              <a:ext uri="{FF2B5EF4-FFF2-40B4-BE49-F238E27FC236}">
                <a16:creationId xmlns:a16="http://schemas.microsoft.com/office/drawing/2014/main" id="{03FEF7EB-8D1F-4352-96B6-403A93BAC4A6}"/>
              </a:ext>
            </a:extLst>
          </p:cNvPr>
          <p:cNvPicPr>
            <a:picLocks noChangeAspect="1"/>
          </p:cNvPicPr>
          <p:nvPr/>
        </p:nvPicPr>
        <p:blipFill>
          <a:blip r:embed="rId3"/>
          <a:stretch>
            <a:fillRect/>
          </a:stretch>
        </p:blipFill>
        <p:spPr>
          <a:xfrm>
            <a:off x="729450" y="2124394"/>
            <a:ext cx="5813895" cy="2414151"/>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0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Typedef</a:t>
            </a:r>
            <a:endParaRPr/>
          </a:p>
        </p:txBody>
      </p:sp>
      <p:pic>
        <p:nvPicPr>
          <p:cNvPr id="3" name="Picture 2">
            <a:extLst>
              <a:ext uri="{FF2B5EF4-FFF2-40B4-BE49-F238E27FC236}">
                <a16:creationId xmlns:a16="http://schemas.microsoft.com/office/drawing/2014/main" id="{6D6F1F42-5732-4460-87C2-A52F45B0A54D}"/>
              </a:ext>
            </a:extLst>
          </p:cNvPr>
          <p:cNvPicPr>
            <a:picLocks noChangeAspect="1"/>
          </p:cNvPicPr>
          <p:nvPr/>
        </p:nvPicPr>
        <p:blipFill>
          <a:blip r:embed="rId3"/>
          <a:stretch>
            <a:fillRect/>
          </a:stretch>
        </p:blipFill>
        <p:spPr>
          <a:xfrm>
            <a:off x="729450" y="2006160"/>
            <a:ext cx="7022344" cy="2309362"/>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20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Static</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21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Static</a:t>
            </a:r>
            <a:endParaRPr/>
          </a:p>
        </p:txBody>
      </p:sp>
      <p:sp>
        <p:nvSpPr>
          <p:cNvPr id="1236" name="Google Shape;1236;p21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dirty="0"/>
              <a:t>Static merupakan sebuah kata kunci yang digunakan untuk membuat field dan method yang bisa diakses tanpa harus membuat object nya</a:t>
            </a:r>
            <a:endParaRPr dirty="0"/>
          </a:p>
          <a:p>
            <a:pPr marL="457200" lvl="0" indent="-311150" algn="l" rtl="0">
              <a:spcBef>
                <a:spcPts val="0"/>
              </a:spcBef>
              <a:spcAft>
                <a:spcPts val="0"/>
              </a:spcAft>
              <a:buSzPts val="1300"/>
              <a:buChar char="●"/>
            </a:pPr>
            <a:r>
              <a:rPr lang="id" dirty="0"/>
              <a:t>Saat kita membuat field atau method yang static, artinya dia secara otomatis bisa diakses oleh object manapun, oleh karena itu perlu hati-hati ketika membuat field atau method stat</a:t>
            </a:r>
            <a:r>
              <a:rPr lang="en-US" dirty="0" err="1"/>
              <a:t>ic</a:t>
            </a:r>
            <a:endParaRPr dirty="0"/>
          </a:p>
          <a:p>
            <a:pPr marL="457200" lvl="0" indent="-311150" algn="l" rtl="0">
              <a:spcBef>
                <a:spcPts val="0"/>
              </a:spcBef>
              <a:spcAft>
                <a:spcPts val="0"/>
              </a:spcAft>
              <a:buSzPts val="1300"/>
              <a:buChar char="●"/>
            </a:pPr>
            <a:r>
              <a:rPr lang="id" dirty="0"/>
              <a:t>Field atau Method static bisa diakses oleh Method yang tidak static</a:t>
            </a:r>
            <a:endParaRPr dirty="0"/>
          </a:p>
          <a:p>
            <a:pPr marL="457200" lvl="0" indent="-311150" algn="l" rtl="0">
              <a:spcBef>
                <a:spcPts val="0"/>
              </a:spcBef>
              <a:spcAft>
                <a:spcPts val="0"/>
              </a:spcAft>
              <a:buSzPts val="1300"/>
              <a:buChar char="●"/>
            </a:pPr>
            <a:r>
              <a:rPr lang="id" dirty="0"/>
              <a:t>Namun Field atau Method static tidak bisa mengakses Field atau Method yang tidak static</a:t>
            </a:r>
            <a:endParaRPr dirty="0"/>
          </a:p>
          <a:p>
            <a:pPr marL="457200" lvl="0" indent="-311150" algn="l" rtl="0">
              <a:spcBef>
                <a:spcPts val="0"/>
              </a:spcBef>
              <a:spcAft>
                <a:spcPts val="0"/>
              </a:spcAft>
              <a:buSzPts val="1300"/>
              <a:buChar char="●"/>
            </a:pPr>
            <a:r>
              <a:rPr lang="id" dirty="0"/>
              <a:t>Biasanya static digunakan untuk membuat utility</a:t>
            </a:r>
            <a:endParaRPr dirty="0"/>
          </a:p>
          <a:p>
            <a:pPr marL="457200" lvl="0" indent="-311150" algn="l" rtl="0">
              <a:spcBef>
                <a:spcPts val="0"/>
              </a:spcBef>
              <a:spcAft>
                <a:spcPts val="0"/>
              </a:spcAft>
              <a:buSzPts val="1300"/>
              <a:buChar char="●"/>
            </a:pPr>
            <a:r>
              <a:rPr lang="id" dirty="0"/>
              <a:t>Untuk mengakses static Field atau Method, kita bisa langsung menggunakan nama Class diikuti dengan titik dan static Field atau Method nya</a:t>
            </a:r>
            <a:endParaRPr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21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Static Field</a:t>
            </a:r>
            <a:endParaRPr/>
          </a:p>
        </p:txBody>
      </p:sp>
      <p:pic>
        <p:nvPicPr>
          <p:cNvPr id="3" name="Picture 2">
            <a:extLst>
              <a:ext uri="{FF2B5EF4-FFF2-40B4-BE49-F238E27FC236}">
                <a16:creationId xmlns:a16="http://schemas.microsoft.com/office/drawing/2014/main" id="{0956E1AC-25F8-4711-921B-DE5D8E53BAF7}"/>
              </a:ext>
            </a:extLst>
          </p:cNvPr>
          <p:cNvPicPr>
            <a:picLocks noChangeAspect="1"/>
          </p:cNvPicPr>
          <p:nvPr/>
        </p:nvPicPr>
        <p:blipFill>
          <a:blip r:embed="rId3"/>
          <a:stretch>
            <a:fillRect/>
          </a:stretch>
        </p:blipFill>
        <p:spPr>
          <a:xfrm>
            <a:off x="725850" y="1853850"/>
            <a:ext cx="6831130" cy="2651243"/>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21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Static Method</a:t>
            </a:r>
            <a:endParaRPr/>
          </a:p>
        </p:txBody>
      </p:sp>
      <p:pic>
        <p:nvPicPr>
          <p:cNvPr id="3" name="Picture 2">
            <a:extLst>
              <a:ext uri="{FF2B5EF4-FFF2-40B4-BE49-F238E27FC236}">
                <a16:creationId xmlns:a16="http://schemas.microsoft.com/office/drawing/2014/main" id="{8BB50762-8375-4C13-8F57-34905558BADF}"/>
              </a:ext>
            </a:extLst>
          </p:cNvPr>
          <p:cNvPicPr>
            <a:picLocks noChangeAspect="1"/>
          </p:cNvPicPr>
          <p:nvPr/>
        </p:nvPicPr>
        <p:blipFill>
          <a:blip r:embed="rId3"/>
          <a:stretch>
            <a:fillRect/>
          </a:stretch>
        </p:blipFill>
        <p:spPr>
          <a:xfrm>
            <a:off x="725850" y="1853850"/>
            <a:ext cx="5430008" cy="30007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Class</a:t>
            </a:r>
            <a:endParaRPr/>
          </a:p>
        </p:txBody>
      </p:sp>
      <p:pic>
        <p:nvPicPr>
          <p:cNvPr id="3" name="Picture 2">
            <a:extLst>
              <a:ext uri="{FF2B5EF4-FFF2-40B4-BE49-F238E27FC236}">
                <a16:creationId xmlns:a16="http://schemas.microsoft.com/office/drawing/2014/main" id="{9A305270-7416-4690-87CF-1B58138A0C10}"/>
              </a:ext>
            </a:extLst>
          </p:cNvPr>
          <p:cNvPicPr>
            <a:picLocks noChangeAspect="1"/>
          </p:cNvPicPr>
          <p:nvPr/>
        </p:nvPicPr>
        <p:blipFill>
          <a:blip r:embed="rId3"/>
          <a:stretch>
            <a:fillRect/>
          </a:stretch>
        </p:blipFill>
        <p:spPr>
          <a:xfrm>
            <a:off x="841646" y="2005889"/>
            <a:ext cx="3786286" cy="128376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Enum</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2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Enum</a:t>
            </a:r>
            <a:endParaRPr/>
          </a:p>
        </p:txBody>
      </p:sp>
      <p:sp>
        <p:nvSpPr>
          <p:cNvPr id="1259" name="Google Shape;1259;p2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Enum merupakan fitur untuk membuat tipe data yang sudah jelas nilainya</a:t>
            </a:r>
            <a:endParaRPr/>
          </a:p>
          <a:p>
            <a:pPr marL="457200" lvl="0" indent="-311150" algn="l" rtl="0">
              <a:spcBef>
                <a:spcPts val="0"/>
              </a:spcBef>
              <a:spcAft>
                <a:spcPts val="0"/>
              </a:spcAft>
              <a:buSzPts val="1300"/>
              <a:buChar char="●"/>
            </a:pPr>
            <a:r>
              <a:rPr lang="id"/>
              <a:t>Untuk membuat Enum, kita bisa menggunakan kata kunci enum</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2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Enum</a:t>
            </a:r>
            <a:endParaRPr/>
          </a:p>
        </p:txBody>
      </p:sp>
      <p:pic>
        <p:nvPicPr>
          <p:cNvPr id="3" name="Picture 2">
            <a:extLst>
              <a:ext uri="{FF2B5EF4-FFF2-40B4-BE49-F238E27FC236}">
                <a16:creationId xmlns:a16="http://schemas.microsoft.com/office/drawing/2014/main" id="{5435CF3D-E591-4C9B-9ADF-FF45595F77CF}"/>
              </a:ext>
            </a:extLst>
          </p:cNvPr>
          <p:cNvPicPr>
            <a:picLocks noChangeAspect="1"/>
          </p:cNvPicPr>
          <p:nvPr/>
        </p:nvPicPr>
        <p:blipFill>
          <a:blip r:embed="rId3"/>
          <a:stretch>
            <a:fillRect/>
          </a:stretch>
        </p:blipFill>
        <p:spPr>
          <a:xfrm>
            <a:off x="729450" y="1979651"/>
            <a:ext cx="6139842" cy="2692709"/>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2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Enum</a:t>
            </a:r>
            <a:endParaRPr/>
          </a:p>
        </p:txBody>
      </p:sp>
      <p:pic>
        <p:nvPicPr>
          <p:cNvPr id="3" name="Picture 2">
            <a:extLst>
              <a:ext uri="{FF2B5EF4-FFF2-40B4-BE49-F238E27FC236}">
                <a16:creationId xmlns:a16="http://schemas.microsoft.com/office/drawing/2014/main" id="{48486D0F-8140-4C75-85C9-E8477A2223A8}"/>
              </a:ext>
            </a:extLst>
          </p:cNvPr>
          <p:cNvPicPr>
            <a:picLocks noChangeAspect="1"/>
          </p:cNvPicPr>
          <p:nvPr/>
        </p:nvPicPr>
        <p:blipFill>
          <a:blip r:embed="rId3"/>
          <a:stretch>
            <a:fillRect/>
          </a:stretch>
        </p:blipFill>
        <p:spPr>
          <a:xfrm>
            <a:off x="729449" y="2046447"/>
            <a:ext cx="6511065" cy="2570157"/>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2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Exception</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2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Exception</a:t>
            </a:r>
            <a:endParaRPr/>
          </a:p>
        </p:txBody>
      </p:sp>
      <p:sp>
        <p:nvSpPr>
          <p:cNvPr id="1282" name="Google Shape;1282;p2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aplikasi, kita tidak akan terhindar dengan yang namanya error</a:t>
            </a:r>
            <a:endParaRPr/>
          </a:p>
          <a:p>
            <a:pPr marL="457200" lvl="0" indent="-311150" algn="l" rtl="0">
              <a:spcBef>
                <a:spcPts val="0"/>
              </a:spcBef>
              <a:spcAft>
                <a:spcPts val="0"/>
              </a:spcAft>
              <a:buSzPts val="1300"/>
              <a:buChar char="●"/>
            </a:pPr>
            <a:r>
              <a:rPr lang="id"/>
              <a:t>Error direpresentasikan dengan istilah exception, dan semua direpresentasikan dalam bentuk class exception</a:t>
            </a:r>
            <a:endParaRPr/>
          </a:p>
          <a:p>
            <a:pPr marL="457200" lvl="0" indent="-311150" algn="l" rtl="0">
              <a:spcBef>
                <a:spcPts val="0"/>
              </a:spcBef>
              <a:spcAft>
                <a:spcPts val="0"/>
              </a:spcAft>
              <a:buSzPts val="1300"/>
              <a:buChar char="●"/>
            </a:pPr>
            <a:r>
              <a:rPr lang="id"/>
              <a:t>Kita bisa menggunakan class exception sendiri, atau menggunakan yang sudah disediakan</a:t>
            </a:r>
            <a:endParaRPr/>
          </a:p>
          <a:p>
            <a:pPr marL="457200" lvl="0" indent="-311150" algn="l" rtl="0">
              <a:spcBef>
                <a:spcPts val="0"/>
              </a:spcBef>
              <a:spcAft>
                <a:spcPts val="0"/>
              </a:spcAft>
              <a:buSzPts val="1300"/>
              <a:buChar char="●"/>
            </a:pPr>
            <a:r>
              <a:rPr lang="id"/>
              <a:t>Untuk membuat sebuah exception, kita bisa menggunakan kata kunci throw, diikuti dengan object exception nya</a:t>
            </a:r>
            <a:endParaRPr/>
          </a:p>
          <a:p>
            <a:pPr marL="457200" lvl="0" indent="-311150" algn="l" rtl="0">
              <a:spcBef>
                <a:spcPts val="0"/>
              </a:spcBef>
              <a:spcAft>
                <a:spcPts val="0"/>
              </a:spcAft>
              <a:buSzPts val="1300"/>
              <a:buChar char="●"/>
            </a:pPr>
            <a:r>
              <a:rPr lang="id" u="sng">
                <a:solidFill>
                  <a:schemeClr val="hlink"/>
                </a:solidFill>
                <a:hlinkClick r:id="rId3"/>
              </a:rPr>
              <a:t>https://api.dart.dev/stable/2.14.4/dart-core/Exception-class.html</a:t>
            </a:r>
            <a:r>
              <a:rPr lang="id"/>
              <a:t>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2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Exception</a:t>
            </a:r>
            <a:endParaRPr/>
          </a:p>
        </p:txBody>
      </p:sp>
      <p:pic>
        <p:nvPicPr>
          <p:cNvPr id="5" name="Picture 4">
            <a:extLst>
              <a:ext uri="{FF2B5EF4-FFF2-40B4-BE49-F238E27FC236}">
                <a16:creationId xmlns:a16="http://schemas.microsoft.com/office/drawing/2014/main" id="{82CA8023-288E-4681-BFEE-EC6459BC170F}"/>
              </a:ext>
            </a:extLst>
          </p:cNvPr>
          <p:cNvPicPr>
            <a:picLocks noChangeAspect="1"/>
          </p:cNvPicPr>
          <p:nvPr/>
        </p:nvPicPr>
        <p:blipFill>
          <a:blip r:embed="rId3"/>
          <a:stretch>
            <a:fillRect/>
          </a:stretch>
        </p:blipFill>
        <p:spPr>
          <a:xfrm>
            <a:off x="729450" y="1860819"/>
            <a:ext cx="6715758" cy="2320887"/>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2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Class Exception</a:t>
            </a:r>
            <a:endParaRPr/>
          </a:p>
        </p:txBody>
      </p:sp>
      <p:sp>
        <p:nvSpPr>
          <p:cNvPr id="1294" name="Google Shape;1294;p2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Selain menggunakan class Exception yang sudah tersedia, kita juga bisa membuat class Exception sendiri</a:t>
            </a:r>
            <a:endParaRPr/>
          </a:p>
          <a:p>
            <a:pPr marL="457200" lvl="0" indent="-311150" algn="l" rtl="0">
              <a:spcBef>
                <a:spcPts val="0"/>
              </a:spcBef>
              <a:spcAft>
                <a:spcPts val="0"/>
              </a:spcAft>
              <a:buSzPts val="1300"/>
              <a:buChar char="●"/>
            </a:pPr>
            <a:r>
              <a:rPr lang="id"/>
              <a:t>Tidak ada kontrak dalam pembuatan class exception, kita bisa membuat class biasa</a:t>
            </a:r>
            <a:endParaRPr/>
          </a:p>
          <a:p>
            <a:pPr marL="457200" lvl="0" indent="-311150" algn="l" rtl="0">
              <a:spcBef>
                <a:spcPts val="0"/>
              </a:spcBef>
              <a:spcAft>
                <a:spcPts val="0"/>
              </a:spcAft>
              <a:buSzPts val="1300"/>
              <a:buChar char="●"/>
            </a:pPr>
            <a:r>
              <a:rPr lang="id"/>
              <a:t>Namun sangat direkomendasikan jika membuat class exception baru, kita melakukan implements ke class Exception</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Class Exception</a:t>
            </a:r>
            <a:endParaRPr/>
          </a:p>
        </p:txBody>
      </p:sp>
      <p:pic>
        <p:nvPicPr>
          <p:cNvPr id="3" name="Picture 2">
            <a:extLst>
              <a:ext uri="{FF2B5EF4-FFF2-40B4-BE49-F238E27FC236}">
                <a16:creationId xmlns:a16="http://schemas.microsoft.com/office/drawing/2014/main" id="{B18B2474-29E2-4648-BE1E-67D880AB8ECD}"/>
              </a:ext>
            </a:extLst>
          </p:cNvPr>
          <p:cNvPicPr>
            <a:picLocks noChangeAspect="1"/>
          </p:cNvPicPr>
          <p:nvPr/>
        </p:nvPicPr>
        <p:blipFill>
          <a:blip r:embed="rId3"/>
          <a:stretch>
            <a:fillRect/>
          </a:stretch>
        </p:blipFill>
        <p:spPr>
          <a:xfrm>
            <a:off x="729450" y="1965491"/>
            <a:ext cx="5403721" cy="2731336"/>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2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Try Catch</a:t>
            </a:r>
            <a:endParaRPr/>
          </a:p>
        </p:txBody>
      </p:sp>
      <p:sp>
        <p:nvSpPr>
          <p:cNvPr id="1306" name="Google Shape;1306;p2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memanggil sebuah method yang bisa menyebabkan exception, maka secara otomatis program akan berhenti. </a:t>
            </a:r>
            <a:endParaRPr/>
          </a:p>
          <a:p>
            <a:pPr marL="457200" lvl="0" indent="-311150" algn="l" rtl="0">
              <a:spcBef>
                <a:spcPts val="0"/>
              </a:spcBef>
              <a:spcAft>
                <a:spcPts val="0"/>
              </a:spcAft>
              <a:buSzPts val="1300"/>
              <a:buChar char="●"/>
            </a:pPr>
            <a:r>
              <a:rPr lang="id"/>
              <a:t>Jika kita tidak ingin program berhenti, kita perlu menangkap exception tersebut, dan melakukan sesuatu ketika terjadi exception</a:t>
            </a:r>
            <a:endParaRPr/>
          </a:p>
          <a:p>
            <a:pPr marL="457200" lvl="0" indent="-311150" algn="l" rtl="0">
              <a:spcBef>
                <a:spcPts val="0"/>
              </a:spcBef>
              <a:spcAft>
                <a:spcPts val="0"/>
              </a:spcAft>
              <a:buSzPts val="1300"/>
              <a:buChar char="●"/>
            </a:pPr>
            <a:r>
              <a:rPr lang="id"/>
              <a:t>Untuk menangkap exception, kita bisa menggunakan try-catch</a:t>
            </a:r>
            <a:endParaRPr/>
          </a:p>
          <a:p>
            <a:pPr marL="457200" lvl="0" indent="-311150" algn="l" rtl="0">
              <a:spcBef>
                <a:spcPts val="0"/>
              </a:spcBef>
              <a:spcAft>
                <a:spcPts val="0"/>
              </a:spcAft>
              <a:buSzPts val="1300"/>
              <a:buChar char="●"/>
            </a:pPr>
            <a:r>
              <a:rPr lang="id"/>
              <a:t>Cara menggunakan try-catch sangat mudah, di block try, kita tinggal panggil method yang bisa menyebabkan exception, dan di block catch, kita bisa melakukan sesuatu jika terjadi exception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Object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2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Try Catch</a:t>
            </a:r>
            <a:endParaRPr/>
          </a:p>
        </p:txBody>
      </p:sp>
      <p:pic>
        <p:nvPicPr>
          <p:cNvPr id="3" name="Picture 2">
            <a:extLst>
              <a:ext uri="{FF2B5EF4-FFF2-40B4-BE49-F238E27FC236}">
                <a16:creationId xmlns:a16="http://schemas.microsoft.com/office/drawing/2014/main" id="{F79D3B41-CB78-4F4E-AF1E-C4A564DD1032}"/>
              </a:ext>
            </a:extLst>
          </p:cNvPr>
          <p:cNvPicPr>
            <a:picLocks noChangeAspect="1"/>
          </p:cNvPicPr>
          <p:nvPr/>
        </p:nvPicPr>
        <p:blipFill>
          <a:blip r:embed="rId3"/>
          <a:stretch>
            <a:fillRect/>
          </a:stretch>
        </p:blipFill>
        <p:spPr>
          <a:xfrm>
            <a:off x="729449" y="2022918"/>
            <a:ext cx="4588571" cy="1991521"/>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2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Menangkap Object Exception</a:t>
            </a:r>
            <a:endParaRPr/>
          </a:p>
        </p:txBody>
      </p:sp>
      <p:pic>
        <p:nvPicPr>
          <p:cNvPr id="3" name="Picture 2">
            <a:extLst>
              <a:ext uri="{FF2B5EF4-FFF2-40B4-BE49-F238E27FC236}">
                <a16:creationId xmlns:a16="http://schemas.microsoft.com/office/drawing/2014/main" id="{6738AACC-373E-4AC4-AECA-6680B20252EE}"/>
              </a:ext>
            </a:extLst>
          </p:cNvPr>
          <p:cNvPicPr>
            <a:picLocks noChangeAspect="1"/>
          </p:cNvPicPr>
          <p:nvPr/>
        </p:nvPicPr>
        <p:blipFill>
          <a:blip r:embed="rId3"/>
          <a:stretch>
            <a:fillRect/>
          </a:stretch>
        </p:blipFill>
        <p:spPr>
          <a:xfrm>
            <a:off x="729450" y="1997478"/>
            <a:ext cx="5538248" cy="2206532"/>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2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Multiple Try Catch</a:t>
            </a:r>
            <a:endParaRPr/>
          </a:p>
        </p:txBody>
      </p:sp>
      <p:pic>
        <p:nvPicPr>
          <p:cNvPr id="3" name="Picture 2">
            <a:extLst>
              <a:ext uri="{FF2B5EF4-FFF2-40B4-BE49-F238E27FC236}">
                <a16:creationId xmlns:a16="http://schemas.microsoft.com/office/drawing/2014/main" id="{3CFA9AF7-76F3-4842-8A30-F1D544BB7769}"/>
              </a:ext>
            </a:extLst>
          </p:cNvPr>
          <p:cNvPicPr>
            <a:picLocks noChangeAspect="1"/>
          </p:cNvPicPr>
          <p:nvPr/>
        </p:nvPicPr>
        <p:blipFill>
          <a:blip r:embed="rId3"/>
          <a:stretch>
            <a:fillRect/>
          </a:stretch>
        </p:blipFill>
        <p:spPr>
          <a:xfrm>
            <a:off x="725850" y="1853850"/>
            <a:ext cx="5258534" cy="3019846"/>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2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Finally</a:t>
            </a:r>
            <a:endParaRPr/>
          </a:p>
        </p:txBody>
      </p:sp>
      <p:sp>
        <p:nvSpPr>
          <p:cNvPr id="1330" name="Google Shape;1330;p2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Dalam try-catch, kita bisa menambahkan block finally</a:t>
            </a:r>
            <a:endParaRPr/>
          </a:p>
          <a:p>
            <a:pPr marL="457200" lvl="0" indent="-311150" algn="l" rtl="0">
              <a:spcBef>
                <a:spcPts val="0"/>
              </a:spcBef>
              <a:spcAft>
                <a:spcPts val="0"/>
              </a:spcAft>
              <a:buSzPts val="1300"/>
              <a:buChar char="●"/>
            </a:pPr>
            <a:r>
              <a:rPr lang="id"/>
              <a:t>Block finally ini adalah block dimana akan selalu dieksekusi baik terjadi exception ataupun tidak</a:t>
            </a:r>
            <a:endParaRPr/>
          </a:p>
          <a:p>
            <a:pPr marL="457200" lvl="0" indent="-311150" algn="l" rtl="0">
              <a:spcBef>
                <a:spcPts val="0"/>
              </a:spcBef>
              <a:spcAft>
                <a:spcPts val="0"/>
              </a:spcAft>
              <a:buSzPts val="1300"/>
              <a:buChar char="●"/>
            </a:pPr>
            <a:r>
              <a:rPr lang="id"/>
              <a:t>Ini sangat cocok ketika kita ingin melakukan sesuatu, tidak peduli sukses ataupun gagal</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2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Finally</a:t>
            </a:r>
            <a:endParaRPr/>
          </a:p>
        </p:txBody>
      </p:sp>
      <p:pic>
        <p:nvPicPr>
          <p:cNvPr id="3" name="Picture 2">
            <a:extLst>
              <a:ext uri="{FF2B5EF4-FFF2-40B4-BE49-F238E27FC236}">
                <a16:creationId xmlns:a16="http://schemas.microsoft.com/office/drawing/2014/main" id="{EAE9652B-876C-4471-98E5-A9F9EF09E0DC}"/>
              </a:ext>
            </a:extLst>
          </p:cNvPr>
          <p:cNvPicPr>
            <a:picLocks noChangeAspect="1"/>
          </p:cNvPicPr>
          <p:nvPr/>
        </p:nvPicPr>
        <p:blipFill>
          <a:blip r:embed="rId3"/>
          <a:stretch>
            <a:fillRect/>
          </a:stretch>
        </p:blipFill>
        <p:spPr>
          <a:xfrm>
            <a:off x="729450" y="1978139"/>
            <a:ext cx="4979974" cy="2554662"/>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7E2F-F133-41BF-9150-E0E0B19E27FE}"/>
              </a:ext>
            </a:extLst>
          </p:cNvPr>
          <p:cNvSpPr>
            <a:spLocks noGrp="1"/>
          </p:cNvSpPr>
          <p:nvPr>
            <p:ph type="title"/>
          </p:nvPr>
        </p:nvSpPr>
        <p:spPr/>
        <p:txBody>
          <a:bodyPr/>
          <a:lstStyle/>
          <a:p>
            <a:r>
              <a:rPr lang="en-US" dirty="0"/>
              <a:t>Project Akhir</a:t>
            </a:r>
            <a:endParaRPr lang="en-ID" dirty="0"/>
          </a:p>
        </p:txBody>
      </p:sp>
    </p:spTree>
    <p:extLst>
      <p:ext uri="{BB962C8B-B14F-4D97-AF65-F5344CB8AC3E}">
        <p14:creationId xmlns:p14="http://schemas.microsoft.com/office/powerpoint/2010/main" val="241122587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2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Ketentuan</a:t>
            </a:r>
            <a:endParaRPr dirty="0"/>
          </a:p>
        </p:txBody>
      </p:sp>
      <p:sp>
        <p:nvSpPr>
          <p:cNvPr id="1330" name="Google Shape;1330;p2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dirty="0" err="1"/>
              <a:t>Menggunakan</a:t>
            </a:r>
            <a:r>
              <a:rPr lang="en-US" dirty="0"/>
              <a:t> Framework Flutter</a:t>
            </a:r>
            <a:endParaRPr dirty="0"/>
          </a:p>
          <a:p>
            <a:pPr marL="457200" lvl="0" indent="-311150" algn="l" rtl="0">
              <a:spcBef>
                <a:spcPts val="0"/>
              </a:spcBef>
              <a:spcAft>
                <a:spcPts val="0"/>
              </a:spcAft>
              <a:buSzPts val="1300"/>
              <a:buChar char="●"/>
            </a:pPr>
            <a:r>
              <a:rPr lang="en-US" dirty="0" err="1"/>
              <a:t>Menerapkan</a:t>
            </a:r>
            <a:r>
              <a:rPr lang="en-US"/>
              <a:t> Routing </a:t>
            </a:r>
            <a:r>
              <a:rPr lang="en-US" dirty="0"/>
              <a:t>/ Navigation</a:t>
            </a:r>
            <a:endParaRPr dirty="0"/>
          </a:p>
          <a:p>
            <a:pPr marL="457200" lvl="0" indent="-311150" algn="l" rtl="0">
              <a:spcBef>
                <a:spcPts val="0"/>
              </a:spcBef>
              <a:spcAft>
                <a:spcPts val="0"/>
              </a:spcAft>
              <a:buSzPts val="1300"/>
              <a:buChar char="●"/>
            </a:pPr>
            <a:r>
              <a:rPr lang="en-US" dirty="0" err="1"/>
              <a:t>Menggunakan</a:t>
            </a:r>
            <a:r>
              <a:rPr lang="en-US" dirty="0"/>
              <a:t> </a:t>
            </a:r>
            <a:r>
              <a:rPr lang="en-US" dirty="0" err="1"/>
              <a:t>setidaknya</a:t>
            </a:r>
            <a:r>
              <a:rPr lang="en-US" dirty="0"/>
              <a:t> 1 Column dan 1 Row</a:t>
            </a:r>
          </a:p>
          <a:p>
            <a:pPr marL="457200" lvl="0" indent="-311150" algn="l" rtl="0">
              <a:spcBef>
                <a:spcPts val="0"/>
              </a:spcBef>
              <a:spcAft>
                <a:spcPts val="0"/>
              </a:spcAft>
              <a:buSzPts val="1300"/>
              <a:buChar char="●"/>
            </a:pPr>
            <a:r>
              <a:rPr lang="en-US" dirty="0" err="1"/>
              <a:t>Memahami</a:t>
            </a:r>
            <a:r>
              <a:rPr lang="en-US" dirty="0"/>
              <a:t> </a:t>
            </a:r>
            <a:r>
              <a:rPr lang="en-US" dirty="0" err="1"/>
              <a:t>Statefull</a:t>
            </a:r>
            <a:r>
              <a:rPr lang="en-US" dirty="0"/>
              <a:t> </a:t>
            </a:r>
            <a:r>
              <a:rPr lang="en-US" dirty="0" err="1"/>
              <a:t>merupakan</a:t>
            </a:r>
            <a:r>
              <a:rPr lang="en-US" dirty="0"/>
              <a:t> bonus</a:t>
            </a:r>
            <a:r>
              <a:rPr lang="en-US" dirty="0">
                <a:sym typeface="Wingdings" panose="05000000000000000000" pitchFamily="2" charset="2"/>
              </a:rPr>
              <a:t></a:t>
            </a:r>
            <a:endParaRPr dirty="0"/>
          </a:p>
        </p:txBody>
      </p:sp>
    </p:spTree>
    <p:extLst>
      <p:ext uri="{BB962C8B-B14F-4D97-AF65-F5344CB8AC3E}">
        <p14:creationId xmlns:p14="http://schemas.microsoft.com/office/powerpoint/2010/main" val="30358663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2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Materi Selanjutnya</a:t>
            </a:r>
            <a:endParaRPr/>
          </a:p>
        </p:txBody>
      </p:sp>
      <p:sp>
        <p:nvSpPr>
          <p:cNvPr id="1429" name="Google Shape;1429;p2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dirty="0"/>
              <a:t>Flutter </a:t>
            </a:r>
            <a:r>
              <a:rPr lang="en-US" dirty="0" err="1"/>
              <a:t>dasar</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Object</a:t>
            </a:r>
            <a:endParaRPr/>
          </a:p>
        </p:txBody>
      </p:sp>
      <p:sp>
        <p:nvSpPr>
          <p:cNvPr id="263" name="Google Shape;263;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Object adalah hasil instansiasi dari sebuah class</a:t>
            </a:r>
            <a:endParaRPr/>
          </a:p>
          <a:p>
            <a:pPr marL="457200" lvl="0" indent="-311150" algn="l" rtl="0">
              <a:spcBef>
                <a:spcPts val="0"/>
              </a:spcBef>
              <a:spcAft>
                <a:spcPts val="0"/>
              </a:spcAft>
              <a:buSzPts val="1300"/>
              <a:buChar char="●"/>
            </a:pPr>
            <a:r>
              <a:rPr lang="id"/>
              <a:t>Untuk membuat object kita bisa menggunakan nama class lalu diikuti dengan kurung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Object</a:t>
            </a:r>
            <a:endParaRPr/>
          </a:p>
        </p:txBody>
      </p:sp>
      <p:pic>
        <p:nvPicPr>
          <p:cNvPr id="3" name="Picture 2">
            <a:extLst>
              <a:ext uri="{FF2B5EF4-FFF2-40B4-BE49-F238E27FC236}">
                <a16:creationId xmlns:a16="http://schemas.microsoft.com/office/drawing/2014/main" id="{46A3F336-9007-4C96-9AFE-128AC3C13D39}"/>
              </a:ext>
            </a:extLst>
          </p:cNvPr>
          <p:cNvPicPr>
            <a:picLocks noChangeAspect="1"/>
          </p:cNvPicPr>
          <p:nvPr/>
        </p:nvPicPr>
        <p:blipFill>
          <a:blip r:embed="rId3"/>
          <a:stretch>
            <a:fillRect/>
          </a:stretch>
        </p:blipFill>
        <p:spPr>
          <a:xfrm>
            <a:off x="729450" y="2093522"/>
            <a:ext cx="5830114" cy="17147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Field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Field</a:t>
            </a:r>
            <a:endParaRPr/>
          </a:p>
        </p:txBody>
      </p:sp>
      <p:sp>
        <p:nvSpPr>
          <p:cNvPr id="280" name="Google Shape;280;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Fields / Properties / Attributes adalah data yang bisa kita sisipkan di dalam Object</a:t>
            </a:r>
            <a:endParaRPr/>
          </a:p>
          <a:p>
            <a:pPr marL="457200" lvl="0" indent="-311150" algn="l" rtl="0">
              <a:spcBef>
                <a:spcPts val="0"/>
              </a:spcBef>
              <a:spcAft>
                <a:spcPts val="0"/>
              </a:spcAft>
              <a:buSzPts val="1300"/>
              <a:buChar char="●"/>
            </a:pPr>
            <a:r>
              <a:rPr lang="id"/>
              <a:t>Namun sebelum kita bisa memasukkan data di fields, kita harus mendeklarasikan data apa saja yang dimiliki object tersebut di dalam deklarasi class-nya</a:t>
            </a:r>
            <a:endParaRPr/>
          </a:p>
          <a:p>
            <a:pPr marL="457200" lvl="0" indent="-311150" algn="l" rtl="0">
              <a:spcBef>
                <a:spcPts val="0"/>
              </a:spcBef>
              <a:spcAft>
                <a:spcPts val="0"/>
              </a:spcAft>
              <a:buSzPts val="1300"/>
              <a:buChar char="●"/>
            </a:pPr>
            <a:r>
              <a:rPr lang="id"/>
              <a:t>Membuat field sama seperti membuat variable, namun ditempatkan di block class</a:t>
            </a:r>
            <a:endParaRPr/>
          </a:p>
          <a:p>
            <a:pPr marL="457200" lvl="0" indent="-311150" algn="l" rtl="0">
              <a:spcBef>
                <a:spcPts val="0"/>
              </a:spcBef>
              <a:spcAft>
                <a:spcPts val="0"/>
              </a:spcAft>
              <a:buSzPts val="1300"/>
              <a:buChar char="●"/>
            </a:pPr>
            <a:r>
              <a:rPr lang="id"/>
              <a:t>Field wajib dimasukkan nilai nya, kecuali field yang nullable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Field</a:t>
            </a:r>
            <a:endParaRPr/>
          </a:p>
        </p:txBody>
      </p:sp>
      <p:pic>
        <p:nvPicPr>
          <p:cNvPr id="5" name="Picture 4">
            <a:extLst>
              <a:ext uri="{FF2B5EF4-FFF2-40B4-BE49-F238E27FC236}">
                <a16:creationId xmlns:a16="http://schemas.microsoft.com/office/drawing/2014/main" id="{3531601F-A83A-4A1C-83B3-6D58E86B64CB}"/>
              </a:ext>
            </a:extLst>
          </p:cNvPr>
          <p:cNvPicPr>
            <a:picLocks noChangeAspect="1"/>
          </p:cNvPicPr>
          <p:nvPr/>
        </p:nvPicPr>
        <p:blipFill>
          <a:blip r:embed="rId3"/>
          <a:stretch>
            <a:fillRect/>
          </a:stretch>
        </p:blipFill>
        <p:spPr>
          <a:xfrm>
            <a:off x="821350" y="2066322"/>
            <a:ext cx="5447433" cy="204847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Manipulasi Field</a:t>
            </a:r>
            <a:endParaRPr/>
          </a:p>
        </p:txBody>
      </p:sp>
      <p:sp>
        <p:nvSpPr>
          <p:cNvPr id="292" name="Google Shape;292;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Fields yang ada di object, bisa kita manipulasi. Tergantung final atau bukan.</a:t>
            </a:r>
            <a:endParaRPr/>
          </a:p>
          <a:p>
            <a:pPr marL="457200" lvl="0" indent="-311150" algn="l" rtl="0">
              <a:spcBef>
                <a:spcPts val="0"/>
              </a:spcBef>
              <a:spcAft>
                <a:spcPts val="0"/>
              </a:spcAft>
              <a:buSzPts val="1300"/>
              <a:buChar char="●"/>
            </a:pPr>
            <a:r>
              <a:rPr lang="id"/>
              <a:t>Jika final, berarti kita tidak bisa mengubah data field nya, namun jika tidak, kita bisa mengubah field nya</a:t>
            </a:r>
            <a:endParaRPr/>
          </a:p>
          <a:p>
            <a:pPr marL="457200" lvl="0" indent="-311150" algn="l" rtl="0">
              <a:spcBef>
                <a:spcPts val="0"/>
              </a:spcBef>
              <a:spcAft>
                <a:spcPts val="0"/>
              </a:spcAft>
              <a:buSzPts val="1300"/>
              <a:buChar char="●"/>
            </a:pPr>
            <a:r>
              <a:rPr lang="id"/>
              <a:t>Untuk memanipulasi data field, sama seperti cara pada variable</a:t>
            </a:r>
            <a:endParaRPr/>
          </a:p>
          <a:p>
            <a:pPr marL="457200" lvl="0" indent="-311150" algn="l" rtl="0">
              <a:spcBef>
                <a:spcPts val="0"/>
              </a:spcBef>
              <a:spcAft>
                <a:spcPts val="0"/>
              </a:spcAft>
              <a:buSzPts val="1300"/>
              <a:buChar char="●"/>
            </a:pPr>
            <a:r>
              <a:rPr lang="id"/>
              <a:t>Untuk mengakses field, kita butuh kata kunci . (titik) setelah nama object dan diikuti nama field nya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Object Oriented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Manipulasi Field</a:t>
            </a:r>
            <a:endParaRPr/>
          </a:p>
        </p:txBody>
      </p:sp>
      <p:pic>
        <p:nvPicPr>
          <p:cNvPr id="3" name="Picture 2">
            <a:extLst>
              <a:ext uri="{FF2B5EF4-FFF2-40B4-BE49-F238E27FC236}">
                <a16:creationId xmlns:a16="http://schemas.microsoft.com/office/drawing/2014/main" id="{57558A7D-5539-4E78-A82A-676F944DA5D1}"/>
              </a:ext>
            </a:extLst>
          </p:cNvPr>
          <p:cNvPicPr>
            <a:picLocks noChangeAspect="1"/>
          </p:cNvPicPr>
          <p:nvPr/>
        </p:nvPicPr>
        <p:blipFill>
          <a:blip r:embed="rId3"/>
          <a:stretch>
            <a:fillRect/>
          </a:stretch>
        </p:blipFill>
        <p:spPr>
          <a:xfrm>
            <a:off x="855345" y="1894273"/>
            <a:ext cx="7221195" cy="23989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Method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Method</a:t>
            </a:r>
            <a:endParaRPr/>
          </a:p>
        </p:txBody>
      </p:sp>
      <p:sp>
        <p:nvSpPr>
          <p:cNvPr id="309" name="Google Shape;309;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Selain menambahkan field, kita juga bisa menambahkan method ke object</a:t>
            </a:r>
            <a:endParaRPr/>
          </a:p>
          <a:p>
            <a:pPr marL="457200" lvl="0" indent="-311150" algn="l" rtl="0">
              <a:spcBef>
                <a:spcPts val="0"/>
              </a:spcBef>
              <a:spcAft>
                <a:spcPts val="0"/>
              </a:spcAft>
              <a:buSzPts val="1300"/>
              <a:buChar char="●"/>
            </a:pPr>
            <a:r>
              <a:rPr lang="id"/>
              <a:t>Method adalah function yang terdapat di dalam class</a:t>
            </a:r>
            <a:endParaRPr/>
          </a:p>
          <a:p>
            <a:pPr marL="457200" lvl="0" indent="-311150" algn="l" rtl="0">
              <a:spcBef>
                <a:spcPts val="0"/>
              </a:spcBef>
              <a:spcAft>
                <a:spcPts val="0"/>
              </a:spcAft>
              <a:buSzPts val="1300"/>
              <a:buChar char="●"/>
            </a:pPr>
            <a:r>
              <a:rPr lang="id"/>
              <a:t>Cara dengan mendeklarasikan method tersebut di dalam block class</a:t>
            </a:r>
            <a:endParaRPr/>
          </a:p>
          <a:p>
            <a:pPr marL="457200" lvl="0" indent="-311150" algn="l" rtl="0">
              <a:spcBef>
                <a:spcPts val="0"/>
              </a:spcBef>
              <a:spcAft>
                <a:spcPts val="0"/>
              </a:spcAft>
              <a:buSzPts val="1300"/>
              <a:buChar char="●"/>
            </a:pPr>
            <a:r>
              <a:rPr lang="id"/>
              <a:t>Sama seperti function biasanya, kita juga bisa menambahkan return value, parameter di method yang ada di dalam block class</a:t>
            </a:r>
            <a:endParaRPr/>
          </a:p>
          <a:p>
            <a:pPr marL="457200" lvl="0" indent="-311150" algn="l" rtl="0">
              <a:spcBef>
                <a:spcPts val="0"/>
              </a:spcBef>
              <a:spcAft>
                <a:spcPts val="0"/>
              </a:spcAft>
              <a:buSzPts val="1300"/>
              <a:buChar char="●"/>
            </a:pPr>
            <a:r>
              <a:rPr lang="id"/>
              <a:t>Untuk mengakses method tersebut, kita bisa menggunakan tanda titik (.) dan diikuti dengan nama method nya. Sama seperti mengakses field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Method</a:t>
            </a:r>
            <a:endParaRPr/>
          </a:p>
        </p:txBody>
      </p:sp>
      <p:pic>
        <p:nvPicPr>
          <p:cNvPr id="3" name="Picture 2">
            <a:extLst>
              <a:ext uri="{FF2B5EF4-FFF2-40B4-BE49-F238E27FC236}">
                <a16:creationId xmlns:a16="http://schemas.microsoft.com/office/drawing/2014/main" id="{ADF90F7A-94A9-41FA-A0BF-1D97E718C998}"/>
              </a:ext>
            </a:extLst>
          </p:cNvPr>
          <p:cNvPicPr>
            <a:picLocks noChangeAspect="1"/>
          </p:cNvPicPr>
          <p:nvPr/>
        </p:nvPicPr>
        <p:blipFill>
          <a:blip r:embed="rId3"/>
          <a:stretch>
            <a:fillRect/>
          </a:stretch>
        </p:blipFill>
        <p:spPr>
          <a:xfrm>
            <a:off x="729450" y="2063317"/>
            <a:ext cx="6236528" cy="226335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Memanggil Method</a:t>
            </a:r>
            <a:endParaRPr/>
          </a:p>
        </p:txBody>
      </p:sp>
      <p:pic>
        <p:nvPicPr>
          <p:cNvPr id="3" name="Picture 2">
            <a:extLst>
              <a:ext uri="{FF2B5EF4-FFF2-40B4-BE49-F238E27FC236}">
                <a16:creationId xmlns:a16="http://schemas.microsoft.com/office/drawing/2014/main" id="{4AF9210D-C578-4264-AB7A-2DD7DB9EFCA9}"/>
              </a:ext>
            </a:extLst>
          </p:cNvPr>
          <p:cNvPicPr>
            <a:picLocks noChangeAspect="1"/>
          </p:cNvPicPr>
          <p:nvPr/>
        </p:nvPicPr>
        <p:blipFill>
          <a:blip r:embed="rId3"/>
          <a:stretch>
            <a:fillRect/>
          </a:stretch>
        </p:blipFill>
        <p:spPr>
          <a:xfrm>
            <a:off x="729450" y="1938248"/>
            <a:ext cx="4191791" cy="163014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Method Expression Body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Method Expression Body</a:t>
            </a:r>
            <a:endParaRPr/>
          </a:p>
        </p:txBody>
      </p:sp>
      <p:sp>
        <p:nvSpPr>
          <p:cNvPr id="332" name="Google Shape;332;p5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membuat method, kadang-kadang kita hanya menggunakan satu baris kode</a:t>
            </a:r>
            <a:endParaRPr/>
          </a:p>
          <a:p>
            <a:pPr marL="457200" lvl="0" indent="-311150" algn="l" rtl="0">
              <a:spcBef>
                <a:spcPts val="0"/>
              </a:spcBef>
              <a:spcAft>
                <a:spcPts val="0"/>
              </a:spcAft>
              <a:buSzPts val="1300"/>
              <a:buChar char="●"/>
            </a:pPr>
            <a:r>
              <a:rPr lang="id"/>
              <a:t>Jika kita membuat method dengan body yang sangat sederhana, kita bisa gunakan expression body</a:t>
            </a:r>
            <a:endParaRPr/>
          </a:p>
          <a:p>
            <a:pPr marL="457200" lvl="0" indent="-311150" algn="l" rtl="0">
              <a:spcBef>
                <a:spcPts val="0"/>
              </a:spcBef>
              <a:spcAft>
                <a:spcPts val="0"/>
              </a:spcAft>
              <a:buSzPts val="1300"/>
              <a:buChar char="●"/>
            </a:pPr>
            <a:r>
              <a:rPr lang="id"/>
              <a:t>Expression body mirip seperti ketika kita membuat anonymous function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Method Expression Body</a:t>
            </a:r>
            <a:endParaRPr/>
          </a:p>
        </p:txBody>
      </p:sp>
      <p:pic>
        <p:nvPicPr>
          <p:cNvPr id="3" name="Picture 2">
            <a:extLst>
              <a:ext uri="{FF2B5EF4-FFF2-40B4-BE49-F238E27FC236}">
                <a16:creationId xmlns:a16="http://schemas.microsoft.com/office/drawing/2014/main" id="{FCD9065D-EFB4-45C0-A7A8-841B3A3FA612}"/>
              </a:ext>
            </a:extLst>
          </p:cNvPr>
          <p:cNvPicPr>
            <a:picLocks noChangeAspect="1"/>
          </p:cNvPicPr>
          <p:nvPr/>
        </p:nvPicPr>
        <p:blipFill>
          <a:blip r:embed="rId3"/>
          <a:stretch>
            <a:fillRect/>
          </a:stretch>
        </p:blipFill>
        <p:spPr>
          <a:xfrm>
            <a:off x="725849" y="1960264"/>
            <a:ext cx="5901537" cy="252252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Memanggil Method Expression Body</a:t>
            </a:r>
            <a:endParaRPr/>
          </a:p>
        </p:txBody>
      </p:sp>
      <p:pic>
        <p:nvPicPr>
          <p:cNvPr id="3" name="Picture 2">
            <a:extLst>
              <a:ext uri="{FF2B5EF4-FFF2-40B4-BE49-F238E27FC236}">
                <a16:creationId xmlns:a16="http://schemas.microsoft.com/office/drawing/2014/main" id="{3C8095BE-BFD9-4D9F-A895-0056C2695B29}"/>
              </a:ext>
            </a:extLst>
          </p:cNvPr>
          <p:cNvPicPr>
            <a:picLocks noChangeAspect="1"/>
          </p:cNvPicPr>
          <p:nvPr/>
        </p:nvPicPr>
        <p:blipFill>
          <a:blip r:embed="rId3"/>
          <a:stretch>
            <a:fillRect/>
          </a:stretch>
        </p:blipFill>
        <p:spPr>
          <a:xfrm>
            <a:off x="729450" y="2022919"/>
            <a:ext cx="5542144" cy="21699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Extension Method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Apa itu Object Oriented Programming?</a:t>
            </a:r>
            <a:endParaRPr/>
          </a:p>
        </p:txBody>
      </p:sp>
      <p:sp>
        <p:nvSpPr>
          <p:cNvPr id="200" name="Google Shape;200;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Object Oriented Programming adalah sudut pandang bahasa pemrograman yang berkonsep “objek”</a:t>
            </a:r>
            <a:endParaRPr/>
          </a:p>
          <a:p>
            <a:pPr marL="457200" lvl="0" indent="-311150" algn="l" rtl="0">
              <a:spcBef>
                <a:spcPts val="0"/>
              </a:spcBef>
              <a:spcAft>
                <a:spcPts val="0"/>
              </a:spcAft>
              <a:buSzPts val="1300"/>
              <a:buChar char="●"/>
            </a:pPr>
            <a:r>
              <a:rPr lang="id"/>
              <a:t>Ada banyak sudut pandang bahasa pemrograman, namun OOP adalah yang sangat populer saat ini.</a:t>
            </a:r>
            <a:endParaRPr/>
          </a:p>
          <a:p>
            <a:pPr marL="457200" lvl="0" indent="-311150" algn="l" rtl="0">
              <a:spcBef>
                <a:spcPts val="0"/>
              </a:spcBef>
              <a:spcAft>
                <a:spcPts val="0"/>
              </a:spcAft>
              <a:buSzPts val="1300"/>
              <a:buChar char="●"/>
            </a:pPr>
            <a:r>
              <a:rPr lang="id"/>
              <a:t>Ada beberapa istilah yang perlu dimengerti dalam OOP, yaitu: Object dan Class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Extension Method</a:t>
            </a:r>
            <a:endParaRPr/>
          </a:p>
        </p:txBody>
      </p:sp>
      <p:sp>
        <p:nvSpPr>
          <p:cNvPr id="355" name="Google Shape;355;p5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Extension Method adalah cara menambahkan method terhadap Class yang sudah ada, tanpa harus mengubah Class tersebut</a:t>
            </a:r>
            <a:endParaRPr/>
          </a:p>
          <a:p>
            <a:pPr marL="457200" lvl="0" indent="-311150" algn="l" rtl="0">
              <a:spcBef>
                <a:spcPts val="0"/>
              </a:spcBef>
              <a:spcAft>
                <a:spcPts val="0"/>
              </a:spcAft>
              <a:buSzPts val="1300"/>
              <a:buChar char="●"/>
            </a:pPr>
            <a:r>
              <a:rPr lang="id"/>
              <a:t>Hal ini kadang bermanfaat jika misal Class nya adalah Class milik library yang bukan kita yang membuatnya</a:t>
            </a:r>
            <a:endParaRPr/>
          </a:p>
          <a:p>
            <a:pPr marL="0" lvl="0" indent="0" algn="l" rtl="0">
              <a:spcBef>
                <a:spcPts val="16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Extension Method</a:t>
            </a:r>
            <a:endParaRPr/>
          </a:p>
        </p:txBody>
      </p:sp>
      <p:sp>
        <p:nvSpPr>
          <p:cNvPr id="361" name="Google Shape;361;p5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Membuat Extension Method hampir mirip dengan membuat class, namun kita perlu menggunakan kata kunci extension diikuti nama extension lalu diikuti kata kunci on dan nama Class yang ingin kita tambahkan extension method nya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Extension Method</a:t>
            </a:r>
            <a:endParaRPr/>
          </a:p>
        </p:txBody>
      </p:sp>
      <p:pic>
        <p:nvPicPr>
          <p:cNvPr id="3" name="Picture 2">
            <a:extLst>
              <a:ext uri="{FF2B5EF4-FFF2-40B4-BE49-F238E27FC236}">
                <a16:creationId xmlns:a16="http://schemas.microsoft.com/office/drawing/2014/main" id="{7075C7CE-2B58-4FF5-8282-47DFB3AC44A1}"/>
              </a:ext>
            </a:extLst>
          </p:cNvPr>
          <p:cNvPicPr>
            <a:picLocks noChangeAspect="1"/>
          </p:cNvPicPr>
          <p:nvPr/>
        </p:nvPicPr>
        <p:blipFill>
          <a:blip r:embed="rId3"/>
          <a:stretch>
            <a:fillRect/>
          </a:stretch>
        </p:blipFill>
        <p:spPr>
          <a:xfrm>
            <a:off x="725850" y="1853850"/>
            <a:ext cx="4991797" cy="32896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Extension Method</a:t>
            </a:r>
            <a:endParaRPr/>
          </a:p>
        </p:txBody>
      </p:sp>
      <p:pic>
        <p:nvPicPr>
          <p:cNvPr id="3" name="Picture 2">
            <a:extLst>
              <a:ext uri="{FF2B5EF4-FFF2-40B4-BE49-F238E27FC236}">
                <a16:creationId xmlns:a16="http://schemas.microsoft.com/office/drawing/2014/main" id="{956E10FC-7411-48BC-9DFC-46C4689A2201}"/>
              </a:ext>
            </a:extLst>
          </p:cNvPr>
          <p:cNvPicPr>
            <a:picLocks noChangeAspect="1"/>
          </p:cNvPicPr>
          <p:nvPr/>
        </p:nvPicPr>
        <p:blipFill>
          <a:blip r:embed="rId3"/>
          <a:stretch>
            <a:fillRect/>
          </a:stretch>
        </p:blipFill>
        <p:spPr>
          <a:xfrm>
            <a:off x="820681" y="2045444"/>
            <a:ext cx="4638452" cy="237043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Constructor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Constructor</a:t>
            </a:r>
            <a:endParaRPr/>
          </a:p>
        </p:txBody>
      </p:sp>
      <p:sp>
        <p:nvSpPr>
          <p:cNvPr id="419" name="Google Shape;419;p6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Object, maka kita seperti memanggil sebuah method, karena kita menggunakan kurung ()</a:t>
            </a:r>
            <a:endParaRPr/>
          </a:p>
          <a:p>
            <a:pPr marL="457200" lvl="0" indent="-311150" algn="l" rtl="0">
              <a:spcBef>
                <a:spcPts val="0"/>
              </a:spcBef>
              <a:spcAft>
                <a:spcPts val="0"/>
              </a:spcAft>
              <a:buSzPts val="1300"/>
              <a:buChar char="●"/>
            </a:pPr>
            <a:r>
              <a:rPr lang="id"/>
              <a:t>Di dalam class, kita bisa membuat constructor, constructor adalah method  yang akan dipanggil saat pertama kali Object dibuat.</a:t>
            </a:r>
            <a:endParaRPr/>
          </a:p>
          <a:p>
            <a:pPr marL="457200" lvl="0" indent="-311150" algn="l" rtl="0">
              <a:spcBef>
                <a:spcPts val="0"/>
              </a:spcBef>
              <a:spcAft>
                <a:spcPts val="0"/>
              </a:spcAft>
              <a:buSzPts val="1300"/>
              <a:buChar char="●"/>
            </a:pPr>
            <a:r>
              <a:rPr lang="id"/>
              <a:t>Mirip seperti di method, kita bisa memberi parameter pada constructor</a:t>
            </a:r>
            <a:endParaRPr/>
          </a:p>
          <a:p>
            <a:pPr marL="457200" lvl="0" indent="-311150" algn="l" rtl="0">
              <a:spcBef>
                <a:spcPts val="0"/>
              </a:spcBef>
              <a:spcAft>
                <a:spcPts val="0"/>
              </a:spcAft>
              <a:buSzPts val="1300"/>
              <a:buChar char="●"/>
            </a:pPr>
            <a:r>
              <a:rPr lang="id"/>
              <a:t>Nama constructor harus sama dengan nama class, dan tidak membutuhkan kata kunci void atau return value</a:t>
            </a:r>
            <a:endParaRPr/>
          </a:p>
          <a:p>
            <a:pPr marL="457200" lvl="0" indent="-311150" algn="l" rtl="0">
              <a:spcBef>
                <a:spcPts val="0"/>
              </a:spcBef>
              <a:spcAft>
                <a:spcPts val="0"/>
              </a:spcAft>
              <a:buSzPts val="1300"/>
              <a:buChar char="●"/>
            </a:pPr>
            <a:r>
              <a:rPr lang="id"/>
              <a:t>Ketika kita menambahkan Constructor pada class, maka saat membuat Object baru, kita wajib mengikuti parameter yang ada di Constructor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Constructor</a:t>
            </a:r>
            <a:endParaRPr/>
          </a:p>
        </p:txBody>
      </p:sp>
      <p:pic>
        <p:nvPicPr>
          <p:cNvPr id="3" name="Picture 2">
            <a:extLst>
              <a:ext uri="{FF2B5EF4-FFF2-40B4-BE49-F238E27FC236}">
                <a16:creationId xmlns:a16="http://schemas.microsoft.com/office/drawing/2014/main" id="{4F874765-18DE-4794-8606-94371BF4F9EA}"/>
              </a:ext>
            </a:extLst>
          </p:cNvPr>
          <p:cNvPicPr>
            <a:picLocks noChangeAspect="1"/>
          </p:cNvPicPr>
          <p:nvPr/>
        </p:nvPicPr>
        <p:blipFill>
          <a:blip r:embed="rId3"/>
          <a:stretch>
            <a:fillRect/>
          </a:stretch>
        </p:blipFill>
        <p:spPr>
          <a:xfrm>
            <a:off x="831991" y="1894273"/>
            <a:ext cx="5393110" cy="248815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Constructor</a:t>
            </a:r>
            <a:endParaRPr/>
          </a:p>
        </p:txBody>
      </p:sp>
      <p:pic>
        <p:nvPicPr>
          <p:cNvPr id="3" name="Picture 2">
            <a:extLst>
              <a:ext uri="{FF2B5EF4-FFF2-40B4-BE49-F238E27FC236}">
                <a16:creationId xmlns:a16="http://schemas.microsoft.com/office/drawing/2014/main" id="{FEE20265-016F-4625-A724-A72A5DA4876F}"/>
              </a:ext>
            </a:extLst>
          </p:cNvPr>
          <p:cNvPicPr>
            <a:picLocks noChangeAspect="1"/>
          </p:cNvPicPr>
          <p:nvPr/>
        </p:nvPicPr>
        <p:blipFill>
          <a:blip r:embed="rId3"/>
          <a:stretch>
            <a:fillRect/>
          </a:stretch>
        </p:blipFill>
        <p:spPr>
          <a:xfrm>
            <a:off x="729450" y="2024767"/>
            <a:ext cx="5017684" cy="190046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Variable Shadowing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Variable Shadowing</a:t>
            </a:r>
            <a:endParaRPr/>
          </a:p>
        </p:txBody>
      </p:sp>
      <p:sp>
        <p:nvSpPr>
          <p:cNvPr id="442" name="Google Shape;442;p7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Variable shadowing adalah kejadian ketika kita membuat nama variable dengan nama yang sama di scope yang menutupi variable dengan nama yang sama di scope diatasnya</a:t>
            </a:r>
            <a:endParaRPr/>
          </a:p>
          <a:p>
            <a:pPr marL="457200" lvl="0" indent="-311150" algn="l" rtl="0">
              <a:spcBef>
                <a:spcPts val="0"/>
              </a:spcBef>
              <a:spcAft>
                <a:spcPts val="0"/>
              </a:spcAft>
              <a:buSzPts val="1300"/>
              <a:buChar char="●"/>
            </a:pPr>
            <a:r>
              <a:rPr lang="id"/>
              <a:t>Ini biasa terjadi seperti kita membuat nama parameter di method sama dengan nama field di class</a:t>
            </a:r>
            <a:endParaRPr/>
          </a:p>
          <a:p>
            <a:pPr marL="457200" lvl="0" indent="-311150" algn="l" rtl="0">
              <a:spcBef>
                <a:spcPts val="0"/>
              </a:spcBef>
              <a:spcAft>
                <a:spcPts val="0"/>
              </a:spcAft>
              <a:buSzPts val="1300"/>
              <a:buChar char="●"/>
            </a:pPr>
            <a:r>
              <a:rPr lang="id"/>
              <a:t>Saat terjadi variable shadowing, maka secara otomatis variable di scope diatasnya tidak bisa diakses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Apa itu Object?</a:t>
            </a:r>
            <a:endParaRPr/>
          </a:p>
        </p:txBody>
      </p:sp>
      <p:sp>
        <p:nvSpPr>
          <p:cNvPr id="206" name="Google Shape;206;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Object adalah data yang berisi field / properties / attributes dan method / function / behavior</a:t>
            </a:r>
            <a:endParaRPr/>
          </a:p>
          <a:p>
            <a:pPr marL="457200" lvl="0" indent="-311150" algn="l" rtl="0">
              <a:spcBef>
                <a:spcPts val="0"/>
              </a:spcBef>
              <a:spcAft>
                <a:spcPts val="0"/>
              </a:spcAft>
              <a:buSzPts val="1300"/>
              <a:buChar char="●"/>
            </a:pPr>
            <a:r>
              <a:rPr lang="id"/>
              <a:t>Semua data di Dart adalah Object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Variable Shadowing</a:t>
            </a:r>
            <a:endParaRPr/>
          </a:p>
        </p:txBody>
      </p:sp>
      <p:pic>
        <p:nvPicPr>
          <p:cNvPr id="3" name="Picture 2">
            <a:extLst>
              <a:ext uri="{FF2B5EF4-FFF2-40B4-BE49-F238E27FC236}">
                <a16:creationId xmlns:a16="http://schemas.microsoft.com/office/drawing/2014/main" id="{7D1A9938-605D-4BDE-BAEE-828AEB67EB43}"/>
              </a:ext>
            </a:extLst>
          </p:cNvPr>
          <p:cNvPicPr>
            <a:picLocks noChangeAspect="1"/>
          </p:cNvPicPr>
          <p:nvPr/>
        </p:nvPicPr>
        <p:blipFill>
          <a:blip r:embed="rId3"/>
          <a:stretch>
            <a:fillRect/>
          </a:stretch>
        </p:blipFill>
        <p:spPr>
          <a:xfrm>
            <a:off x="5107337" y="1409649"/>
            <a:ext cx="3858163" cy="369621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This Keyword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This Keyword</a:t>
            </a:r>
            <a:endParaRPr/>
          </a:p>
        </p:txBody>
      </p:sp>
      <p:sp>
        <p:nvSpPr>
          <p:cNvPr id="459" name="Google Shape;459;p7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kode di dalam block constructor atau method di dalam class, kita bisa menggunakan kata kunci this untuk mengakses object saat ini</a:t>
            </a:r>
            <a:endParaRPr/>
          </a:p>
          <a:p>
            <a:pPr marL="457200" lvl="0" indent="-311150" algn="l" rtl="0">
              <a:spcBef>
                <a:spcPts val="0"/>
              </a:spcBef>
              <a:spcAft>
                <a:spcPts val="0"/>
              </a:spcAft>
              <a:buSzPts val="1300"/>
              <a:buChar char="●"/>
            </a:pPr>
            <a:r>
              <a:rPr lang="id"/>
              <a:t>Misal kadang kita butuh mengakses sebuah field yang namanya sama dengan parameter method, hal ini tidak bisa dilakukan jika langsung menyebut nama field, kita bisa mengakses nama field tersebut dengan kata kunci this</a:t>
            </a:r>
            <a:endParaRPr/>
          </a:p>
          <a:p>
            <a:pPr marL="457200" lvl="0" indent="-311150" algn="l" rtl="0">
              <a:spcBef>
                <a:spcPts val="0"/>
              </a:spcBef>
              <a:spcAft>
                <a:spcPts val="0"/>
              </a:spcAft>
              <a:buSzPts val="1300"/>
              <a:buChar char="●"/>
            </a:pPr>
            <a:r>
              <a:rPr lang="id"/>
              <a:t>This juga tidak hanya digunakan untuk mengakses field milik object saat ini, namun juga bisa digunakan untuk mengakses method</a:t>
            </a:r>
            <a:endParaRPr/>
          </a:p>
          <a:p>
            <a:pPr marL="457200" lvl="0" indent="-311150" algn="l" rtl="0">
              <a:spcBef>
                <a:spcPts val="0"/>
              </a:spcBef>
              <a:spcAft>
                <a:spcPts val="0"/>
              </a:spcAft>
              <a:buSzPts val="1300"/>
              <a:buChar char="●"/>
            </a:pPr>
            <a:r>
              <a:rPr lang="id"/>
              <a:t>This bisa digunakan untuk mengatasi masalah variable shadowing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This Keyword</a:t>
            </a:r>
            <a:endParaRPr/>
          </a:p>
        </p:txBody>
      </p:sp>
      <p:pic>
        <p:nvPicPr>
          <p:cNvPr id="3" name="Picture 2">
            <a:extLst>
              <a:ext uri="{FF2B5EF4-FFF2-40B4-BE49-F238E27FC236}">
                <a16:creationId xmlns:a16="http://schemas.microsoft.com/office/drawing/2014/main" id="{BCE7FD68-6AEF-4F62-AFEF-7D8BE2FB4CBA}"/>
              </a:ext>
            </a:extLst>
          </p:cNvPr>
          <p:cNvPicPr>
            <a:picLocks noChangeAspect="1"/>
          </p:cNvPicPr>
          <p:nvPr/>
        </p:nvPicPr>
        <p:blipFill>
          <a:blip r:embed="rId3"/>
          <a:stretch>
            <a:fillRect/>
          </a:stretch>
        </p:blipFill>
        <p:spPr>
          <a:xfrm>
            <a:off x="4267858" y="1318650"/>
            <a:ext cx="3886742" cy="36200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Initializing Formal Parameter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Initializing Formal Parameter</a:t>
            </a:r>
            <a:endParaRPr/>
          </a:p>
        </p:txBody>
      </p:sp>
      <p:sp>
        <p:nvSpPr>
          <p:cNvPr id="476" name="Google Shape;476;p7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saat membuat Constructor, biasanya kita membuat parameter yang hanya digunakan untuk mengubah nilai yang ada di field</a:t>
            </a:r>
            <a:endParaRPr/>
          </a:p>
          <a:p>
            <a:pPr marL="457200" lvl="0" indent="-311150" algn="l" rtl="0">
              <a:spcBef>
                <a:spcPts val="0"/>
              </a:spcBef>
              <a:spcAft>
                <a:spcPts val="0"/>
              </a:spcAft>
              <a:buSzPts val="1300"/>
              <a:buChar char="●"/>
            </a:pPr>
            <a:r>
              <a:rPr lang="id"/>
              <a:t>Untuk kasus ini, kita bisa menggunakan fitur Formal Parameter, dimana pada parameter kita bisa langsung sebutkan field mana yang akan diubah</a:t>
            </a:r>
            <a:endParaRPr/>
          </a:p>
          <a:p>
            <a:pPr marL="457200" lvl="0" indent="-311150" algn="l" rtl="0">
              <a:spcBef>
                <a:spcPts val="0"/>
              </a:spcBef>
              <a:spcAft>
                <a:spcPts val="0"/>
              </a:spcAft>
              <a:buSzPts val="1300"/>
              <a:buChar char="●"/>
            </a:pPr>
            <a:r>
              <a:rPr lang="id"/>
              <a:t>Formal Parameter hanya bisa digunakan di Constructor, tidak bisa digunakan di Method</a:t>
            </a:r>
            <a:endParaRPr/>
          </a:p>
          <a:p>
            <a:pPr marL="457200" lvl="0" indent="-311150" algn="l" rtl="0">
              <a:spcBef>
                <a:spcPts val="0"/>
              </a:spcBef>
              <a:spcAft>
                <a:spcPts val="0"/>
              </a:spcAft>
              <a:buSzPts val="1300"/>
              <a:buChar char="●"/>
            </a:pPr>
            <a:r>
              <a:rPr lang="id"/>
              <a:t>Caranya kita cukup ubah parameternya dengan menggunakan this.namaField nya, tanpa perlu menggunakan tipe data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8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Initializing Formal Parameter</a:t>
            </a:r>
            <a:endParaRPr/>
          </a:p>
        </p:txBody>
      </p:sp>
      <p:pic>
        <p:nvPicPr>
          <p:cNvPr id="3" name="Picture 2">
            <a:extLst>
              <a:ext uri="{FF2B5EF4-FFF2-40B4-BE49-F238E27FC236}">
                <a16:creationId xmlns:a16="http://schemas.microsoft.com/office/drawing/2014/main" id="{8614CC56-4BAE-4BA6-AE85-42A5A242C2AD}"/>
              </a:ext>
            </a:extLst>
          </p:cNvPr>
          <p:cNvPicPr>
            <a:picLocks noChangeAspect="1"/>
          </p:cNvPicPr>
          <p:nvPr/>
        </p:nvPicPr>
        <p:blipFill>
          <a:blip r:embed="rId3"/>
          <a:stretch>
            <a:fillRect/>
          </a:stretch>
        </p:blipFill>
        <p:spPr>
          <a:xfrm>
            <a:off x="808957" y="1944285"/>
            <a:ext cx="4582164" cy="297221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Named Constructor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Named Constructor</a:t>
            </a:r>
            <a:endParaRPr/>
          </a:p>
        </p:txBody>
      </p:sp>
      <p:sp>
        <p:nvSpPr>
          <p:cNvPr id="493" name="Google Shape;493;p8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Constructor hanya bisa dibuat satu saja, mirip seperti function atau method, kita tidak bisa membuat beberapa dengan nama yang sama.</a:t>
            </a:r>
            <a:endParaRPr/>
          </a:p>
          <a:p>
            <a:pPr marL="457200" lvl="0" indent="-311150" algn="l" rtl="0">
              <a:spcBef>
                <a:spcPts val="0"/>
              </a:spcBef>
              <a:spcAft>
                <a:spcPts val="0"/>
              </a:spcAft>
              <a:buSzPts val="1300"/>
              <a:buChar char="●"/>
            </a:pPr>
            <a:r>
              <a:rPr lang="id"/>
              <a:t>Namun terdapat fitur yang bernama Named Constructor, yaitu Constructor dengan nama yang berbeda</a:t>
            </a:r>
            <a:endParaRPr/>
          </a:p>
          <a:p>
            <a:pPr marL="457200" lvl="0" indent="-311150" algn="l" rtl="0">
              <a:spcBef>
                <a:spcPts val="0"/>
              </a:spcBef>
              <a:spcAft>
                <a:spcPts val="0"/>
              </a:spcAft>
              <a:buSzPts val="1300"/>
              <a:buChar char="●"/>
            </a:pPr>
            <a:r>
              <a:rPr lang="id"/>
              <a:t>Dengan menggunakan Named Constructor, kita bisa membuat Constructor lebih dari satu, namun wajib menggunakan nama yang berbeda</a:t>
            </a:r>
            <a:endParaRPr/>
          </a:p>
          <a:p>
            <a:pPr marL="457200" lvl="0" indent="-311150" algn="l" rtl="0">
              <a:spcBef>
                <a:spcPts val="0"/>
              </a:spcBef>
              <a:spcAft>
                <a:spcPts val="0"/>
              </a:spcAft>
              <a:buSzPts val="1300"/>
              <a:buChar char="●"/>
            </a:pPr>
            <a:r>
              <a:rPr lang="id"/>
              <a:t>Untuk membuatnya kita bisa menggunakan nama Class.namaConstructor nya</a:t>
            </a:r>
            <a:endParaRPr/>
          </a:p>
          <a:p>
            <a:pPr marL="457200" lvl="0" indent="-311150" algn="l" rtl="0">
              <a:spcBef>
                <a:spcPts val="0"/>
              </a:spcBef>
              <a:spcAft>
                <a:spcPts val="0"/>
              </a:spcAft>
              <a:buSzPts val="1300"/>
              <a:buChar char="●"/>
            </a:pPr>
            <a:r>
              <a:rPr lang="id"/>
              <a:t>Named Constructor bisa lebih dari satu</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dirty="0"/>
              <a:t>Kode : Named Constructor</a:t>
            </a:r>
            <a:endParaRPr dirty="0"/>
          </a:p>
        </p:txBody>
      </p:sp>
      <p:pic>
        <p:nvPicPr>
          <p:cNvPr id="3" name="Picture 2">
            <a:extLst>
              <a:ext uri="{FF2B5EF4-FFF2-40B4-BE49-F238E27FC236}">
                <a16:creationId xmlns:a16="http://schemas.microsoft.com/office/drawing/2014/main" id="{FF3361C7-E80A-476D-AC79-7E844F0B1800}"/>
              </a:ext>
            </a:extLst>
          </p:cNvPr>
          <p:cNvPicPr>
            <a:picLocks noChangeAspect="1"/>
          </p:cNvPicPr>
          <p:nvPr/>
        </p:nvPicPr>
        <p:blipFill rotWithShape="1">
          <a:blip r:embed="rId3"/>
          <a:srcRect b="55983"/>
          <a:stretch/>
        </p:blipFill>
        <p:spPr>
          <a:xfrm>
            <a:off x="773515" y="1947075"/>
            <a:ext cx="5148375" cy="24242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Apa itu Class?</a:t>
            </a:r>
            <a:endParaRPr/>
          </a:p>
        </p:txBody>
      </p:sp>
      <p:sp>
        <p:nvSpPr>
          <p:cNvPr id="212" name="Google Shape;212;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Class adalah blueprint, prototype atau cetakan untuk membuat Object</a:t>
            </a:r>
            <a:endParaRPr/>
          </a:p>
          <a:p>
            <a:pPr marL="457200" lvl="0" indent="-311150" algn="l" rtl="0">
              <a:spcBef>
                <a:spcPts val="0"/>
              </a:spcBef>
              <a:spcAft>
                <a:spcPts val="0"/>
              </a:spcAft>
              <a:buSzPts val="1300"/>
              <a:buChar char="●"/>
            </a:pPr>
            <a:r>
              <a:rPr lang="id"/>
              <a:t>Class berisikan deklarasi semua properties dan functions yang dimiliki oleh Object</a:t>
            </a:r>
            <a:endParaRPr/>
          </a:p>
          <a:p>
            <a:pPr marL="457200" lvl="0" indent="-311150" algn="l" rtl="0">
              <a:spcBef>
                <a:spcPts val="0"/>
              </a:spcBef>
              <a:spcAft>
                <a:spcPts val="0"/>
              </a:spcAft>
              <a:buSzPts val="1300"/>
              <a:buChar char="●"/>
            </a:pPr>
            <a:r>
              <a:rPr lang="id"/>
              <a:t>Setiap Object selalu dibuat dari Class</a:t>
            </a:r>
            <a:endParaRPr/>
          </a:p>
          <a:p>
            <a:pPr marL="457200" lvl="0" indent="-311150" algn="l" rtl="0">
              <a:spcBef>
                <a:spcPts val="0"/>
              </a:spcBef>
              <a:spcAft>
                <a:spcPts val="0"/>
              </a:spcAft>
              <a:buSzPts val="1300"/>
              <a:buChar char="●"/>
            </a:pPr>
            <a:r>
              <a:rPr lang="id"/>
              <a:t>Dan sebuah Class bisa membuat Object tanpa batas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Menggunakan Named Constructor</a:t>
            </a:r>
            <a:endParaRPr/>
          </a:p>
        </p:txBody>
      </p:sp>
      <p:sp>
        <p:nvSpPr>
          <p:cNvPr id="505" name="Google Shape;505;p8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membuat Object menggunakan Named Constructor, kita bisa langsung mengakses menggunakan Class.namedConstructor()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Named Constructor</a:t>
            </a:r>
            <a:endParaRPr/>
          </a:p>
        </p:txBody>
      </p:sp>
      <p:pic>
        <p:nvPicPr>
          <p:cNvPr id="3" name="Picture 2">
            <a:extLst>
              <a:ext uri="{FF2B5EF4-FFF2-40B4-BE49-F238E27FC236}">
                <a16:creationId xmlns:a16="http://schemas.microsoft.com/office/drawing/2014/main" id="{4B155FCB-A0EA-4A0A-8885-3397634C2DC7}"/>
              </a:ext>
            </a:extLst>
          </p:cNvPr>
          <p:cNvPicPr>
            <a:picLocks noChangeAspect="1"/>
          </p:cNvPicPr>
          <p:nvPr/>
        </p:nvPicPr>
        <p:blipFill>
          <a:blip r:embed="rId3"/>
          <a:stretch>
            <a:fillRect/>
          </a:stretch>
        </p:blipFill>
        <p:spPr>
          <a:xfrm>
            <a:off x="729450" y="1984750"/>
            <a:ext cx="4286848" cy="240063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Initializer List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Initializer List</a:t>
            </a:r>
            <a:endParaRPr/>
          </a:p>
        </p:txBody>
      </p:sp>
      <p:sp>
        <p:nvSpPr>
          <p:cNvPr id="551" name="Google Shape;551;p9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Constructor atau Named Constructor, terdapat fitur yang bernama Initializer List</a:t>
            </a:r>
            <a:endParaRPr/>
          </a:p>
          <a:p>
            <a:pPr marL="457200" lvl="0" indent="-311150" algn="l" rtl="0">
              <a:spcBef>
                <a:spcPts val="0"/>
              </a:spcBef>
              <a:spcAft>
                <a:spcPts val="0"/>
              </a:spcAft>
              <a:buSzPts val="1300"/>
              <a:buChar char="●"/>
            </a:pPr>
            <a:r>
              <a:rPr lang="id"/>
              <a:t>Initializer List merupakan tempat dimana kita bisa mengubah field pada Object, sebelum block body Constructor</a:t>
            </a:r>
            <a:endParaRPr/>
          </a:p>
          <a:p>
            <a:pPr marL="457200" lvl="0" indent="-311150" algn="l" rtl="0">
              <a:spcBef>
                <a:spcPts val="0"/>
              </a:spcBef>
              <a:spcAft>
                <a:spcPts val="0"/>
              </a:spcAft>
              <a:buSzPts val="1300"/>
              <a:buChar char="●"/>
            </a:pPr>
            <a:r>
              <a:rPr lang="id"/>
              <a:t>Hal ini menjadi lebih mudah dibanding mengubah field di dalam block Constructor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9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Initializer List</a:t>
            </a:r>
            <a:endParaRPr/>
          </a:p>
        </p:txBody>
      </p:sp>
      <p:pic>
        <p:nvPicPr>
          <p:cNvPr id="3" name="Picture 2">
            <a:extLst>
              <a:ext uri="{FF2B5EF4-FFF2-40B4-BE49-F238E27FC236}">
                <a16:creationId xmlns:a16="http://schemas.microsoft.com/office/drawing/2014/main" id="{279A482C-B080-4AD3-B476-6372FE0BCAAB}"/>
              </a:ext>
            </a:extLst>
          </p:cNvPr>
          <p:cNvPicPr>
            <a:picLocks noChangeAspect="1"/>
          </p:cNvPicPr>
          <p:nvPr/>
        </p:nvPicPr>
        <p:blipFill>
          <a:blip r:embed="rId3"/>
          <a:stretch>
            <a:fillRect/>
          </a:stretch>
        </p:blipFill>
        <p:spPr>
          <a:xfrm>
            <a:off x="472972" y="1960779"/>
            <a:ext cx="4788620" cy="2657743"/>
          </a:xfrm>
          <a:prstGeom prst="rect">
            <a:avLst/>
          </a:prstGeom>
        </p:spPr>
      </p:pic>
      <p:pic>
        <p:nvPicPr>
          <p:cNvPr id="5" name="Picture 4">
            <a:extLst>
              <a:ext uri="{FF2B5EF4-FFF2-40B4-BE49-F238E27FC236}">
                <a16:creationId xmlns:a16="http://schemas.microsoft.com/office/drawing/2014/main" id="{B90D4BAD-3CF3-4862-97BF-AAE5FEBD6520}"/>
              </a:ext>
            </a:extLst>
          </p:cNvPr>
          <p:cNvPicPr>
            <a:picLocks noChangeAspect="1"/>
          </p:cNvPicPr>
          <p:nvPr/>
        </p:nvPicPr>
        <p:blipFill>
          <a:blip r:embed="rId4"/>
          <a:stretch>
            <a:fillRect/>
          </a:stretch>
        </p:blipFill>
        <p:spPr>
          <a:xfrm>
            <a:off x="5261592" y="1960779"/>
            <a:ext cx="3724795" cy="146705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10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Cascade Notation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Cascade Notation</a:t>
            </a:r>
            <a:endParaRPr/>
          </a:p>
        </p:txBody>
      </p:sp>
      <p:sp>
        <p:nvSpPr>
          <p:cNvPr id="614" name="Google Shape;614;p10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Cascade Notation merupakan operator yang bisa kita gunakan untuk memberikan beberapa operasi pada object yang sama</a:t>
            </a:r>
            <a:endParaRPr/>
          </a:p>
          <a:p>
            <a:pPr marL="457200" lvl="0" indent="-311150" algn="l" rtl="0">
              <a:spcBef>
                <a:spcPts val="0"/>
              </a:spcBef>
              <a:spcAft>
                <a:spcPts val="0"/>
              </a:spcAft>
              <a:buSzPts val="1300"/>
              <a:buChar char="●"/>
            </a:pPr>
            <a:r>
              <a:rPr lang="id"/>
              <a:t>Ada dua jenis Cascase Notation, yaitu .. (titik titik), dan ?.. (tanda tanya titik titik)</a:t>
            </a:r>
            <a:endParaRPr/>
          </a:p>
          <a:p>
            <a:pPr marL="457200" lvl="0" indent="-311150" algn="l" rtl="0">
              <a:spcBef>
                <a:spcPts val="0"/>
              </a:spcBef>
              <a:spcAft>
                <a:spcPts val="0"/>
              </a:spcAft>
              <a:buSzPts val="1300"/>
              <a:buChar char="●"/>
            </a:pPr>
            <a:r>
              <a:rPr lang="id"/>
              <a:t>.. digunakan untuk object yang tidak nullable, sedangkan ?.. digunakan untuk object yang nullable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1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Tanpa Cascade Notation</a:t>
            </a:r>
            <a:endParaRPr/>
          </a:p>
        </p:txBody>
      </p:sp>
      <p:pic>
        <p:nvPicPr>
          <p:cNvPr id="3" name="Picture 2">
            <a:extLst>
              <a:ext uri="{FF2B5EF4-FFF2-40B4-BE49-F238E27FC236}">
                <a16:creationId xmlns:a16="http://schemas.microsoft.com/office/drawing/2014/main" id="{4B8135F6-C5EA-465A-9897-587FF47E4B80}"/>
              </a:ext>
            </a:extLst>
          </p:cNvPr>
          <p:cNvPicPr>
            <a:picLocks noChangeAspect="1"/>
          </p:cNvPicPr>
          <p:nvPr/>
        </p:nvPicPr>
        <p:blipFill>
          <a:blip r:embed="rId3"/>
          <a:stretch>
            <a:fillRect/>
          </a:stretch>
        </p:blipFill>
        <p:spPr>
          <a:xfrm>
            <a:off x="723363" y="2036938"/>
            <a:ext cx="3848637" cy="25054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10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Cascade Notation</a:t>
            </a:r>
            <a:endParaRPr/>
          </a:p>
        </p:txBody>
      </p:sp>
      <p:pic>
        <p:nvPicPr>
          <p:cNvPr id="3" name="Picture 2">
            <a:extLst>
              <a:ext uri="{FF2B5EF4-FFF2-40B4-BE49-F238E27FC236}">
                <a16:creationId xmlns:a16="http://schemas.microsoft.com/office/drawing/2014/main" id="{5B3EFD96-165A-4378-846F-84E08D46E2C7}"/>
              </a:ext>
            </a:extLst>
          </p:cNvPr>
          <p:cNvPicPr>
            <a:picLocks noChangeAspect="1"/>
          </p:cNvPicPr>
          <p:nvPr/>
        </p:nvPicPr>
        <p:blipFill>
          <a:blip r:embed="rId3"/>
          <a:stretch>
            <a:fillRect/>
          </a:stretch>
        </p:blipFill>
        <p:spPr>
          <a:xfrm>
            <a:off x="729450" y="2104116"/>
            <a:ext cx="3864816" cy="1843416"/>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0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Inheritance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Class dan Object : Person</a:t>
            </a:r>
            <a:endParaRPr/>
          </a:p>
        </p:txBody>
      </p:sp>
      <p:pic>
        <p:nvPicPr>
          <p:cNvPr id="218" name="Google Shape;218;p34"/>
          <p:cNvPicPr preferRelativeResize="0"/>
          <p:nvPr/>
        </p:nvPicPr>
        <p:blipFill>
          <a:blip r:embed="rId3">
            <a:alphaModFix/>
          </a:blip>
          <a:stretch>
            <a:fillRect/>
          </a:stretch>
        </p:blipFill>
        <p:spPr>
          <a:xfrm>
            <a:off x="2481263" y="2006250"/>
            <a:ext cx="4181475" cy="23145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0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Inheritance</a:t>
            </a:r>
            <a:endParaRPr/>
          </a:p>
        </p:txBody>
      </p:sp>
      <p:sp>
        <p:nvSpPr>
          <p:cNvPr id="643" name="Google Shape;643;p10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Inheritance atau pewarisan adalah kemampuan untuk menurunkan sebuah class ke class lain</a:t>
            </a:r>
            <a:endParaRPr/>
          </a:p>
          <a:p>
            <a:pPr marL="457200" lvl="0" indent="-311150" algn="l" rtl="0">
              <a:spcBef>
                <a:spcPts val="0"/>
              </a:spcBef>
              <a:spcAft>
                <a:spcPts val="0"/>
              </a:spcAft>
              <a:buSzPts val="1300"/>
              <a:buChar char="●"/>
            </a:pPr>
            <a:r>
              <a:rPr lang="id"/>
              <a:t>Dalam artian, kita bisa membuat class Parent dan class Child</a:t>
            </a:r>
            <a:endParaRPr/>
          </a:p>
          <a:p>
            <a:pPr marL="457200" lvl="0" indent="-311150" algn="l" rtl="0">
              <a:spcBef>
                <a:spcPts val="0"/>
              </a:spcBef>
              <a:spcAft>
                <a:spcPts val="0"/>
              </a:spcAft>
              <a:buSzPts val="1300"/>
              <a:buChar char="●"/>
            </a:pPr>
            <a:r>
              <a:rPr lang="id"/>
              <a:t>Class Child, hanya bisa punya satu class Parent, namun satu class Parent bisa punya banyak class Child</a:t>
            </a:r>
            <a:endParaRPr/>
          </a:p>
          <a:p>
            <a:pPr marL="457200" lvl="0" indent="-311150" algn="l" rtl="0">
              <a:spcBef>
                <a:spcPts val="0"/>
              </a:spcBef>
              <a:spcAft>
                <a:spcPts val="0"/>
              </a:spcAft>
              <a:buSzPts val="1300"/>
              <a:buChar char="●"/>
            </a:pPr>
            <a:r>
              <a:rPr lang="id"/>
              <a:t>Saat sebuah class diturunkan, maka semua field dan method yang ada di class Parent, secara otomatis akan dimiliki oleh class Child</a:t>
            </a:r>
            <a:endParaRPr/>
          </a:p>
          <a:p>
            <a:pPr marL="457200" lvl="0" indent="-311150" algn="l" rtl="0">
              <a:spcBef>
                <a:spcPts val="0"/>
              </a:spcBef>
              <a:spcAft>
                <a:spcPts val="0"/>
              </a:spcAft>
              <a:buSzPts val="1300"/>
              <a:buChar char="●"/>
            </a:pPr>
            <a:r>
              <a:rPr lang="id"/>
              <a:t>Untuk melakukan pewarisan, di class child, kita harus menggunakan kata kunci extends lalu diikuti dengan nama class parent nya.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0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Inheritance</a:t>
            </a:r>
            <a:endParaRPr/>
          </a:p>
        </p:txBody>
      </p:sp>
      <p:pic>
        <p:nvPicPr>
          <p:cNvPr id="3" name="Picture 2">
            <a:extLst>
              <a:ext uri="{FF2B5EF4-FFF2-40B4-BE49-F238E27FC236}">
                <a16:creationId xmlns:a16="http://schemas.microsoft.com/office/drawing/2014/main" id="{F28D7575-53C6-4055-BD97-F68C76A57CA2}"/>
              </a:ext>
            </a:extLst>
          </p:cNvPr>
          <p:cNvPicPr>
            <a:picLocks noChangeAspect="1"/>
          </p:cNvPicPr>
          <p:nvPr/>
        </p:nvPicPr>
        <p:blipFill>
          <a:blip r:embed="rId3"/>
          <a:stretch>
            <a:fillRect/>
          </a:stretch>
        </p:blipFill>
        <p:spPr>
          <a:xfrm>
            <a:off x="729450" y="1871970"/>
            <a:ext cx="5805165" cy="262388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11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Mengakses Method Parent</a:t>
            </a:r>
            <a:endParaRPr/>
          </a:p>
        </p:txBody>
      </p:sp>
      <p:pic>
        <p:nvPicPr>
          <p:cNvPr id="3" name="Picture 2">
            <a:extLst>
              <a:ext uri="{FF2B5EF4-FFF2-40B4-BE49-F238E27FC236}">
                <a16:creationId xmlns:a16="http://schemas.microsoft.com/office/drawing/2014/main" id="{6F910B71-3C7F-4CA5-8C39-704EE9A38A9B}"/>
              </a:ext>
            </a:extLst>
          </p:cNvPr>
          <p:cNvPicPr>
            <a:picLocks noChangeAspect="1"/>
          </p:cNvPicPr>
          <p:nvPr/>
        </p:nvPicPr>
        <p:blipFill>
          <a:blip r:embed="rId3"/>
          <a:stretch>
            <a:fillRect/>
          </a:stretch>
        </p:blipFill>
        <p:spPr>
          <a:xfrm>
            <a:off x="729450" y="1959734"/>
            <a:ext cx="3742189" cy="2659833"/>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1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Method Overriding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1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Method Overriding</a:t>
            </a:r>
            <a:endParaRPr/>
          </a:p>
        </p:txBody>
      </p:sp>
      <p:sp>
        <p:nvSpPr>
          <p:cNvPr id="666" name="Google Shape;666;p11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Method overriding adalah kemampuan mendeklarasikan ulang method di child class, yang sudah ada di parent class</a:t>
            </a:r>
            <a:endParaRPr/>
          </a:p>
          <a:p>
            <a:pPr marL="457200" lvl="0" indent="-311150" algn="l" rtl="0">
              <a:spcBef>
                <a:spcPts val="0"/>
              </a:spcBef>
              <a:spcAft>
                <a:spcPts val="0"/>
              </a:spcAft>
              <a:buSzPts val="1300"/>
              <a:buChar char="●"/>
            </a:pPr>
            <a:r>
              <a:rPr lang="id"/>
              <a:t>Saat kita melakukan proses overriding tersebut, secara otomatis ketika kita membuat object dari class child, method yang di class parent tidak bisa diakses lagi</a:t>
            </a:r>
            <a:endParaRPr/>
          </a:p>
          <a:p>
            <a:pPr marL="457200" lvl="0" indent="-311150" algn="l" rtl="0">
              <a:spcBef>
                <a:spcPts val="0"/>
              </a:spcBef>
              <a:spcAft>
                <a:spcPts val="0"/>
              </a:spcAft>
              <a:buSzPts val="1300"/>
              <a:buChar char="●"/>
            </a:pPr>
            <a:r>
              <a:rPr lang="id"/>
              <a:t>Saat melakukan method overriding, kita harus pastikan deklarasi method nya harus sama dengan di parent class nya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Method Overriding</a:t>
            </a:r>
            <a:endParaRPr/>
          </a:p>
        </p:txBody>
      </p:sp>
      <p:pic>
        <p:nvPicPr>
          <p:cNvPr id="3" name="Picture 2">
            <a:extLst>
              <a:ext uri="{FF2B5EF4-FFF2-40B4-BE49-F238E27FC236}">
                <a16:creationId xmlns:a16="http://schemas.microsoft.com/office/drawing/2014/main" id="{01B48BEF-9B61-4FFF-8036-17FFC4545697}"/>
              </a:ext>
            </a:extLst>
          </p:cNvPr>
          <p:cNvPicPr>
            <a:picLocks noChangeAspect="1"/>
          </p:cNvPicPr>
          <p:nvPr/>
        </p:nvPicPr>
        <p:blipFill>
          <a:blip r:embed="rId3"/>
          <a:stretch>
            <a:fillRect/>
          </a:stretch>
        </p:blipFill>
        <p:spPr>
          <a:xfrm>
            <a:off x="729450" y="1860820"/>
            <a:ext cx="4982270" cy="2591162"/>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Mengakses Method Overriding</a:t>
            </a:r>
            <a:endParaRPr/>
          </a:p>
        </p:txBody>
      </p:sp>
      <p:pic>
        <p:nvPicPr>
          <p:cNvPr id="3" name="Picture 2">
            <a:extLst>
              <a:ext uri="{FF2B5EF4-FFF2-40B4-BE49-F238E27FC236}">
                <a16:creationId xmlns:a16="http://schemas.microsoft.com/office/drawing/2014/main" id="{A64873F1-704B-4DE7-8609-1E9A9E4DD484}"/>
              </a:ext>
            </a:extLst>
          </p:cNvPr>
          <p:cNvPicPr>
            <a:picLocks noChangeAspect="1"/>
          </p:cNvPicPr>
          <p:nvPr/>
        </p:nvPicPr>
        <p:blipFill>
          <a:blip r:embed="rId3"/>
          <a:stretch>
            <a:fillRect/>
          </a:stretch>
        </p:blipFill>
        <p:spPr>
          <a:xfrm>
            <a:off x="729450" y="2111618"/>
            <a:ext cx="3385350" cy="257477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1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Super Keyword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Super Keyword</a:t>
            </a:r>
            <a:endParaRPr/>
          </a:p>
        </p:txBody>
      </p:sp>
      <p:sp>
        <p:nvSpPr>
          <p:cNvPr id="712" name="Google Shape;712;p1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kita ingin mengakses method yang terdapat di class parent yang sudah terlanjur kita override di class child</a:t>
            </a:r>
            <a:endParaRPr/>
          </a:p>
          <a:p>
            <a:pPr marL="457200" lvl="0" indent="-311150" algn="l" rtl="0">
              <a:spcBef>
                <a:spcPts val="0"/>
              </a:spcBef>
              <a:spcAft>
                <a:spcPts val="0"/>
              </a:spcAft>
              <a:buSzPts val="1300"/>
              <a:buChar char="●"/>
            </a:pPr>
            <a:r>
              <a:rPr lang="id"/>
              <a:t>Untuk mengakses method milik class parent, kita bisa menggunakan kata kunci super</a:t>
            </a:r>
            <a:endParaRPr/>
          </a:p>
          <a:p>
            <a:pPr marL="457200" lvl="0" indent="-311150" algn="l" rtl="0">
              <a:spcBef>
                <a:spcPts val="0"/>
              </a:spcBef>
              <a:spcAft>
                <a:spcPts val="0"/>
              </a:spcAft>
              <a:buSzPts val="1300"/>
              <a:buChar char="●"/>
            </a:pPr>
            <a:r>
              <a:rPr lang="id"/>
              <a:t>Sederhananya, super digunakan untuk mengakses class parent</a:t>
            </a:r>
            <a:endParaRPr/>
          </a:p>
          <a:p>
            <a:pPr marL="457200" lvl="0" indent="-311150" algn="l" rtl="0">
              <a:spcBef>
                <a:spcPts val="0"/>
              </a:spcBef>
              <a:spcAft>
                <a:spcPts val="0"/>
              </a:spcAft>
              <a:buSzPts val="1300"/>
              <a:buChar char="●"/>
            </a:pPr>
            <a:r>
              <a:rPr lang="id"/>
              <a:t>Tidak hanya method, field milik parent class pun bisa kita akses menggunakan kata kunci super</a:t>
            </a:r>
            <a:endParaRPr/>
          </a:p>
          <a:p>
            <a:pPr marL="0" lvl="0" indent="0" algn="l" rtl="0">
              <a:spcBef>
                <a:spcPts val="1600"/>
              </a:spcBef>
              <a:spcAft>
                <a:spcPts val="16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Super Keyword</a:t>
            </a:r>
            <a:endParaRPr/>
          </a:p>
        </p:txBody>
      </p:sp>
      <p:pic>
        <p:nvPicPr>
          <p:cNvPr id="3" name="Picture 2">
            <a:extLst>
              <a:ext uri="{FF2B5EF4-FFF2-40B4-BE49-F238E27FC236}">
                <a16:creationId xmlns:a16="http://schemas.microsoft.com/office/drawing/2014/main" id="{16CEA006-46FF-432E-8681-11EBFB8A12AE}"/>
              </a:ext>
            </a:extLst>
          </p:cNvPr>
          <p:cNvPicPr>
            <a:picLocks noChangeAspect="1"/>
          </p:cNvPicPr>
          <p:nvPr/>
        </p:nvPicPr>
        <p:blipFill>
          <a:blip r:embed="rId3"/>
          <a:stretch>
            <a:fillRect/>
          </a:stretch>
        </p:blipFill>
        <p:spPr>
          <a:xfrm>
            <a:off x="869344" y="1853850"/>
            <a:ext cx="3686434" cy="2203845"/>
          </a:xfrm>
          <a:prstGeom prst="rect">
            <a:avLst/>
          </a:prstGeom>
        </p:spPr>
      </p:pic>
      <p:pic>
        <p:nvPicPr>
          <p:cNvPr id="5" name="Picture 4">
            <a:extLst>
              <a:ext uri="{FF2B5EF4-FFF2-40B4-BE49-F238E27FC236}">
                <a16:creationId xmlns:a16="http://schemas.microsoft.com/office/drawing/2014/main" id="{161B1E5A-4A43-455B-9797-B6174C294995}"/>
              </a:ext>
            </a:extLst>
          </p:cNvPr>
          <p:cNvPicPr>
            <a:picLocks noChangeAspect="1"/>
          </p:cNvPicPr>
          <p:nvPr/>
        </p:nvPicPr>
        <p:blipFill>
          <a:blip r:embed="rId4"/>
          <a:stretch>
            <a:fillRect/>
          </a:stretch>
        </p:blipFill>
        <p:spPr>
          <a:xfrm>
            <a:off x="5251573" y="1853850"/>
            <a:ext cx="3023083" cy="22051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Class dan Object : Car</a:t>
            </a:r>
            <a:endParaRPr/>
          </a:p>
        </p:txBody>
      </p:sp>
      <p:pic>
        <p:nvPicPr>
          <p:cNvPr id="224" name="Google Shape;224;p35"/>
          <p:cNvPicPr preferRelativeResize="0"/>
          <p:nvPr/>
        </p:nvPicPr>
        <p:blipFill>
          <a:blip r:embed="rId3">
            <a:alphaModFix/>
          </a:blip>
          <a:stretch>
            <a:fillRect/>
          </a:stretch>
        </p:blipFill>
        <p:spPr>
          <a:xfrm>
            <a:off x="2638425" y="2006250"/>
            <a:ext cx="3867150" cy="23145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Mengakses Super Keyword</a:t>
            </a:r>
            <a:endParaRPr/>
          </a:p>
        </p:txBody>
      </p:sp>
      <p:pic>
        <p:nvPicPr>
          <p:cNvPr id="3" name="Picture 2">
            <a:extLst>
              <a:ext uri="{FF2B5EF4-FFF2-40B4-BE49-F238E27FC236}">
                <a16:creationId xmlns:a16="http://schemas.microsoft.com/office/drawing/2014/main" id="{C90E36FA-4186-446D-80A5-5E485858BBE8}"/>
              </a:ext>
            </a:extLst>
          </p:cNvPr>
          <p:cNvPicPr>
            <a:picLocks noChangeAspect="1"/>
          </p:cNvPicPr>
          <p:nvPr/>
        </p:nvPicPr>
        <p:blipFill>
          <a:blip r:embed="rId3"/>
          <a:stretch>
            <a:fillRect/>
          </a:stretch>
        </p:blipFill>
        <p:spPr>
          <a:xfrm>
            <a:off x="846345" y="2039279"/>
            <a:ext cx="4071343" cy="217221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12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Super Constructor</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Super Constructor</a:t>
            </a:r>
            <a:endParaRPr/>
          </a:p>
        </p:txBody>
      </p:sp>
      <p:sp>
        <p:nvSpPr>
          <p:cNvPr id="736" name="Google Shape;736;p1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Tidak hanya untuk mengakses method atau field yang ada di parent class, kata kunci super juga bisa digunakan untuk mengakses constructor</a:t>
            </a:r>
            <a:endParaRPr/>
          </a:p>
          <a:p>
            <a:pPr marL="457200" lvl="0" indent="-311150" algn="l" rtl="0">
              <a:spcBef>
                <a:spcPts val="0"/>
              </a:spcBef>
              <a:spcAft>
                <a:spcPts val="0"/>
              </a:spcAft>
              <a:buSzPts val="1300"/>
              <a:buChar char="●"/>
            </a:pPr>
            <a:r>
              <a:rPr lang="id"/>
              <a:t>Namun syaratnya untuk mengakses parent class constructor, kita harus mengaksesnya di dalam class child constructor</a:t>
            </a:r>
            <a:endParaRPr/>
          </a:p>
          <a:p>
            <a:pPr marL="457200" lvl="0" indent="-311150" algn="l" rtl="0">
              <a:spcBef>
                <a:spcPts val="0"/>
              </a:spcBef>
              <a:spcAft>
                <a:spcPts val="0"/>
              </a:spcAft>
              <a:buSzPts val="1300"/>
              <a:buChar char="●"/>
            </a:pPr>
            <a:r>
              <a:rPr lang="id"/>
              <a:t>Memanggil super constructor hanya bisa dilakukan dalam bentuk Redirecting Constructor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Super Constructor</a:t>
            </a:r>
            <a:endParaRPr/>
          </a:p>
        </p:txBody>
      </p:sp>
      <p:pic>
        <p:nvPicPr>
          <p:cNvPr id="3" name="Picture 2">
            <a:extLst>
              <a:ext uri="{FF2B5EF4-FFF2-40B4-BE49-F238E27FC236}">
                <a16:creationId xmlns:a16="http://schemas.microsoft.com/office/drawing/2014/main" id="{FC27A7D5-EA67-4A08-8ED5-02C1D0D1EA6F}"/>
              </a:ext>
            </a:extLst>
          </p:cNvPr>
          <p:cNvPicPr>
            <a:picLocks noChangeAspect="1"/>
          </p:cNvPicPr>
          <p:nvPr/>
        </p:nvPicPr>
        <p:blipFill>
          <a:blip r:embed="rId3"/>
          <a:stretch>
            <a:fillRect/>
          </a:stretch>
        </p:blipFill>
        <p:spPr>
          <a:xfrm>
            <a:off x="729450" y="2006250"/>
            <a:ext cx="2510154" cy="1026882"/>
          </a:xfrm>
          <a:prstGeom prst="rect">
            <a:avLst/>
          </a:prstGeom>
        </p:spPr>
      </p:pic>
      <p:pic>
        <p:nvPicPr>
          <p:cNvPr id="5" name="Picture 4">
            <a:extLst>
              <a:ext uri="{FF2B5EF4-FFF2-40B4-BE49-F238E27FC236}">
                <a16:creationId xmlns:a16="http://schemas.microsoft.com/office/drawing/2014/main" id="{7EA68F7E-C302-47AA-9965-24061834365A}"/>
              </a:ext>
            </a:extLst>
          </p:cNvPr>
          <p:cNvPicPr>
            <a:picLocks noChangeAspect="1"/>
          </p:cNvPicPr>
          <p:nvPr/>
        </p:nvPicPr>
        <p:blipFill>
          <a:blip r:embed="rId4"/>
          <a:stretch>
            <a:fillRect/>
          </a:stretch>
        </p:blipFill>
        <p:spPr>
          <a:xfrm>
            <a:off x="3515851" y="2006250"/>
            <a:ext cx="3877407" cy="1032046"/>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1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Super Constructor</a:t>
            </a:r>
            <a:endParaRPr/>
          </a:p>
        </p:txBody>
      </p:sp>
      <p:pic>
        <p:nvPicPr>
          <p:cNvPr id="3" name="Picture 2">
            <a:extLst>
              <a:ext uri="{FF2B5EF4-FFF2-40B4-BE49-F238E27FC236}">
                <a16:creationId xmlns:a16="http://schemas.microsoft.com/office/drawing/2014/main" id="{C9DA8E92-0D89-4DB8-B80C-5E1E945BA38E}"/>
              </a:ext>
            </a:extLst>
          </p:cNvPr>
          <p:cNvPicPr>
            <a:picLocks noChangeAspect="1"/>
          </p:cNvPicPr>
          <p:nvPr/>
        </p:nvPicPr>
        <p:blipFill>
          <a:blip r:embed="rId3"/>
          <a:stretch>
            <a:fillRect/>
          </a:stretch>
        </p:blipFill>
        <p:spPr>
          <a:xfrm>
            <a:off x="729449" y="2018713"/>
            <a:ext cx="3541467" cy="2186678"/>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13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Polymorphism</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Polymorphism</a:t>
            </a:r>
            <a:endParaRPr/>
          </a:p>
        </p:txBody>
      </p:sp>
      <p:sp>
        <p:nvSpPr>
          <p:cNvPr id="783" name="Google Shape;783;p1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Polymorphism berasal dari bahasa Yunani yang berarti banyak bentuk.</a:t>
            </a:r>
            <a:endParaRPr/>
          </a:p>
          <a:p>
            <a:pPr marL="457200" lvl="0" indent="-311150" algn="l" rtl="0">
              <a:spcBef>
                <a:spcPts val="0"/>
              </a:spcBef>
              <a:spcAft>
                <a:spcPts val="0"/>
              </a:spcAft>
              <a:buSzPts val="1300"/>
              <a:buChar char="●"/>
            </a:pPr>
            <a:r>
              <a:rPr lang="id"/>
              <a:t>Dalam OOP, Polymorphism adalah kemampuan sebuah object berubah bentuk menjadi bentuk lain</a:t>
            </a:r>
            <a:endParaRPr/>
          </a:p>
          <a:p>
            <a:pPr marL="457200" lvl="0" indent="-311150" algn="l" rtl="0">
              <a:spcBef>
                <a:spcPts val="0"/>
              </a:spcBef>
              <a:spcAft>
                <a:spcPts val="0"/>
              </a:spcAft>
              <a:buSzPts val="1300"/>
              <a:buChar char="●"/>
            </a:pPr>
            <a:r>
              <a:rPr lang="id"/>
              <a:t>Polymorphism erat hubungannya dengan Inheritance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1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Inheritance</a:t>
            </a:r>
            <a:endParaRPr/>
          </a:p>
        </p:txBody>
      </p:sp>
      <p:pic>
        <p:nvPicPr>
          <p:cNvPr id="3" name="Picture 2">
            <a:extLst>
              <a:ext uri="{FF2B5EF4-FFF2-40B4-BE49-F238E27FC236}">
                <a16:creationId xmlns:a16="http://schemas.microsoft.com/office/drawing/2014/main" id="{487EC98C-12C7-4131-9D4B-C1832607D15C}"/>
              </a:ext>
            </a:extLst>
          </p:cNvPr>
          <p:cNvPicPr>
            <a:picLocks noChangeAspect="1"/>
          </p:cNvPicPr>
          <p:nvPr/>
        </p:nvPicPr>
        <p:blipFill>
          <a:blip r:embed="rId3"/>
          <a:stretch>
            <a:fillRect/>
          </a:stretch>
        </p:blipFill>
        <p:spPr>
          <a:xfrm>
            <a:off x="725850" y="1853849"/>
            <a:ext cx="4165717" cy="276275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Polymorphism</a:t>
            </a:r>
            <a:endParaRPr/>
          </a:p>
        </p:txBody>
      </p:sp>
      <p:pic>
        <p:nvPicPr>
          <p:cNvPr id="3" name="Picture 2">
            <a:extLst>
              <a:ext uri="{FF2B5EF4-FFF2-40B4-BE49-F238E27FC236}">
                <a16:creationId xmlns:a16="http://schemas.microsoft.com/office/drawing/2014/main" id="{E758D716-2AC9-4336-B216-882F9F12810E}"/>
              </a:ext>
            </a:extLst>
          </p:cNvPr>
          <p:cNvPicPr>
            <a:picLocks noChangeAspect="1"/>
          </p:cNvPicPr>
          <p:nvPr/>
        </p:nvPicPr>
        <p:blipFill>
          <a:blip r:embed="rId3"/>
          <a:stretch>
            <a:fillRect/>
          </a:stretch>
        </p:blipFill>
        <p:spPr>
          <a:xfrm>
            <a:off x="729450" y="2006940"/>
            <a:ext cx="3574921" cy="270325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Method Polymorphism</a:t>
            </a:r>
            <a:endParaRPr/>
          </a:p>
        </p:txBody>
      </p:sp>
      <p:pic>
        <p:nvPicPr>
          <p:cNvPr id="3" name="Picture 2">
            <a:extLst>
              <a:ext uri="{FF2B5EF4-FFF2-40B4-BE49-F238E27FC236}">
                <a16:creationId xmlns:a16="http://schemas.microsoft.com/office/drawing/2014/main" id="{A3F940FD-C6FB-4173-BE83-EEAA23002592}"/>
              </a:ext>
            </a:extLst>
          </p:cNvPr>
          <p:cNvPicPr>
            <a:picLocks noChangeAspect="1"/>
          </p:cNvPicPr>
          <p:nvPr/>
        </p:nvPicPr>
        <p:blipFill>
          <a:blip r:embed="rId3"/>
          <a:stretch>
            <a:fillRect/>
          </a:stretch>
        </p:blipFill>
        <p:spPr>
          <a:xfrm>
            <a:off x="843430" y="1993830"/>
            <a:ext cx="4266560" cy="27454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Project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3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Import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1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Import</a:t>
            </a:r>
            <a:endParaRPr/>
          </a:p>
        </p:txBody>
      </p:sp>
      <p:sp>
        <p:nvSpPr>
          <p:cNvPr id="829" name="Google Shape;829;p1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Import adalah kemampuan untuk menggunakan class, function atau variable yang berada di file yang berbeda</a:t>
            </a:r>
            <a:endParaRPr/>
          </a:p>
          <a:p>
            <a:pPr marL="457200" lvl="0" indent="-311150" algn="l" rtl="0">
              <a:spcBef>
                <a:spcPts val="0"/>
              </a:spcBef>
              <a:spcAft>
                <a:spcPts val="0"/>
              </a:spcAft>
              <a:buSzPts val="1300"/>
              <a:buChar char="●"/>
            </a:pPr>
            <a:r>
              <a:rPr lang="id"/>
              <a:t>Import sangat cocok digunakan ketika kode program kita sudah banyak dan ditempatkan di bayak file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Class Category di data/category.dart</a:t>
            </a:r>
            <a:endParaRPr/>
          </a:p>
        </p:txBody>
      </p:sp>
      <p:pic>
        <p:nvPicPr>
          <p:cNvPr id="3" name="Picture 2">
            <a:extLst>
              <a:ext uri="{FF2B5EF4-FFF2-40B4-BE49-F238E27FC236}">
                <a16:creationId xmlns:a16="http://schemas.microsoft.com/office/drawing/2014/main" id="{B03832AE-22E7-45F8-BDF8-867AEC7239C4}"/>
              </a:ext>
            </a:extLst>
          </p:cNvPr>
          <p:cNvPicPr>
            <a:picLocks noChangeAspect="1"/>
          </p:cNvPicPr>
          <p:nvPr/>
        </p:nvPicPr>
        <p:blipFill>
          <a:blip r:embed="rId3"/>
          <a:stretch>
            <a:fillRect/>
          </a:stretch>
        </p:blipFill>
        <p:spPr>
          <a:xfrm>
            <a:off x="729450" y="2038944"/>
            <a:ext cx="4107264" cy="1964344"/>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1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Import</a:t>
            </a:r>
            <a:endParaRPr/>
          </a:p>
        </p:txBody>
      </p:sp>
      <p:pic>
        <p:nvPicPr>
          <p:cNvPr id="3" name="Picture 2">
            <a:extLst>
              <a:ext uri="{FF2B5EF4-FFF2-40B4-BE49-F238E27FC236}">
                <a16:creationId xmlns:a16="http://schemas.microsoft.com/office/drawing/2014/main" id="{9EA171D5-7AB9-4AE2-B1DF-B4D479F631B7}"/>
              </a:ext>
            </a:extLst>
          </p:cNvPr>
          <p:cNvPicPr>
            <a:picLocks noChangeAspect="1"/>
          </p:cNvPicPr>
          <p:nvPr/>
        </p:nvPicPr>
        <p:blipFill>
          <a:blip r:embed="rId3"/>
          <a:stretch>
            <a:fillRect/>
          </a:stretch>
        </p:blipFill>
        <p:spPr>
          <a:xfrm>
            <a:off x="729450" y="1991647"/>
            <a:ext cx="4781822" cy="2178909"/>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4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Abstract Class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Abstract Class</a:t>
            </a:r>
            <a:endParaRPr/>
          </a:p>
        </p:txBody>
      </p:sp>
      <p:sp>
        <p:nvSpPr>
          <p:cNvPr id="852" name="Google Shape;852;p1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class, kita bisa menjadikan sebuah class sebagai abstract class.</a:t>
            </a:r>
            <a:endParaRPr/>
          </a:p>
          <a:p>
            <a:pPr marL="457200" lvl="0" indent="-311150" algn="l" rtl="0">
              <a:spcBef>
                <a:spcPts val="0"/>
              </a:spcBef>
              <a:spcAft>
                <a:spcPts val="0"/>
              </a:spcAft>
              <a:buSzPts val="1300"/>
              <a:buChar char="●"/>
            </a:pPr>
            <a:r>
              <a:rPr lang="id"/>
              <a:t>Abstract class artinya, class tersebut tidak bisa dibuat sebagai object secara langsung, hanya bisa diturunkan</a:t>
            </a:r>
            <a:endParaRPr/>
          </a:p>
          <a:p>
            <a:pPr marL="457200" lvl="0" indent="-311150" algn="l" rtl="0">
              <a:spcBef>
                <a:spcPts val="0"/>
              </a:spcBef>
              <a:spcAft>
                <a:spcPts val="0"/>
              </a:spcAft>
              <a:buSzPts val="1300"/>
              <a:buChar char="●"/>
            </a:pPr>
            <a:r>
              <a:rPr lang="id"/>
              <a:t>Untuk membuat sebuah class menjadi abstract, kita bisa menggunakan kata kunci abstract sebelum kata kunci class</a:t>
            </a:r>
            <a:endParaRPr/>
          </a:p>
          <a:p>
            <a:pPr marL="457200" lvl="0" indent="-311150" algn="l" rtl="0">
              <a:spcBef>
                <a:spcPts val="0"/>
              </a:spcBef>
              <a:spcAft>
                <a:spcPts val="0"/>
              </a:spcAft>
              <a:buSzPts val="1300"/>
              <a:buChar char="●"/>
            </a:pPr>
            <a:r>
              <a:rPr lang="id"/>
              <a:t>Dengan demikian abstract class bisa kita gunakan sebagai kontrak untuk class child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Abstract Class</a:t>
            </a:r>
            <a:endParaRPr/>
          </a:p>
        </p:txBody>
      </p:sp>
      <p:pic>
        <p:nvPicPr>
          <p:cNvPr id="3" name="Picture 2">
            <a:extLst>
              <a:ext uri="{FF2B5EF4-FFF2-40B4-BE49-F238E27FC236}">
                <a16:creationId xmlns:a16="http://schemas.microsoft.com/office/drawing/2014/main" id="{A7E3D78A-8D4B-41A4-9616-7A5F8894497F}"/>
              </a:ext>
            </a:extLst>
          </p:cNvPr>
          <p:cNvPicPr>
            <a:picLocks noChangeAspect="1"/>
          </p:cNvPicPr>
          <p:nvPr/>
        </p:nvPicPr>
        <p:blipFill>
          <a:blip r:embed="rId3"/>
          <a:stretch>
            <a:fillRect/>
          </a:stretch>
        </p:blipFill>
        <p:spPr>
          <a:xfrm>
            <a:off x="729450" y="2052390"/>
            <a:ext cx="3738545" cy="2731483"/>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4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Abstract Class</a:t>
            </a:r>
            <a:endParaRPr/>
          </a:p>
        </p:txBody>
      </p:sp>
      <p:pic>
        <p:nvPicPr>
          <p:cNvPr id="3" name="Picture 2">
            <a:extLst>
              <a:ext uri="{FF2B5EF4-FFF2-40B4-BE49-F238E27FC236}">
                <a16:creationId xmlns:a16="http://schemas.microsoft.com/office/drawing/2014/main" id="{61E37C89-A5CA-4A8A-B5A5-4B12AD5692ED}"/>
              </a:ext>
            </a:extLst>
          </p:cNvPr>
          <p:cNvPicPr>
            <a:picLocks noChangeAspect="1"/>
          </p:cNvPicPr>
          <p:nvPr/>
        </p:nvPicPr>
        <p:blipFill>
          <a:blip r:embed="rId3"/>
          <a:stretch>
            <a:fillRect/>
          </a:stretch>
        </p:blipFill>
        <p:spPr>
          <a:xfrm>
            <a:off x="729449" y="2064497"/>
            <a:ext cx="6663495" cy="1671162"/>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4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Abstract Method</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Abstract Method</a:t>
            </a:r>
            <a:endParaRPr/>
          </a:p>
        </p:txBody>
      </p:sp>
      <p:sp>
        <p:nvSpPr>
          <p:cNvPr id="875" name="Google Shape;875;p1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class yang abstract, kita bisa membuat abstract method juga di dalam class abstract tersebut</a:t>
            </a:r>
            <a:endParaRPr/>
          </a:p>
          <a:p>
            <a:pPr marL="457200" lvl="0" indent="-311150" algn="l" rtl="0">
              <a:spcBef>
                <a:spcPts val="0"/>
              </a:spcBef>
              <a:spcAft>
                <a:spcPts val="0"/>
              </a:spcAft>
              <a:buSzPts val="1300"/>
              <a:buChar char="●"/>
            </a:pPr>
            <a:r>
              <a:rPr lang="id"/>
              <a:t>Saat kita membuat sebuah abstract method, kita tidak boleh membuat block method untuk method tersebut</a:t>
            </a:r>
            <a:endParaRPr/>
          </a:p>
          <a:p>
            <a:pPr marL="457200" lvl="0" indent="-311150" algn="l" rtl="0">
              <a:spcBef>
                <a:spcPts val="0"/>
              </a:spcBef>
              <a:spcAft>
                <a:spcPts val="0"/>
              </a:spcAft>
              <a:buSzPts val="1300"/>
              <a:buChar char="●"/>
            </a:pPr>
            <a:r>
              <a:rPr lang="id"/>
              <a:t>Artinya, abstract method wajib di override di class child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Project</a:t>
            </a:r>
            <a:endParaRPr/>
          </a:p>
        </p:txBody>
      </p:sp>
      <p:sp>
        <p:nvSpPr>
          <p:cNvPr id="235" name="Google Shape;235;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dart create belajar_dart_oop</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Abstract Method</a:t>
            </a:r>
            <a:endParaRPr/>
          </a:p>
        </p:txBody>
      </p:sp>
      <p:pic>
        <p:nvPicPr>
          <p:cNvPr id="3" name="Picture 2">
            <a:extLst>
              <a:ext uri="{FF2B5EF4-FFF2-40B4-BE49-F238E27FC236}">
                <a16:creationId xmlns:a16="http://schemas.microsoft.com/office/drawing/2014/main" id="{FDB44EBB-736A-4221-9C64-0D8189E8E65C}"/>
              </a:ext>
            </a:extLst>
          </p:cNvPr>
          <p:cNvPicPr>
            <a:picLocks noChangeAspect="1"/>
          </p:cNvPicPr>
          <p:nvPr/>
        </p:nvPicPr>
        <p:blipFill>
          <a:blip r:embed="rId3"/>
          <a:stretch>
            <a:fillRect/>
          </a:stretch>
        </p:blipFill>
        <p:spPr>
          <a:xfrm>
            <a:off x="729450" y="2048184"/>
            <a:ext cx="3616376" cy="2445757"/>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Abstract Method</a:t>
            </a:r>
            <a:endParaRPr/>
          </a:p>
        </p:txBody>
      </p:sp>
      <p:pic>
        <p:nvPicPr>
          <p:cNvPr id="3" name="Picture 2">
            <a:extLst>
              <a:ext uri="{FF2B5EF4-FFF2-40B4-BE49-F238E27FC236}">
                <a16:creationId xmlns:a16="http://schemas.microsoft.com/office/drawing/2014/main" id="{3A17E0F9-DC32-476B-B041-789C46FD25A3}"/>
              </a:ext>
            </a:extLst>
          </p:cNvPr>
          <p:cNvPicPr>
            <a:picLocks noChangeAspect="1"/>
          </p:cNvPicPr>
          <p:nvPr/>
        </p:nvPicPr>
        <p:blipFill>
          <a:blip r:embed="rId3"/>
          <a:stretch>
            <a:fillRect/>
          </a:stretch>
        </p:blipFill>
        <p:spPr>
          <a:xfrm>
            <a:off x="861368" y="1991425"/>
            <a:ext cx="3206063" cy="2023014"/>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15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Access Modifier</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1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Access Modifier</a:t>
            </a:r>
            <a:endParaRPr/>
          </a:p>
        </p:txBody>
      </p:sp>
      <p:sp>
        <p:nvSpPr>
          <p:cNvPr id="898" name="Google Shape;898;p1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Secara default, saat kita membuat Field atau Method dalam sebuah class, maka semua Field dan Method tersebut bisa diakses oleh siapa saja</a:t>
            </a:r>
            <a:endParaRPr/>
          </a:p>
          <a:p>
            <a:pPr marL="457200" lvl="0" indent="-311150" algn="l" rtl="0">
              <a:spcBef>
                <a:spcPts val="0"/>
              </a:spcBef>
              <a:spcAft>
                <a:spcPts val="0"/>
              </a:spcAft>
              <a:buSzPts val="1300"/>
              <a:buChar char="●"/>
            </a:pPr>
            <a:r>
              <a:rPr lang="id"/>
              <a:t>Kadang-kadang kita ingin menyembunyikan Field atau Method</a:t>
            </a:r>
            <a:endParaRPr/>
          </a:p>
          <a:p>
            <a:pPr marL="457200" lvl="0" indent="-311150" algn="l" rtl="0">
              <a:spcBef>
                <a:spcPts val="0"/>
              </a:spcBef>
              <a:spcAft>
                <a:spcPts val="0"/>
              </a:spcAft>
              <a:buSzPts val="1300"/>
              <a:buChar char="●"/>
            </a:pPr>
            <a:r>
              <a:rPr lang="id"/>
              <a:t>Untuk menyembunyikan akses Field atau Method, kita bisa menambahkan _ (underscore) di awal Field atau Method nya</a:t>
            </a:r>
            <a:endParaRPr/>
          </a:p>
          <a:p>
            <a:pPr marL="457200" lvl="0" indent="-311150" algn="l" rtl="0">
              <a:spcBef>
                <a:spcPts val="0"/>
              </a:spcBef>
              <a:spcAft>
                <a:spcPts val="0"/>
              </a:spcAft>
              <a:buSzPts val="1300"/>
              <a:buChar char="●"/>
            </a:pPr>
            <a:r>
              <a:rPr lang="id"/>
              <a:t>Secara otomatis Field atau Method tersebut, hanya bisa di akses dari file tersebut, dan artinya tidak bisa diakses dari luar file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Access Modifier</a:t>
            </a:r>
            <a:endParaRPr/>
          </a:p>
        </p:txBody>
      </p:sp>
      <p:pic>
        <p:nvPicPr>
          <p:cNvPr id="3" name="Picture 2">
            <a:extLst>
              <a:ext uri="{FF2B5EF4-FFF2-40B4-BE49-F238E27FC236}">
                <a16:creationId xmlns:a16="http://schemas.microsoft.com/office/drawing/2014/main" id="{4B9F3B6D-20B5-499A-A020-2C575F6625A0}"/>
              </a:ext>
            </a:extLst>
          </p:cNvPr>
          <p:cNvPicPr>
            <a:picLocks noChangeAspect="1"/>
          </p:cNvPicPr>
          <p:nvPr/>
        </p:nvPicPr>
        <p:blipFill>
          <a:blip r:embed="rId3"/>
          <a:stretch>
            <a:fillRect/>
          </a:stretch>
        </p:blipFill>
        <p:spPr>
          <a:xfrm>
            <a:off x="729450" y="2108145"/>
            <a:ext cx="3474560" cy="2465816"/>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Access Modifier</a:t>
            </a:r>
            <a:endParaRPr/>
          </a:p>
        </p:txBody>
      </p:sp>
      <p:pic>
        <p:nvPicPr>
          <p:cNvPr id="3" name="Picture 2">
            <a:extLst>
              <a:ext uri="{FF2B5EF4-FFF2-40B4-BE49-F238E27FC236}">
                <a16:creationId xmlns:a16="http://schemas.microsoft.com/office/drawing/2014/main" id="{52B1286B-BB3D-4831-9955-C5E44FFBA7E9}"/>
              </a:ext>
            </a:extLst>
          </p:cNvPr>
          <p:cNvPicPr>
            <a:picLocks noChangeAspect="1"/>
          </p:cNvPicPr>
          <p:nvPr/>
        </p:nvPicPr>
        <p:blipFill>
          <a:blip r:embed="rId3"/>
          <a:stretch>
            <a:fillRect/>
          </a:stretch>
        </p:blipFill>
        <p:spPr>
          <a:xfrm>
            <a:off x="814835" y="1945417"/>
            <a:ext cx="6050797" cy="201326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5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Getter dan Setter</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Encapsulation</a:t>
            </a:r>
            <a:endParaRPr/>
          </a:p>
        </p:txBody>
      </p:sp>
      <p:sp>
        <p:nvSpPr>
          <p:cNvPr id="921" name="Google Shape;921;p15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Encapsulation artinya memastikan data sensitif sebuah object tersembunyi dari akses luar</a:t>
            </a:r>
            <a:endParaRPr/>
          </a:p>
          <a:p>
            <a:pPr marL="457200" lvl="0" indent="-311150" algn="l" rtl="0">
              <a:spcBef>
                <a:spcPts val="0"/>
              </a:spcBef>
              <a:spcAft>
                <a:spcPts val="0"/>
              </a:spcAft>
              <a:buSzPts val="1300"/>
              <a:buChar char="●"/>
            </a:pPr>
            <a:r>
              <a:rPr lang="id"/>
              <a:t>Hal ini bertujuan agar kita bisa menjaga agar data sebuah object tetap baik dan valid</a:t>
            </a:r>
            <a:endParaRPr/>
          </a:p>
          <a:p>
            <a:pPr marL="457200" lvl="0" indent="-311150" algn="l" rtl="0">
              <a:spcBef>
                <a:spcPts val="0"/>
              </a:spcBef>
              <a:spcAft>
                <a:spcPts val="0"/>
              </a:spcAft>
              <a:buSzPts val="1300"/>
              <a:buChar char="●"/>
            </a:pPr>
            <a:r>
              <a:rPr lang="id"/>
              <a:t>Untuk mencapai ini, biasanya kita akan membuat semua field yang tidak bisa diakses dari luar</a:t>
            </a:r>
            <a:endParaRPr/>
          </a:p>
          <a:p>
            <a:pPr marL="457200" lvl="0" indent="-311150" algn="l" rtl="0">
              <a:spcBef>
                <a:spcPts val="0"/>
              </a:spcBef>
              <a:spcAft>
                <a:spcPts val="0"/>
              </a:spcAft>
              <a:buSzPts val="1300"/>
              <a:buChar char="●"/>
            </a:pPr>
            <a:r>
              <a:rPr lang="id"/>
              <a:t>Agar bisa diubah, kita akan menyediakan method untuk mengubah dan mendapatkan field tersebut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5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Getter dan Setter</a:t>
            </a:r>
            <a:endParaRPr/>
          </a:p>
        </p:txBody>
      </p:sp>
      <p:sp>
        <p:nvSpPr>
          <p:cNvPr id="927" name="Google Shape;927;p15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Proses encapsulation sudah dibuat standarisasinya, dimana kita bisa menggunakan Getter dan Setter method.</a:t>
            </a:r>
            <a:endParaRPr/>
          </a:p>
          <a:p>
            <a:pPr marL="457200" lvl="0" indent="-311150" algn="l" rtl="0">
              <a:spcBef>
                <a:spcPts val="0"/>
              </a:spcBef>
              <a:spcAft>
                <a:spcPts val="0"/>
              </a:spcAft>
              <a:buSzPts val="1300"/>
              <a:buChar char="●"/>
            </a:pPr>
            <a:r>
              <a:rPr lang="id"/>
              <a:t>Getter adalah function yang dibuat untuk mengambil data field</a:t>
            </a:r>
            <a:endParaRPr/>
          </a:p>
          <a:p>
            <a:pPr marL="457200" lvl="0" indent="-311150" algn="l" rtl="0">
              <a:spcBef>
                <a:spcPts val="0"/>
              </a:spcBef>
              <a:spcAft>
                <a:spcPts val="0"/>
              </a:spcAft>
              <a:buSzPts val="1300"/>
              <a:buChar char="●"/>
            </a:pPr>
            <a:r>
              <a:rPr lang="id"/>
              <a:t>Setter ada function untuk mengubah data field</a:t>
            </a:r>
            <a:endParaRPr/>
          </a:p>
          <a:p>
            <a:pPr marL="457200" lvl="0" indent="-311150" algn="l" rtl="0">
              <a:spcBef>
                <a:spcPts val="0"/>
              </a:spcBef>
              <a:spcAft>
                <a:spcPts val="0"/>
              </a:spcAft>
              <a:buSzPts val="1300"/>
              <a:buChar char="●"/>
            </a:pPr>
            <a:r>
              <a:rPr lang="id"/>
              <a:t>Untuk Getter, kita bisa menggunakan kata kunci get</a:t>
            </a:r>
            <a:endParaRPr/>
          </a:p>
          <a:p>
            <a:pPr marL="457200" lvl="0" indent="-311150" algn="l" rtl="0">
              <a:spcBef>
                <a:spcPts val="0"/>
              </a:spcBef>
              <a:spcAft>
                <a:spcPts val="0"/>
              </a:spcAft>
              <a:buSzPts val="1300"/>
              <a:buChar char="●"/>
            </a:pPr>
            <a:r>
              <a:rPr lang="id"/>
              <a:t>Untuk Setter, kita bisa menggunakan kata kunci set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1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Getter dan Setter</a:t>
            </a:r>
            <a:endParaRPr/>
          </a:p>
        </p:txBody>
      </p:sp>
      <p:pic>
        <p:nvPicPr>
          <p:cNvPr id="5" name="Picture 4">
            <a:extLst>
              <a:ext uri="{FF2B5EF4-FFF2-40B4-BE49-F238E27FC236}">
                <a16:creationId xmlns:a16="http://schemas.microsoft.com/office/drawing/2014/main" id="{A418D16C-AE6B-48B4-BBF4-366D59C9AEE8}"/>
              </a:ext>
            </a:extLst>
          </p:cNvPr>
          <p:cNvPicPr>
            <a:picLocks noChangeAspect="1"/>
          </p:cNvPicPr>
          <p:nvPr/>
        </p:nvPicPr>
        <p:blipFill>
          <a:blip r:embed="rId3"/>
          <a:stretch>
            <a:fillRect/>
          </a:stretch>
        </p:blipFill>
        <p:spPr>
          <a:xfrm>
            <a:off x="5192691" y="598175"/>
            <a:ext cx="2791582" cy="4373124"/>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2624</Words>
  <Application>Microsoft Office PowerPoint</Application>
  <PresentationFormat>On-screen Show (16:9)</PresentationFormat>
  <Paragraphs>288</Paragraphs>
  <Slides>137</Slides>
  <Notes>136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137</vt:i4>
      </vt:variant>
    </vt:vector>
  </HeadingPairs>
  <TitlesOfParts>
    <vt:vector size="141" baseType="lpstr">
      <vt:lpstr>Raleway</vt:lpstr>
      <vt:lpstr>Lato</vt:lpstr>
      <vt:lpstr>Arial</vt:lpstr>
      <vt:lpstr>Streamline</vt:lpstr>
      <vt:lpstr>Dart Object Oriented Programming</vt:lpstr>
      <vt:lpstr>Pengenalan Object Oriented Programming</vt:lpstr>
      <vt:lpstr>Apa itu Object Oriented Programming?</vt:lpstr>
      <vt:lpstr>Apa itu Object?</vt:lpstr>
      <vt:lpstr>Apa itu Class?</vt:lpstr>
      <vt:lpstr>Class dan Object : Person</vt:lpstr>
      <vt:lpstr>Class dan Object : Car</vt:lpstr>
      <vt:lpstr>Membuat Project</vt:lpstr>
      <vt:lpstr>Membuat Project</vt:lpstr>
      <vt:lpstr>Class</vt:lpstr>
      <vt:lpstr>Membuat Class</vt:lpstr>
      <vt:lpstr>Kode : Class</vt:lpstr>
      <vt:lpstr>Object</vt:lpstr>
      <vt:lpstr>Membuat Object</vt:lpstr>
      <vt:lpstr>Kode : Object</vt:lpstr>
      <vt:lpstr>Field</vt:lpstr>
      <vt:lpstr>Field</vt:lpstr>
      <vt:lpstr>Kode : Field</vt:lpstr>
      <vt:lpstr>Manipulasi Field</vt:lpstr>
      <vt:lpstr>Kode : Manipulasi Field</vt:lpstr>
      <vt:lpstr>Method</vt:lpstr>
      <vt:lpstr>Method</vt:lpstr>
      <vt:lpstr>Kode : Method</vt:lpstr>
      <vt:lpstr>Kode : Memanggil Method</vt:lpstr>
      <vt:lpstr>Method Expression Body</vt:lpstr>
      <vt:lpstr>Method Expression Body</vt:lpstr>
      <vt:lpstr>Kode : Method Expression Body</vt:lpstr>
      <vt:lpstr>Kode : Memanggil Method Expression Body</vt:lpstr>
      <vt:lpstr>Extension Method</vt:lpstr>
      <vt:lpstr>Extension Method</vt:lpstr>
      <vt:lpstr>Membuat Extension Method</vt:lpstr>
      <vt:lpstr>Kode : Extension Method</vt:lpstr>
      <vt:lpstr>Kode : Menggunakan Extension Method</vt:lpstr>
      <vt:lpstr>Constructor</vt:lpstr>
      <vt:lpstr>Constructor</vt:lpstr>
      <vt:lpstr>Kode : Membuat Constructor</vt:lpstr>
      <vt:lpstr>Kode : Menggunakan Constructor</vt:lpstr>
      <vt:lpstr>Variable Shadowing</vt:lpstr>
      <vt:lpstr>Variable Shadowing</vt:lpstr>
      <vt:lpstr>Kode : Variable Shadowing</vt:lpstr>
      <vt:lpstr>This Keyword</vt:lpstr>
      <vt:lpstr>This Keyword</vt:lpstr>
      <vt:lpstr>Kode : This Keyword</vt:lpstr>
      <vt:lpstr>Initializing Formal Parameter</vt:lpstr>
      <vt:lpstr>Initializing Formal Parameter</vt:lpstr>
      <vt:lpstr>Kode : Initializing Formal Parameter</vt:lpstr>
      <vt:lpstr>Named Constructor</vt:lpstr>
      <vt:lpstr>Named Constructor</vt:lpstr>
      <vt:lpstr>Kode : Named Constructor</vt:lpstr>
      <vt:lpstr>Menggunakan Named Constructor</vt:lpstr>
      <vt:lpstr>Kode : Menggunakan Named Constructor</vt:lpstr>
      <vt:lpstr>Initializer List</vt:lpstr>
      <vt:lpstr>Initializer List</vt:lpstr>
      <vt:lpstr>Kode : Initializer List</vt:lpstr>
      <vt:lpstr>Cascade Notation</vt:lpstr>
      <vt:lpstr>Cascade Notation</vt:lpstr>
      <vt:lpstr>Kode : Tanpa Cascade Notation</vt:lpstr>
      <vt:lpstr>Kode : Menggunakan Cascade Notation</vt:lpstr>
      <vt:lpstr>Inheritance</vt:lpstr>
      <vt:lpstr>Inheritance</vt:lpstr>
      <vt:lpstr>Kode : Inheritance</vt:lpstr>
      <vt:lpstr>Kode : Mengakses Method Parent</vt:lpstr>
      <vt:lpstr>Method Overriding</vt:lpstr>
      <vt:lpstr>Method Overriding</vt:lpstr>
      <vt:lpstr>Kode : Method Overriding</vt:lpstr>
      <vt:lpstr>Kode : Mengakses Method Overriding</vt:lpstr>
      <vt:lpstr>Super Keyword</vt:lpstr>
      <vt:lpstr>Super Keyword</vt:lpstr>
      <vt:lpstr>Kode : Super Keyword</vt:lpstr>
      <vt:lpstr>Kode : Mengakses Super Keyword</vt:lpstr>
      <vt:lpstr>Super Constructor</vt:lpstr>
      <vt:lpstr>Super Constructor</vt:lpstr>
      <vt:lpstr>Kode : Super Constructor</vt:lpstr>
      <vt:lpstr>Kode : Menggunakan Super Constructor</vt:lpstr>
      <vt:lpstr>Polymorphism</vt:lpstr>
      <vt:lpstr>Polymorphism</vt:lpstr>
      <vt:lpstr>Kode : Inheritance</vt:lpstr>
      <vt:lpstr>Kode : Polymorphism</vt:lpstr>
      <vt:lpstr>Kode : Method Polymorphism</vt:lpstr>
      <vt:lpstr>Import</vt:lpstr>
      <vt:lpstr>Import</vt:lpstr>
      <vt:lpstr>Kode : Class Category di data/category.dart</vt:lpstr>
      <vt:lpstr>Kode : Import</vt:lpstr>
      <vt:lpstr>Abstract Class</vt:lpstr>
      <vt:lpstr>Abstract Class</vt:lpstr>
      <vt:lpstr>Kode : Abstract Class</vt:lpstr>
      <vt:lpstr>Kode : Membuat Abstract Class</vt:lpstr>
      <vt:lpstr>Abstract Method</vt:lpstr>
      <vt:lpstr>Abstract Method</vt:lpstr>
      <vt:lpstr>Kode : Abstract Method</vt:lpstr>
      <vt:lpstr>Kode : Menggunakan Abstract Method</vt:lpstr>
      <vt:lpstr>Access Modifier</vt:lpstr>
      <vt:lpstr>Access Modifier</vt:lpstr>
      <vt:lpstr>Kode : Access Modifier</vt:lpstr>
      <vt:lpstr>Kode : Menggunakan Access Modifier</vt:lpstr>
      <vt:lpstr>Getter dan Setter</vt:lpstr>
      <vt:lpstr>Encapsulation</vt:lpstr>
      <vt:lpstr>Getter dan Setter</vt:lpstr>
      <vt:lpstr>Kode : Getter dan Setter</vt:lpstr>
      <vt:lpstr>Interface</vt:lpstr>
      <vt:lpstr>Interface</vt:lpstr>
      <vt:lpstr>Membuat Interface</vt:lpstr>
      <vt:lpstr>Kode : Membuat Class</vt:lpstr>
      <vt:lpstr>Kode : Implement Interface</vt:lpstr>
      <vt:lpstr>Multiple Interface Inheritance</vt:lpstr>
      <vt:lpstr>Multiple Interface Inheritance</vt:lpstr>
      <vt:lpstr>Kode : Multiple Interface</vt:lpstr>
      <vt:lpstr>Callable Class</vt:lpstr>
      <vt:lpstr>Callable Class</vt:lpstr>
      <vt:lpstr>Kode : Callable Class</vt:lpstr>
      <vt:lpstr>Kode : Menggunakan Callable Class</vt:lpstr>
      <vt:lpstr>Typedef</vt:lpstr>
      <vt:lpstr>Typedef</vt:lpstr>
      <vt:lpstr>Kode : Typedef</vt:lpstr>
      <vt:lpstr>Kode : Menggunakan Typedef</vt:lpstr>
      <vt:lpstr>Static</vt:lpstr>
      <vt:lpstr>Static</vt:lpstr>
      <vt:lpstr>Kode : Static Field</vt:lpstr>
      <vt:lpstr>Kode : Static Method</vt:lpstr>
      <vt:lpstr>Enum</vt:lpstr>
      <vt:lpstr>Enum</vt:lpstr>
      <vt:lpstr>Kode : Membuat Enum</vt:lpstr>
      <vt:lpstr>Kode : Menggunakan Enum</vt:lpstr>
      <vt:lpstr>Exception</vt:lpstr>
      <vt:lpstr>Exception</vt:lpstr>
      <vt:lpstr>Kode : Membuat Exception</vt:lpstr>
      <vt:lpstr>Membuat Class Exception</vt:lpstr>
      <vt:lpstr>Kode : Membuat Class Exception</vt:lpstr>
      <vt:lpstr>Try Catch</vt:lpstr>
      <vt:lpstr>Kode : Try Catch</vt:lpstr>
      <vt:lpstr>Kode : Menangkap Object Exception</vt:lpstr>
      <vt:lpstr>Kode : Multiple Try Catch</vt:lpstr>
      <vt:lpstr>Finally</vt:lpstr>
      <vt:lpstr>Kode : Finally</vt:lpstr>
      <vt:lpstr>Project Akhir</vt:lpstr>
      <vt:lpstr>Ketentuan</vt:lpstr>
      <vt:lpstr>Materi Selanjutnya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Object Oriented Programming</dc:title>
  <cp:lastModifiedBy>Diandra Yusuf Arrafi</cp:lastModifiedBy>
  <cp:revision>3</cp:revision>
  <dcterms:modified xsi:type="dcterms:W3CDTF">2025-01-15T06:23:58Z</dcterms:modified>
</cp:coreProperties>
</file>