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8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3.jpg" ContentType="image/png"/>
  <Override PartName="/ppt/media/image14.jpg" ContentType="image/png"/>
  <Override PartName="/ppt/media/image15.jpg" ContentType="image/png"/>
  <Override PartName="/ppt/notesSlides/notesSlide7.xml" ContentType="application/vnd.openxmlformats-officedocument.presentationml.notesSlide+xml"/>
  <Override PartName="/ppt/media/image16.jpg" ContentType="image/png"/>
  <Override PartName="/ppt/media/image17.jpg" ContentType="image/png"/>
  <Override PartName="/ppt/media/image18.jpg" ContentType="image/png"/>
  <Override PartName="/ppt/media/image1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7" r:id="rId3"/>
    <p:sldId id="262" r:id="rId4"/>
    <p:sldId id="268" r:id="rId5"/>
    <p:sldId id="265" r:id="rId6"/>
    <p:sldId id="267" r:id="rId7"/>
    <p:sldId id="26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B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DC956F-B681-4A62-8749-916CC5C902B5}">
  <a:tblStyle styleId="{88DC956F-B681-4A62-8749-916CC5C902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/>
    <p:restoredTop sz="94705"/>
  </p:normalViewPr>
  <p:slideViewPr>
    <p:cSldViewPr snapToGrid="0">
      <p:cViewPr varScale="1">
        <p:scale>
          <a:sx n="144" d="100"/>
          <a:sy n="144" d="100"/>
        </p:scale>
        <p:origin x="640" y="192"/>
      </p:cViewPr>
      <p:guideLst/>
    </p:cSldViewPr>
  </p:slideViewPr>
  <p:notesTextViewPr>
    <p:cViewPr>
      <p:scale>
        <a:sx n="35" d="100"/>
        <a:sy n="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121b005d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121b005d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48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709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5289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772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00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4"/>
          <p:cNvGrpSpPr/>
          <p:nvPr/>
        </p:nvGrpSpPr>
        <p:grpSpPr>
          <a:xfrm>
            <a:off x="7950325" y="4769875"/>
            <a:ext cx="976084" cy="127476"/>
            <a:chOff x="59225" y="213200"/>
            <a:chExt cx="1966325" cy="256800"/>
          </a:xfrm>
        </p:grpSpPr>
        <p:sp>
          <p:nvSpPr>
            <p:cNvPr id="116" name="Google Shape;116;p4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4"/>
          <p:cNvGrpSpPr/>
          <p:nvPr/>
        </p:nvGrpSpPr>
        <p:grpSpPr>
          <a:xfrm>
            <a:off x="3152200" y="4897360"/>
            <a:ext cx="699626" cy="127476"/>
            <a:chOff x="7367550" y="213200"/>
            <a:chExt cx="1409400" cy="256800"/>
          </a:xfrm>
        </p:grpSpPr>
        <p:sp>
          <p:nvSpPr>
            <p:cNvPr id="119" name="Google Shape;119;p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4"/>
          <p:cNvGrpSpPr/>
          <p:nvPr/>
        </p:nvGrpSpPr>
        <p:grpSpPr>
          <a:xfrm>
            <a:off x="241113" y="4642412"/>
            <a:ext cx="899675" cy="127476"/>
            <a:chOff x="59225" y="935725"/>
            <a:chExt cx="1812400" cy="256800"/>
          </a:xfrm>
        </p:grpSpPr>
        <p:sp>
          <p:nvSpPr>
            <p:cNvPr id="122" name="Google Shape;122;p4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4760188" y="86893"/>
            <a:ext cx="699626" cy="127476"/>
            <a:chOff x="7367550" y="213200"/>
            <a:chExt cx="1409400" cy="256800"/>
          </a:xfrm>
        </p:grpSpPr>
        <p:sp>
          <p:nvSpPr>
            <p:cNvPr id="126" name="Google Shape;126;p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4"/>
          <p:cNvGrpSpPr/>
          <p:nvPr/>
        </p:nvGrpSpPr>
        <p:grpSpPr>
          <a:xfrm>
            <a:off x="6966150" y="293494"/>
            <a:ext cx="1550555" cy="127476"/>
            <a:chOff x="5653350" y="1527950"/>
            <a:chExt cx="3123600" cy="256800"/>
          </a:xfrm>
        </p:grpSpPr>
        <p:sp>
          <p:nvSpPr>
            <p:cNvPr id="129" name="Google Shape;129;p4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4"/>
          <p:cNvGrpSpPr/>
          <p:nvPr/>
        </p:nvGrpSpPr>
        <p:grpSpPr>
          <a:xfrm>
            <a:off x="86875" y="214377"/>
            <a:ext cx="1550555" cy="127476"/>
            <a:chOff x="5653350" y="3636300"/>
            <a:chExt cx="3123600" cy="256800"/>
          </a:xfrm>
        </p:grpSpPr>
        <p:sp>
          <p:nvSpPr>
            <p:cNvPr id="134" name="Google Shape;134;p4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720000" y="1006701"/>
            <a:ext cx="7704000" cy="3599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ria Sans"/>
              <a:buChar char="●"/>
              <a:defRPr sz="13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ria Sans"/>
              <a:buChar char="○"/>
              <a:defRPr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■"/>
              <a:defRPr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●"/>
              <a:defRPr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○"/>
              <a:defRPr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■"/>
              <a:defRPr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●"/>
              <a:defRPr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○"/>
              <a:defRPr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Inria Sans"/>
              <a:buChar char="■"/>
              <a:defRPr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33"/>
          <p:cNvGrpSpPr/>
          <p:nvPr/>
        </p:nvGrpSpPr>
        <p:grpSpPr>
          <a:xfrm>
            <a:off x="7950325" y="4769875"/>
            <a:ext cx="976084" cy="127476"/>
            <a:chOff x="59225" y="213200"/>
            <a:chExt cx="1966325" cy="256800"/>
          </a:xfrm>
        </p:grpSpPr>
        <p:sp>
          <p:nvSpPr>
            <p:cNvPr id="1110" name="Google Shape;1110;p33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3"/>
          <p:cNvGrpSpPr/>
          <p:nvPr/>
        </p:nvGrpSpPr>
        <p:grpSpPr>
          <a:xfrm>
            <a:off x="3152200" y="4897360"/>
            <a:ext cx="699626" cy="127476"/>
            <a:chOff x="7367550" y="213200"/>
            <a:chExt cx="1409400" cy="256800"/>
          </a:xfrm>
        </p:grpSpPr>
        <p:sp>
          <p:nvSpPr>
            <p:cNvPr id="1113" name="Google Shape;1113;p3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33"/>
          <p:cNvGrpSpPr/>
          <p:nvPr/>
        </p:nvGrpSpPr>
        <p:grpSpPr>
          <a:xfrm>
            <a:off x="241113" y="4642412"/>
            <a:ext cx="899675" cy="127476"/>
            <a:chOff x="59225" y="935725"/>
            <a:chExt cx="1812400" cy="256800"/>
          </a:xfrm>
        </p:grpSpPr>
        <p:sp>
          <p:nvSpPr>
            <p:cNvPr id="1116" name="Google Shape;1116;p33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3"/>
          <p:cNvGrpSpPr/>
          <p:nvPr/>
        </p:nvGrpSpPr>
        <p:grpSpPr>
          <a:xfrm>
            <a:off x="4760188" y="86893"/>
            <a:ext cx="699626" cy="127476"/>
            <a:chOff x="7367550" y="213200"/>
            <a:chExt cx="1409400" cy="256800"/>
          </a:xfrm>
        </p:grpSpPr>
        <p:sp>
          <p:nvSpPr>
            <p:cNvPr id="1120" name="Google Shape;1120;p3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3"/>
          <p:cNvGrpSpPr/>
          <p:nvPr/>
        </p:nvGrpSpPr>
        <p:grpSpPr>
          <a:xfrm>
            <a:off x="6966150" y="293494"/>
            <a:ext cx="1550555" cy="127476"/>
            <a:chOff x="5653350" y="1527950"/>
            <a:chExt cx="3123600" cy="256800"/>
          </a:xfrm>
        </p:grpSpPr>
        <p:sp>
          <p:nvSpPr>
            <p:cNvPr id="1123" name="Google Shape;1123;p33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33"/>
          <p:cNvGrpSpPr/>
          <p:nvPr/>
        </p:nvGrpSpPr>
        <p:grpSpPr>
          <a:xfrm>
            <a:off x="86875" y="214377"/>
            <a:ext cx="1550555" cy="127476"/>
            <a:chOff x="5653350" y="3636300"/>
            <a:chExt cx="3123600" cy="256800"/>
          </a:xfrm>
        </p:grpSpPr>
        <p:sp>
          <p:nvSpPr>
            <p:cNvPr id="1128" name="Google Shape;1128;p33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">
    <p:bg>
      <p:bgPr>
        <a:solidFill>
          <a:schemeClr val="lt1"/>
        </a:solidFill>
        <a:effectLst/>
      </p:bgPr>
    </p:bg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34"/>
          <p:cNvGrpSpPr/>
          <p:nvPr/>
        </p:nvGrpSpPr>
        <p:grpSpPr>
          <a:xfrm flipH="1">
            <a:off x="3363991" y="4926925"/>
            <a:ext cx="976084" cy="127476"/>
            <a:chOff x="59225" y="213200"/>
            <a:chExt cx="1966325" cy="256800"/>
          </a:xfrm>
        </p:grpSpPr>
        <p:sp>
          <p:nvSpPr>
            <p:cNvPr id="1134" name="Google Shape;1134;p34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34"/>
          <p:cNvGrpSpPr/>
          <p:nvPr/>
        </p:nvGrpSpPr>
        <p:grpSpPr>
          <a:xfrm>
            <a:off x="389450" y="4860060"/>
            <a:ext cx="699626" cy="127476"/>
            <a:chOff x="7367550" y="213200"/>
            <a:chExt cx="1409400" cy="256800"/>
          </a:xfrm>
        </p:grpSpPr>
        <p:sp>
          <p:nvSpPr>
            <p:cNvPr id="1137" name="Google Shape;1137;p3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34"/>
          <p:cNvGrpSpPr/>
          <p:nvPr/>
        </p:nvGrpSpPr>
        <p:grpSpPr>
          <a:xfrm rot="10800000" flipH="1">
            <a:off x="389450" y="1291090"/>
            <a:ext cx="899675" cy="127476"/>
            <a:chOff x="59225" y="935725"/>
            <a:chExt cx="1812400" cy="256800"/>
          </a:xfrm>
        </p:grpSpPr>
        <p:sp>
          <p:nvSpPr>
            <p:cNvPr id="1140" name="Google Shape;1140;p34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34"/>
          <p:cNvGrpSpPr/>
          <p:nvPr/>
        </p:nvGrpSpPr>
        <p:grpSpPr>
          <a:xfrm>
            <a:off x="1035750" y="166005"/>
            <a:ext cx="699626" cy="127476"/>
            <a:chOff x="7367550" y="213200"/>
            <a:chExt cx="1409400" cy="256800"/>
          </a:xfrm>
        </p:grpSpPr>
        <p:sp>
          <p:nvSpPr>
            <p:cNvPr id="1144" name="Google Shape;1144;p3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4"/>
          <p:cNvGrpSpPr/>
          <p:nvPr/>
        </p:nvGrpSpPr>
        <p:grpSpPr>
          <a:xfrm flipH="1">
            <a:off x="5577888" y="917382"/>
            <a:ext cx="1550555" cy="127476"/>
            <a:chOff x="5653350" y="1527950"/>
            <a:chExt cx="3123600" cy="256800"/>
          </a:xfrm>
        </p:grpSpPr>
        <p:sp>
          <p:nvSpPr>
            <p:cNvPr id="1147" name="Google Shape;1147;p34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34"/>
          <p:cNvGrpSpPr/>
          <p:nvPr/>
        </p:nvGrpSpPr>
        <p:grpSpPr>
          <a:xfrm>
            <a:off x="7878258" y="4732581"/>
            <a:ext cx="1120176" cy="127476"/>
            <a:chOff x="59225" y="3731075"/>
            <a:chExt cx="2256600" cy="256800"/>
          </a:xfrm>
        </p:grpSpPr>
        <p:sp>
          <p:nvSpPr>
            <p:cNvPr id="1152" name="Google Shape;1152;p34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34"/>
          <p:cNvGrpSpPr/>
          <p:nvPr/>
        </p:nvGrpSpPr>
        <p:grpSpPr>
          <a:xfrm>
            <a:off x="7415800" y="293476"/>
            <a:ext cx="1550555" cy="127476"/>
            <a:chOff x="5653350" y="2333400"/>
            <a:chExt cx="3123600" cy="256800"/>
          </a:xfrm>
        </p:grpSpPr>
        <p:sp>
          <p:nvSpPr>
            <p:cNvPr id="1157" name="Google Shape;1157;p34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2025" y="1354538"/>
            <a:ext cx="7320000" cy="20457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82000" y="3561250"/>
            <a:ext cx="4380000" cy="669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02900" y="166025"/>
            <a:ext cx="976084" cy="127476"/>
            <a:chOff x="59225" y="213200"/>
            <a:chExt cx="1966325" cy="256800"/>
          </a:xfrm>
        </p:grpSpPr>
        <p:sp>
          <p:nvSpPr>
            <p:cNvPr id="12" name="Google Shape;12;p2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941208" y="3557710"/>
            <a:ext cx="539041" cy="127476"/>
            <a:chOff x="2797275" y="213200"/>
            <a:chExt cx="1085900" cy="256800"/>
          </a:xfrm>
        </p:grpSpPr>
        <p:sp>
          <p:nvSpPr>
            <p:cNvPr id="15" name="Google Shape;15;p2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7974495" y="465495"/>
            <a:ext cx="699626" cy="127476"/>
            <a:chOff x="7367550" y="213200"/>
            <a:chExt cx="1409400" cy="256800"/>
          </a:xfrm>
        </p:grpSpPr>
        <p:sp>
          <p:nvSpPr>
            <p:cNvPr id="19" name="Google Shape;19;p2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017995" y="1266787"/>
            <a:ext cx="899675" cy="127476"/>
            <a:chOff x="59225" y="935725"/>
            <a:chExt cx="1812400" cy="256800"/>
          </a:xfrm>
        </p:grpSpPr>
        <p:sp>
          <p:nvSpPr>
            <p:cNvPr id="22" name="Google Shape;22;p2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1178975" y="4694504"/>
            <a:ext cx="1120176" cy="127476"/>
            <a:chOff x="59225" y="3731075"/>
            <a:chExt cx="2256600" cy="256800"/>
          </a:xfrm>
        </p:grpSpPr>
        <p:sp>
          <p:nvSpPr>
            <p:cNvPr id="26" name="Google Shape;26;p2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5415577" y="166025"/>
            <a:ext cx="699626" cy="127476"/>
            <a:chOff x="7367550" y="213200"/>
            <a:chExt cx="1409400" cy="256800"/>
          </a:xfrm>
        </p:grpSpPr>
        <p:sp>
          <p:nvSpPr>
            <p:cNvPr id="31" name="Google Shape;31;p2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283603" y="1227086"/>
            <a:ext cx="1550555" cy="127476"/>
            <a:chOff x="5653350" y="1527950"/>
            <a:chExt cx="3123600" cy="256800"/>
          </a:xfrm>
        </p:grpSpPr>
        <p:sp>
          <p:nvSpPr>
            <p:cNvPr id="34" name="Google Shape;34;p2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6594478" y="4391257"/>
            <a:ext cx="1550555" cy="127476"/>
            <a:chOff x="5653350" y="2333400"/>
            <a:chExt cx="3123600" cy="256800"/>
          </a:xfrm>
        </p:grpSpPr>
        <p:sp>
          <p:nvSpPr>
            <p:cNvPr id="39" name="Google Shape;39;p2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4057849" y="4920198"/>
            <a:ext cx="1550555" cy="127476"/>
            <a:chOff x="5653350" y="3055925"/>
            <a:chExt cx="3123600" cy="256800"/>
          </a:xfrm>
        </p:grpSpPr>
        <p:sp>
          <p:nvSpPr>
            <p:cNvPr id="44" name="Google Shape;44;p2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>
            <a:off x="3536695" y="776271"/>
            <a:ext cx="1550555" cy="127476"/>
            <a:chOff x="5653350" y="3636300"/>
            <a:chExt cx="3123600" cy="256800"/>
          </a:xfrm>
        </p:grpSpPr>
        <p:sp>
          <p:nvSpPr>
            <p:cNvPr id="49" name="Google Shape;49;p2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332704" y="3832006"/>
            <a:ext cx="1550555" cy="127476"/>
            <a:chOff x="5653350" y="4311450"/>
            <a:chExt cx="3123600" cy="256800"/>
          </a:xfrm>
        </p:grpSpPr>
        <p:sp>
          <p:nvSpPr>
            <p:cNvPr id="54" name="Google Shape;54;p2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029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79" r:id="rId3"/>
    <p:sldLayoutId id="2147483680" r:id="rId4"/>
    <p:sldLayoutId id="214748368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aloikuy-final-project-yuki-christina-final-project-uu58nn.streamlitapp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8"/>
          <p:cNvSpPr txBox="1">
            <a:spLocks noGrp="1"/>
          </p:cNvSpPr>
          <p:nvPr>
            <p:ph type="ctrTitle"/>
          </p:nvPr>
        </p:nvSpPr>
        <p:spPr>
          <a:xfrm>
            <a:off x="912000" y="1384917"/>
            <a:ext cx="7320000" cy="2849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Hotel Booking</a:t>
            </a:r>
            <a:br>
              <a:rPr lang="en-US" altLang="zh-CN" dirty="0"/>
            </a:br>
            <a:r>
              <a:rPr lang="en-US" altLang="zh-CN" dirty="0"/>
              <a:t>Demand</a:t>
            </a:r>
            <a:br>
              <a:rPr lang="en-US" altLang="zh-CN" dirty="0"/>
            </a:br>
            <a:r>
              <a:rPr lang="en-US" altLang="zh-CN" dirty="0"/>
              <a:t>EDA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1C5037-B3C8-ED4C-9313-AFF527917579}"/>
              </a:ext>
            </a:extLst>
          </p:cNvPr>
          <p:cNvSpPr txBox="1"/>
          <p:nvPr/>
        </p:nvSpPr>
        <p:spPr>
          <a:xfrm>
            <a:off x="5835650" y="455295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By Bei Chen and </a:t>
            </a:r>
            <a:r>
              <a:rPr kumimoji="1" lang="en-US" altLang="zh-CN" dirty="0" err="1"/>
              <a:t>Yucen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Xie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E9970F-91E0-1E4C-9D22-1F4B2B9B5EAF}"/>
              </a:ext>
            </a:extLst>
          </p:cNvPr>
          <p:cNvSpPr txBox="1"/>
          <p:nvPr/>
        </p:nvSpPr>
        <p:spPr>
          <a:xfrm>
            <a:off x="1266092" y="121823"/>
            <a:ext cx="4260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0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kumimoji="1" lang="en" altLang="zh-CN" sz="1000" dirty="0" err="1">
                <a:solidFill>
                  <a:schemeClr val="bg1">
                    <a:lumMod val="50000"/>
                  </a:schemeClr>
                </a:solidFill>
              </a:rPr>
              <a:t>www.kaggle.com</a:t>
            </a:r>
            <a:r>
              <a:rPr kumimoji="1" lang="en" altLang="zh-CN" sz="1000" dirty="0">
                <a:solidFill>
                  <a:schemeClr val="bg1">
                    <a:lumMod val="50000"/>
                  </a:schemeClr>
                </a:solidFill>
              </a:rPr>
              <a:t>/datasets/</a:t>
            </a:r>
            <a:r>
              <a:rPr kumimoji="1" lang="en" altLang="zh-CN" sz="1000" dirty="0" err="1">
                <a:solidFill>
                  <a:schemeClr val="bg1">
                    <a:lumMod val="50000"/>
                  </a:schemeClr>
                </a:solidFill>
              </a:rPr>
              <a:t>jessemostipak</a:t>
            </a:r>
            <a:r>
              <a:rPr kumimoji="1" lang="en" altLang="zh-CN" sz="1000" dirty="0">
                <a:solidFill>
                  <a:schemeClr val="bg1">
                    <a:lumMod val="50000"/>
                  </a:schemeClr>
                </a:solidFill>
              </a:rPr>
              <a:t>/hotel-booking-demand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AA672B1-4A21-0B8B-24D0-A48592CF1672}"/>
              </a:ext>
            </a:extLst>
          </p:cNvPr>
          <p:cNvSpPr/>
          <p:nvPr/>
        </p:nvSpPr>
        <p:spPr>
          <a:xfrm>
            <a:off x="178129" y="766809"/>
            <a:ext cx="2683824" cy="4256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E67C6D-928E-5E46-A90B-ABA108CEF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87" y="814555"/>
            <a:ext cx="2300854" cy="41609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6E488B9-0932-5642-1789-5AF3907BB803}"/>
              </a:ext>
            </a:extLst>
          </p:cNvPr>
          <p:cNvSpPr txBox="1"/>
          <p:nvPr/>
        </p:nvSpPr>
        <p:spPr>
          <a:xfrm>
            <a:off x="370541" y="420483"/>
            <a:ext cx="148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 dirty="0"/>
              <a:t>1.DataSet</a:t>
            </a:r>
            <a:endParaRPr kumimoji="1" lang="zh-CN" altLang="en-US" sz="1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9D693C-0BA4-8D96-ABEE-153172E19E5A}"/>
              </a:ext>
            </a:extLst>
          </p:cNvPr>
          <p:cNvSpPr txBox="1"/>
          <p:nvPr/>
        </p:nvSpPr>
        <p:spPr>
          <a:xfrm>
            <a:off x="3925515" y="414178"/>
            <a:ext cx="291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 dirty="0"/>
              <a:t>2.Data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processing</a:t>
            </a:r>
            <a:endParaRPr kumimoji="1" lang="zh-CN" altLang="en-US" sz="18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59559F-C5F1-5636-D2FF-50A1C0FED9E7}"/>
              </a:ext>
            </a:extLst>
          </p:cNvPr>
          <p:cNvSpPr/>
          <p:nvPr/>
        </p:nvSpPr>
        <p:spPr>
          <a:xfrm>
            <a:off x="3954483" y="759038"/>
            <a:ext cx="5082639" cy="4264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49F773-6FB2-A07A-BF93-A971315FD852}"/>
              </a:ext>
            </a:extLst>
          </p:cNvPr>
          <p:cNvSpPr txBox="1"/>
          <p:nvPr/>
        </p:nvSpPr>
        <p:spPr>
          <a:xfrm>
            <a:off x="3954483" y="814555"/>
            <a:ext cx="213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Step 1:</a:t>
            </a:r>
          </a:p>
          <a:p>
            <a:r>
              <a:rPr kumimoji="1" lang="en-US" altLang="zh-CN" b="1" dirty="0"/>
              <a:t>Lost data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5976573-54A6-77E7-C12B-C5DE3324A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767" y="814555"/>
            <a:ext cx="3144868" cy="44043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A822F14-9DE5-2F90-C9E8-125A1B9644F8}"/>
              </a:ext>
            </a:extLst>
          </p:cNvPr>
          <p:cNvSpPr txBox="1"/>
          <p:nvPr/>
        </p:nvSpPr>
        <p:spPr>
          <a:xfrm>
            <a:off x="3954483" y="1580110"/>
            <a:ext cx="213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Step 2:</a:t>
            </a:r>
          </a:p>
          <a:p>
            <a:r>
              <a:rPr kumimoji="1" lang="en-US" altLang="zh-CN" b="1" dirty="0"/>
              <a:t>Duplicate data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76DDA1A-9D02-8C0A-6AE3-F3711ABA0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813" y="2345665"/>
            <a:ext cx="3273822" cy="261475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03E69E2-E6BC-9B6F-E965-2D667A229D50}"/>
              </a:ext>
            </a:extLst>
          </p:cNvPr>
          <p:cNvSpPr txBox="1"/>
          <p:nvPr/>
        </p:nvSpPr>
        <p:spPr>
          <a:xfrm>
            <a:off x="3954483" y="2448190"/>
            <a:ext cx="213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Step 3:</a:t>
            </a:r>
          </a:p>
          <a:p>
            <a:r>
              <a:rPr kumimoji="1" lang="en-US" altLang="zh-CN" b="1" dirty="0"/>
              <a:t>Outliers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C757198-FEDC-7C1E-B4E1-CF950D78F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7767" y="1497326"/>
            <a:ext cx="2248494" cy="852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AA672B1-4A21-0B8B-24D0-A48592CF1672}"/>
              </a:ext>
            </a:extLst>
          </p:cNvPr>
          <p:cNvSpPr/>
          <p:nvPr/>
        </p:nvSpPr>
        <p:spPr>
          <a:xfrm>
            <a:off x="178128" y="766810"/>
            <a:ext cx="5195730" cy="4291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E488B9-0932-5642-1789-5AF3907BB803}"/>
              </a:ext>
            </a:extLst>
          </p:cNvPr>
          <p:cNvSpPr txBox="1"/>
          <p:nvPr/>
        </p:nvSpPr>
        <p:spPr>
          <a:xfrm>
            <a:off x="377177" y="420483"/>
            <a:ext cx="239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 dirty="0"/>
              <a:t>3.Basic information</a:t>
            </a:r>
            <a:endParaRPr kumimoji="1" lang="zh-CN" altLang="en-US" sz="1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AEF0EB-2117-40AE-6F14-376B003913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06" b="8774"/>
          <a:stretch/>
        </p:blipFill>
        <p:spPr>
          <a:xfrm>
            <a:off x="242437" y="944223"/>
            <a:ext cx="5067111" cy="402186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D562E44-CC05-A61A-0BC8-5F18ED5BE848}"/>
              </a:ext>
            </a:extLst>
          </p:cNvPr>
          <p:cNvSpPr txBox="1"/>
          <p:nvPr/>
        </p:nvSpPr>
        <p:spPr>
          <a:xfrm>
            <a:off x="5766412" y="415606"/>
            <a:ext cx="271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 dirty="0"/>
              <a:t>4. Interactive variables</a:t>
            </a:r>
            <a:endParaRPr kumimoji="1" lang="zh-CN" altLang="en-US" sz="18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17F77A-2A2F-EE16-6174-FA480A5F9848}"/>
              </a:ext>
            </a:extLst>
          </p:cNvPr>
          <p:cNvSpPr/>
          <p:nvPr/>
        </p:nvSpPr>
        <p:spPr>
          <a:xfrm>
            <a:off x="5674660" y="759040"/>
            <a:ext cx="3365916" cy="4291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59FD718-4AD1-4238-2A5F-0298468B57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39404"/>
          <a:stretch/>
        </p:blipFill>
        <p:spPr>
          <a:xfrm>
            <a:off x="6204692" y="982389"/>
            <a:ext cx="2421346" cy="103668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4A30FD8-B6D8-CFF7-FB51-B9597441D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529" y="2168096"/>
            <a:ext cx="2165672" cy="138980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C88621A-39BD-8307-F7ED-2F7255F57BA1}"/>
              </a:ext>
            </a:extLst>
          </p:cNvPr>
          <p:cNvSpPr txBox="1"/>
          <p:nvPr/>
        </p:nvSpPr>
        <p:spPr>
          <a:xfrm>
            <a:off x="5606719" y="759038"/>
            <a:ext cx="2786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1.Average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price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adr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EC0E0B0-018C-58B2-2A38-65A6D1BA8B61}"/>
              </a:ext>
            </a:extLst>
          </p:cNvPr>
          <p:cNvSpPr txBox="1"/>
          <p:nvPr/>
        </p:nvSpPr>
        <p:spPr>
          <a:xfrm>
            <a:off x="5674659" y="1860319"/>
            <a:ext cx="2718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2.Market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Segment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AC339B-AC09-F5B3-1C57-4F4AB94DD4BF}"/>
              </a:ext>
            </a:extLst>
          </p:cNvPr>
          <p:cNvSpPr txBox="1"/>
          <p:nvPr/>
        </p:nvSpPr>
        <p:spPr>
          <a:xfrm>
            <a:off x="5674659" y="3577537"/>
            <a:ext cx="2137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3.Adults/Children/Baby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BD928B2-60CE-15D9-987D-2F417423B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4199" y="3915539"/>
            <a:ext cx="3057364" cy="93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22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C1A5FE5-0BC0-2B53-774D-BF5CC9DFAF09}"/>
              </a:ext>
            </a:extLst>
          </p:cNvPr>
          <p:cNvSpPr/>
          <p:nvPr/>
        </p:nvSpPr>
        <p:spPr>
          <a:xfrm>
            <a:off x="289168" y="843973"/>
            <a:ext cx="8206859" cy="348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E488B9-0932-5642-1789-5AF3907BB803}"/>
              </a:ext>
            </a:extLst>
          </p:cNvPr>
          <p:cNvSpPr txBox="1"/>
          <p:nvPr/>
        </p:nvSpPr>
        <p:spPr>
          <a:xfrm>
            <a:off x="162196" y="439687"/>
            <a:ext cx="4730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/>
              <a:t>Q: What are the trends in cancellation rates?</a:t>
            </a:r>
            <a:endParaRPr kumimoji="1" lang="zh-CN" altLang="en-US" sz="1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8D8A9D-01A3-3FC9-57F9-125C69C7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29" y="904351"/>
            <a:ext cx="7092936" cy="3364993"/>
          </a:xfrm>
          <a:prstGeom prst="rect">
            <a:avLst/>
          </a:prstGeom>
        </p:spPr>
      </p:pic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80D6D5A-3F88-F507-176B-6ED21FCD3A05}"/>
              </a:ext>
            </a:extLst>
          </p:cNvPr>
          <p:cNvCxnSpPr>
            <a:cxnSpLocks/>
          </p:cNvCxnSpPr>
          <p:nvPr/>
        </p:nvCxnSpPr>
        <p:spPr>
          <a:xfrm flipV="1">
            <a:off x="1717845" y="1461478"/>
            <a:ext cx="1869417" cy="426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椭圆 2">
            <a:hlinkClick r:id="rId4"/>
            <a:extLst>
              <a:ext uri="{FF2B5EF4-FFF2-40B4-BE49-F238E27FC236}">
                <a16:creationId xmlns:a16="http://schemas.microsoft.com/office/drawing/2014/main" id="{89F963FD-CA87-2445-AB60-62E9A1E835B3}"/>
              </a:ext>
            </a:extLst>
          </p:cNvPr>
          <p:cNvSpPr/>
          <p:nvPr/>
        </p:nvSpPr>
        <p:spPr>
          <a:xfrm>
            <a:off x="1505811" y="193335"/>
            <a:ext cx="141876" cy="1468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840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407B7608-14D2-254B-B138-F086389BADC5}"/>
              </a:ext>
            </a:extLst>
          </p:cNvPr>
          <p:cNvSpPr/>
          <p:nvPr/>
        </p:nvSpPr>
        <p:spPr>
          <a:xfrm>
            <a:off x="4840851" y="792075"/>
            <a:ext cx="4188693" cy="17792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E488B9-0932-5642-1789-5AF3907BB803}"/>
              </a:ext>
            </a:extLst>
          </p:cNvPr>
          <p:cNvSpPr txBox="1"/>
          <p:nvPr/>
        </p:nvSpPr>
        <p:spPr>
          <a:xfrm>
            <a:off x="451520" y="867970"/>
            <a:ext cx="38516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Q : What </a:t>
            </a:r>
            <a:r>
              <a:rPr kumimoji="1" lang="en-US" altLang="zh-CN" sz="2800" b="1" dirty="0">
                <a:solidFill>
                  <a:srgbClr val="FFC000"/>
                </a:solidFill>
              </a:rPr>
              <a:t>factors</a:t>
            </a:r>
          </a:p>
          <a:p>
            <a:r>
              <a:rPr kumimoji="1" lang="en-US" altLang="zh-CN" sz="2400" b="1" dirty="0"/>
              <a:t>      influence its </a:t>
            </a:r>
          </a:p>
          <a:p>
            <a:r>
              <a:rPr kumimoji="1" lang="en-US" altLang="zh-CN" sz="2400" b="1" dirty="0"/>
              <a:t>      </a:t>
            </a:r>
            <a:r>
              <a:rPr kumimoji="1" lang="en-US" altLang="zh-CN" sz="2800" b="1" dirty="0">
                <a:solidFill>
                  <a:schemeClr val="accent2"/>
                </a:solidFill>
              </a:rPr>
              <a:t>cancellation rate</a:t>
            </a:r>
            <a:r>
              <a:rPr kumimoji="1" lang="en-US" altLang="zh-CN" sz="2400" b="1" dirty="0"/>
              <a:t>?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74A4D8-06BD-7987-8C7A-CD5253B47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05" y="867970"/>
            <a:ext cx="3917665" cy="169281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1542A69-4F89-B60B-B369-F8362BB3FE4C}"/>
              </a:ext>
            </a:extLst>
          </p:cNvPr>
          <p:cNvSpPr/>
          <p:nvPr/>
        </p:nvSpPr>
        <p:spPr>
          <a:xfrm>
            <a:off x="172206" y="2952092"/>
            <a:ext cx="8857338" cy="2191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707C8CE-39E4-35AD-DE70-30C6A3C36E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5" t="15471" r="-106"/>
          <a:stretch/>
        </p:blipFill>
        <p:spPr>
          <a:xfrm>
            <a:off x="245418" y="3312744"/>
            <a:ext cx="4241840" cy="155866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3DB09CB-DB1E-CF97-036D-E6E83F3CB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703" y="3350560"/>
            <a:ext cx="4110880" cy="152085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4CA0E38-A9D4-46FC-28E9-2A371BD2D536}"/>
              </a:ext>
            </a:extLst>
          </p:cNvPr>
          <p:cNvSpPr txBox="1"/>
          <p:nvPr/>
        </p:nvSpPr>
        <p:spPr>
          <a:xfrm>
            <a:off x="2815295" y="2974190"/>
            <a:ext cx="3546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Cancellation rate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with children or not</a:t>
            </a:r>
            <a:endParaRPr kumimoji="1"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F59B21-3755-5721-7381-08DCDB04F7BE}"/>
              </a:ext>
            </a:extLst>
          </p:cNvPr>
          <p:cNvSpPr txBox="1"/>
          <p:nvPr/>
        </p:nvSpPr>
        <p:spPr>
          <a:xfrm>
            <a:off x="6256959" y="4866501"/>
            <a:ext cx="248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Adults with children </a:t>
            </a:r>
            <a:endParaRPr kumimoji="1"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897688-3BF6-F9C3-E94F-3CF254C5693A}"/>
              </a:ext>
            </a:extLst>
          </p:cNvPr>
          <p:cNvSpPr txBox="1"/>
          <p:nvPr/>
        </p:nvSpPr>
        <p:spPr>
          <a:xfrm>
            <a:off x="1849657" y="4844513"/>
            <a:ext cx="248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Only adults</a:t>
            </a:r>
            <a:endParaRPr kumimoji="1"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2B9ABE-EC47-7EC9-12A6-186EA233FB60}"/>
              </a:ext>
            </a:extLst>
          </p:cNvPr>
          <p:cNvSpPr txBox="1"/>
          <p:nvPr/>
        </p:nvSpPr>
        <p:spPr>
          <a:xfrm>
            <a:off x="4082041" y="4492030"/>
            <a:ext cx="979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solidFill>
                  <a:srgbClr val="C9BFCB"/>
                </a:solidFill>
              </a:rPr>
              <a:t>VS</a:t>
            </a:r>
            <a:endParaRPr kumimoji="1" lang="zh-CN" altLang="en-US" sz="4400" dirty="0">
              <a:solidFill>
                <a:srgbClr val="C9BFCB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88DCA25-B500-085C-3D23-EE288813615B}"/>
              </a:ext>
            </a:extLst>
          </p:cNvPr>
          <p:cNvSpPr/>
          <p:nvPr/>
        </p:nvSpPr>
        <p:spPr>
          <a:xfrm>
            <a:off x="961759" y="3865418"/>
            <a:ext cx="2067791" cy="55464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6F80652-B9BC-BB46-D57B-1C3BC4F364FF}"/>
              </a:ext>
            </a:extLst>
          </p:cNvPr>
          <p:cNvSpPr/>
          <p:nvPr/>
        </p:nvSpPr>
        <p:spPr>
          <a:xfrm>
            <a:off x="5488866" y="3694704"/>
            <a:ext cx="1932709" cy="76405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D1142CD-6D82-3064-CE20-871A778ECEA2}"/>
              </a:ext>
            </a:extLst>
          </p:cNvPr>
          <p:cNvCxnSpPr/>
          <p:nvPr/>
        </p:nvCxnSpPr>
        <p:spPr>
          <a:xfrm>
            <a:off x="3385852" y="4078627"/>
            <a:ext cx="1891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AA512A9-D093-2966-FF81-AD25DF5577DB}"/>
              </a:ext>
            </a:extLst>
          </p:cNvPr>
          <p:cNvSpPr txBox="1"/>
          <p:nvPr/>
        </p:nvSpPr>
        <p:spPr>
          <a:xfrm>
            <a:off x="3474428" y="3760175"/>
            <a:ext cx="171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Fluctuation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Range</a:t>
            </a:r>
            <a:endParaRPr kumimoji="1"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B59292-2999-C9B8-29C5-3AEC4F702066}"/>
              </a:ext>
            </a:extLst>
          </p:cNvPr>
          <p:cNvSpPr/>
          <p:nvPr/>
        </p:nvSpPr>
        <p:spPr>
          <a:xfrm>
            <a:off x="8083325" y="1127466"/>
            <a:ext cx="797564" cy="55464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1AEB54-084A-854A-B9A8-D8874AE00761}"/>
              </a:ext>
            </a:extLst>
          </p:cNvPr>
          <p:cNvSpPr txBox="1"/>
          <p:nvPr/>
        </p:nvSpPr>
        <p:spPr>
          <a:xfrm>
            <a:off x="4840851" y="441259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Factor 1:Deposit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50AE5BF-0DB3-9A4B-AA8F-A0EBF593CFBD}"/>
              </a:ext>
            </a:extLst>
          </p:cNvPr>
          <p:cNvSpPr txBox="1"/>
          <p:nvPr/>
        </p:nvSpPr>
        <p:spPr>
          <a:xfrm>
            <a:off x="172206" y="2570163"/>
            <a:ext cx="2521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Factor 2:Lead time &amp; children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523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8A8E55-B899-6599-AC07-1A491CD7D1D1}"/>
              </a:ext>
            </a:extLst>
          </p:cNvPr>
          <p:cNvSpPr txBox="1"/>
          <p:nvPr/>
        </p:nvSpPr>
        <p:spPr>
          <a:xfrm>
            <a:off x="132912" y="1087813"/>
            <a:ext cx="4536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Cancellation 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 </a:t>
            </a:r>
            <a:r>
              <a:rPr kumimoji="1" lang="en-US" altLang="zh-CN" b="1" dirty="0">
                <a:solidFill>
                  <a:schemeClr val="accent2"/>
                </a:solidFill>
              </a:rPr>
              <a:t>customer type</a:t>
            </a:r>
            <a:endParaRPr kumimoji="1"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7C39628-8895-BE48-690D-68BBA92B0968}"/>
              </a:ext>
            </a:extLst>
          </p:cNvPr>
          <p:cNvCxnSpPr/>
          <p:nvPr/>
        </p:nvCxnSpPr>
        <p:spPr>
          <a:xfrm flipV="1">
            <a:off x="4259179" y="1305753"/>
            <a:ext cx="1106906" cy="548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85E2488-1322-76A2-0B91-0155FA406F2D}"/>
              </a:ext>
            </a:extLst>
          </p:cNvPr>
          <p:cNvCxnSpPr/>
          <p:nvPr/>
        </p:nvCxnSpPr>
        <p:spPr>
          <a:xfrm>
            <a:off x="4312117" y="3552637"/>
            <a:ext cx="1106906" cy="64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D50F10E-0F4A-FCDF-8ADA-02169971B08C}"/>
              </a:ext>
            </a:extLst>
          </p:cNvPr>
          <p:cNvSpPr txBox="1"/>
          <p:nvPr/>
        </p:nvSpPr>
        <p:spPr>
          <a:xfrm>
            <a:off x="4435250" y="2374678"/>
            <a:ext cx="20929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When the way customers booking differently</a:t>
            </a:r>
            <a:endParaRPr kumimoji="1"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E1DB065-087F-C48C-612B-882150AF6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023" y="605605"/>
            <a:ext cx="3402411" cy="178731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02F25A2-ACC8-EE12-AC4F-48866BC60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" y="1597043"/>
            <a:ext cx="4199802" cy="221898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643895D-4254-47BA-25E7-13E88BDA4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673" y="2981426"/>
            <a:ext cx="3289761" cy="1787314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48F6F86-C0BB-B237-60CD-031FD575952D}"/>
              </a:ext>
            </a:extLst>
          </p:cNvPr>
          <p:cNvSpPr txBox="1"/>
          <p:nvPr/>
        </p:nvSpPr>
        <p:spPr>
          <a:xfrm>
            <a:off x="1024183" y="3875083"/>
            <a:ext cx="201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All the market segment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E0EBB32-C473-2E7F-75DA-6E5EC44FAB0A}"/>
              </a:ext>
            </a:extLst>
          </p:cNvPr>
          <p:cNvSpPr txBox="1"/>
          <p:nvPr/>
        </p:nvSpPr>
        <p:spPr>
          <a:xfrm>
            <a:off x="6528230" y="4768740"/>
            <a:ext cx="201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Booking directly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99A812-078B-AA92-E439-C05174D8BD34}"/>
              </a:ext>
            </a:extLst>
          </p:cNvPr>
          <p:cNvSpPr txBox="1"/>
          <p:nvPr/>
        </p:nvSpPr>
        <p:spPr>
          <a:xfrm>
            <a:off x="6352159" y="2383750"/>
            <a:ext cx="201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Booking Online TA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C0C9B60-760F-E534-2E21-BCAE7F7B41FF}"/>
              </a:ext>
            </a:extLst>
          </p:cNvPr>
          <p:cNvSpPr txBox="1"/>
          <p:nvPr/>
        </p:nvSpPr>
        <p:spPr>
          <a:xfrm>
            <a:off x="5052915" y="3388307"/>
            <a:ext cx="24107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The cancellation rate is </a:t>
            </a:r>
            <a:r>
              <a:rPr lang="en-US" altLang="zh-CN" dirty="0">
                <a:solidFill>
                  <a:schemeClr val="bg2"/>
                </a:solidFill>
              </a:rPr>
              <a:t>low</a:t>
            </a:r>
            <a:r>
              <a:rPr lang="zh-CN" altLang="en-US" dirty="0">
                <a:solidFill>
                  <a:schemeClr val="bg2"/>
                </a:solidFill>
              </a:rPr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0DB9BFF-F71D-9B7C-925A-6092105744AA}"/>
              </a:ext>
            </a:extLst>
          </p:cNvPr>
          <p:cNvSpPr/>
          <p:nvPr/>
        </p:nvSpPr>
        <p:spPr>
          <a:xfrm>
            <a:off x="5052915" y="3388307"/>
            <a:ext cx="2410735" cy="30777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CA7194-16C0-5147-B4B2-FB223E7AE241}"/>
              </a:ext>
            </a:extLst>
          </p:cNvPr>
          <p:cNvSpPr txBox="1"/>
          <p:nvPr/>
        </p:nvSpPr>
        <p:spPr>
          <a:xfrm>
            <a:off x="132912" y="538533"/>
            <a:ext cx="3071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/>
              <a:t>Factor 3:</a:t>
            </a:r>
            <a:r>
              <a:rPr kumimoji="1" lang="en-US" altLang="zh-CN" sz="1600" b="1" dirty="0"/>
              <a:t>Lead time &amp; children</a:t>
            </a:r>
            <a:endParaRPr kumimoji="1" lang="zh-CN" altLang="en-US" sz="1600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5DB0FFD-6641-FC41-87F8-D3F9D6E5A2C0}"/>
              </a:ext>
            </a:extLst>
          </p:cNvPr>
          <p:cNvSpPr/>
          <p:nvPr/>
        </p:nvSpPr>
        <p:spPr>
          <a:xfrm>
            <a:off x="7536464" y="3113342"/>
            <a:ext cx="176377" cy="166693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3590EC5-3683-2E40-BF4C-01A53D1BE37C}"/>
              </a:ext>
            </a:extLst>
          </p:cNvPr>
          <p:cNvSpPr/>
          <p:nvPr/>
        </p:nvSpPr>
        <p:spPr>
          <a:xfrm>
            <a:off x="7926989" y="4454548"/>
            <a:ext cx="176377" cy="166693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60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3B32C9-5C9E-AB45-273C-DADA47936574}"/>
              </a:ext>
            </a:extLst>
          </p:cNvPr>
          <p:cNvSpPr/>
          <p:nvPr/>
        </p:nvSpPr>
        <p:spPr>
          <a:xfrm>
            <a:off x="259882" y="375385"/>
            <a:ext cx="5372148" cy="2063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2046C5-CBD9-2522-3F8E-4CAC21AC6173}"/>
              </a:ext>
            </a:extLst>
          </p:cNvPr>
          <p:cNvSpPr/>
          <p:nvPr/>
        </p:nvSpPr>
        <p:spPr>
          <a:xfrm>
            <a:off x="182881" y="2571750"/>
            <a:ext cx="5449150" cy="24815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722B1A-796E-E3BA-7DE9-CD93DD0E3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082" y="494067"/>
            <a:ext cx="1876926" cy="18368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760208-CBAE-F97B-124B-0D37C7A53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082" y="2812548"/>
            <a:ext cx="2646948" cy="19999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66F9DC-57B8-DEC1-C58E-31FA765D8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32" y="498552"/>
            <a:ext cx="1715437" cy="18323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C26FA67-6BD6-2B07-91C5-BCED2F3832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120"/>
          <a:stretch/>
        </p:blipFill>
        <p:spPr>
          <a:xfrm>
            <a:off x="455060" y="2689592"/>
            <a:ext cx="2456582" cy="224582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80F99CF-7A63-71FD-ABFB-A5224C6CB1FD}"/>
              </a:ext>
            </a:extLst>
          </p:cNvPr>
          <p:cNvSpPr/>
          <p:nvPr/>
        </p:nvSpPr>
        <p:spPr>
          <a:xfrm>
            <a:off x="6203481" y="536006"/>
            <a:ext cx="2757637" cy="40714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dirty="0"/>
              <a:t>Book time in advance</a:t>
            </a:r>
          </a:p>
          <a:p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dirty="0"/>
              <a:t>With or without children</a:t>
            </a:r>
          </a:p>
          <a:p>
            <a:pPr marL="285750" indent="-285750">
              <a:buFont typeface="Wingdings" pitchFamily="2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dirty="0"/>
              <a:t>No deposit</a:t>
            </a:r>
          </a:p>
          <a:p>
            <a:pPr marL="285750" indent="-285750">
              <a:buFont typeface="Wingdings" pitchFamily="2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dirty="0"/>
              <a:t>Online segment</a:t>
            </a:r>
          </a:p>
          <a:p>
            <a:pPr marL="285750" indent="-285750">
              <a:buFont typeface="Wingdings" pitchFamily="2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dirty="0"/>
              <a:t>Offline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segment</a:t>
            </a:r>
          </a:p>
          <a:p>
            <a:pPr marL="285750" indent="-285750">
              <a:buFont typeface="Wingdings" pitchFamily="2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dirty="0"/>
              <a:t>Meal</a:t>
            </a:r>
          </a:p>
          <a:p>
            <a:pPr marL="285750" indent="-285750">
              <a:buFont typeface="Wingdings" pitchFamily="2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dirty="0"/>
              <a:t>Carparking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00CB0E-71E8-27CF-286A-C3C61348378D}"/>
              </a:ext>
            </a:extLst>
          </p:cNvPr>
          <p:cNvSpPr txBox="1"/>
          <p:nvPr/>
        </p:nvSpPr>
        <p:spPr>
          <a:xfrm>
            <a:off x="6670307" y="683394"/>
            <a:ext cx="170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 dirty="0"/>
              <a:t>Conclusion</a:t>
            </a:r>
            <a:endParaRPr kumimoji="1" lang="zh-CN" altLang="en-US" sz="1800" b="1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0D25532-77BE-C42B-4FEF-2351E9ADBF6E}"/>
              </a:ext>
            </a:extLst>
          </p:cNvPr>
          <p:cNvCxnSpPr/>
          <p:nvPr/>
        </p:nvCxnSpPr>
        <p:spPr>
          <a:xfrm flipV="1">
            <a:off x="8383604" y="1052726"/>
            <a:ext cx="0" cy="336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DD4D5D97-4078-E748-EE68-A28ABB70A074}"/>
              </a:ext>
            </a:extLst>
          </p:cNvPr>
          <p:cNvCxnSpPr/>
          <p:nvPr/>
        </p:nvCxnSpPr>
        <p:spPr>
          <a:xfrm flipV="1">
            <a:off x="7563853" y="1994067"/>
            <a:ext cx="0" cy="336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2D048C6-E21B-76DF-D2D6-404796E7BA29}"/>
              </a:ext>
            </a:extLst>
          </p:cNvPr>
          <p:cNvCxnSpPr/>
          <p:nvPr/>
        </p:nvCxnSpPr>
        <p:spPr>
          <a:xfrm flipV="1">
            <a:off x="8003407" y="2352708"/>
            <a:ext cx="0" cy="336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4779197B-C08C-8ACF-2142-060B4607F5D0}"/>
              </a:ext>
            </a:extLst>
          </p:cNvPr>
          <p:cNvCxnSpPr>
            <a:cxnSpLocks/>
          </p:cNvCxnSpPr>
          <p:nvPr/>
        </p:nvCxnSpPr>
        <p:spPr>
          <a:xfrm>
            <a:off x="8003407" y="2908800"/>
            <a:ext cx="0" cy="344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20A042E-4C74-AF8C-C183-92D60738A568}"/>
              </a:ext>
            </a:extLst>
          </p:cNvPr>
          <p:cNvCxnSpPr>
            <a:cxnSpLocks/>
          </p:cNvCxnSpPr>
          <p:nvPr/>
        </p:nvCxnSpPr>
        <p:spPr>
          <a:xfrm>
            <a:off x="7056923" y="3445844"/>
            <a:ext cx="4010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ADA1FE67-667A-0681-55CD-36253D5DA009}"/>
              </a:ext>
            </a:extLst>
          </p:cNvPr>
          <p:cNvCxnSpPr>
            <a:cxnSpLocks/>
          </p:cNvCxnSpPr>
          <p:nvPr/>
        </p:nvCxnSpPr>
        <p:spPr>
          <a:xfrm>
            <a:off x="7563853" y="3867751"/>
            <a:ext cx="4010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D398C1D8-FE74-AA39-69AF-46216212FEC2}"/>
              </a:ext>
            </a:extLst>
          </p:cNvPr>
          <p:cNvCxnSpPr/>
          <p:nvPr/>
        </p:nvCxnSpPr>
        <p:spPr>
          <a:xfrm flipV="1">
            <a:off x="8447929" y="1550763"/>
            <a:ext cx="115503" cy="3192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282F5419-D058-F8AD-A2D2-3FD85AE0B054}"/>
              </a:ext>
            </a:extLst>
          </p:cNvPr>
          <p:cNvCxnSpPr>
            <a:cxnSpLocks/>
          </p:cNvCxnSpPr>
          <p:nvPr/>
        </p:nvCxnSpPr>
        <p:spPr>
          <a:xfrm>
            <a:off x="8545385" y="1552567"/>
            <a:ext cx="180474" cy="339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10F4EFD7-C494-325E-EF4A-5AC4767DFBC2}"/>
              </a:ext>
            </a:extLst>
          </p:cNvPr>
          <p:cNvCxnSpPr>
            <a:cxnSpLocks/>
          </p:cNvCxnSpPr>
          <p:nvPr/>
        </p:nvCxnSpPr>
        <p:spPr>
          <a:xfrm flipV="1">
            <a:off x="8725859" y="1550763"/>
            <a:ext cx="92643" cy="319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6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t's Celebrate Morse Code Day by Slidesgo">
  <a:themeElements>
    <a:clrScheme name="Simple Light">
      <a:dk1>
        <a:srgbClr val="000000"/>
      </a:dk1>
      <a:lt1>
        <a:srgbClr val="FFFFFF"/>
      </a:lt1>
      <a:dk2>
        <a:srgbClr val="F05218"/>
      </a:dk2>
      <a:lt2>
        <a:srgbClr val="0F0FEB"/>
      </a:lt2>
      <a:accent1>
        <a:srgbClr val="FFD300"/>
      </a:accent1>
      <a:accent2>
        <a:srgbClr val="4DA82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170</Words>
  <Application>Microsoft Macintosh PowerPoint</Application>
  <PresentationFormat>全屏显示(16:9)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Inria Sans</vt:lpstr>
      <vt:lpstr>Lexend Tera</vt:lpstr>
      <vt:lpstr>Arial</vt:lpstr>
      <vt:lpstr>Lato</vt:lpstr>
      <vt:lpstr>Poppins Black</vt:lpstr>
      <vt:lpstr>Wingdings</vt:lpstr>
      <vt:lpstr>Let's Celebrate Morse Code Day by Slidesgo</vt:lpstr>
      <vt:lpstr>Hotel Booking Demand EDA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LET'S CELEBRATE MORSE CODE DAY</dc:title>
  <cp:lastModifiedBy>vgr</cp:lastModifiedBy>
  <cp:revision>10</cp:revision>
  <dcterms:modified xsi:type="dcterms:W3CDTF">2022-11-01T17:23:59Z</dcterms:modified>
</cp:coreProperties>
</file>