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1" r:id="rId2"/>
    <p:sldId id="258" r:id="rId3"/>
    <p:sldId id="265" r:id="rId4"/>
    <p:sldId id="259" r:id="rId5"/>
    <p:sldId id="256" r:id="rId6"/>
    <p:sldId id="278" r:id="rId7"/>
    <p:sldId id="257" r:id="rId8"/>
    <p:sldId id="260" r:id="rId9"/>
    <p:sldId id="261" r:id="rId10"/>
    <p:sldId id="262" r:id="rId11"/>
    <p:sldId id="263" r:id="rId12"/>
    <p:sldId id="297" r:id="rId13"/>
    <p:sldId id="277" r:id="rId14"/>
    <p:sldId id="298" r:id="rId15"/>
    <p:sldId id="299" r:id="rId16"/>
    <p:sldId id="275" r:id="rId17"/>
    <p:sldId id="264" r:id="rId18"/>
    <p:sldId id="266" r:id="rId19"/>
    <p:sldId id="276" r:id="rId20"/>
    <p:sldId id="279" r:id="rId21"/>
    <p:sldId id="280" r:id="rId22"/>
    <p:sldId id="267" r:id="rId23"/>
    <p:sldId id="268" r:id="rId24"/>
    <p:sldId id="269" r:id="rId25"/>
    <p:sldId id="300" r:id="rId26"/>
    <p:sldId id="301" r:id="rId27"/>
    <p:sldId id="302" r:id="rId28"/>
    <p:sldId id="294" r:id="rId29"/>
    <p:sldId id="296" r:id="rId30"/>
    <p:sldId id="282" r:id="rId31"/>
    <p:sldId id="283" r:id="rId32"/>
    <p:sldId id="284" r:id="rId33"/>
    <p:sldId id="285" r:id="rId34"/>
    <p:sldId id="286" r:id="rId35"/>
    <p:sldId id="287" r:id="rId36"/>
    <p:sldId id="288" r:id="rId37"/>
    <p:sldId id="289" r:id="rId38"/>
    <p:sldId id="290" r:id="rId39"/>
    <p:sldId id="292" r:id="rId40"/>
    <p:sldId id="293"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u Omure" initials="YO" lastIdx="6" clrIdx="0">
    <p:extLst>
      <p:ext uri="{19B8F6BF-5375-455C-9EA6-DF929625EA0E}">
        <p15:presenceInfo xmlns:p15="http://schemas.microsoft.com/office/powerpoint/2012/main" userId="a6e20b83a1e968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5" autoAdjust="0"/>
    <p:restoredTop sz="94353" autoAdjust="0"/>
  </p:normalViewPr>
  <p:slideViewPr>
    <p:cSldViewPr snapToGrid="0">
      <p:cViewPr varScale="1">
        <p:scale>
          <a:sx n="70" d="100"/>
          <a:sy n="70" d="100"/>
        </p:scale>
        <p:origin x="90" y="162"/>
      </p:cViewPr>
      <p:guideLst/>
    </p:cSldViewPr>
  </p:slideViewPr>
  <p:outlineViewPr>
    <p:cViewPr>
      <p:scale>
        <a:sx n="33" d="100"/>
        <a:sy n="33" d="100"/>
      </p:scale>
      <p:origin x="0" y="-76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58FE3-8707-4959-914C-461408141BC6}" type="datetimeFigureOut">
              <a:rPr kumimoji="1" lang="ja-JP" altLang="en-US" smtClean="0"/>
              <a:t>2016/6/27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EE3F-4898-4CE9-8220-B2027B7889A0}" type="slidenum">
              <a:rPr kumimoji="1" lang="ja-JP" altLang="en-US" smtClean="0"/>
              <a:t>‹#›</a:t>
            </a:fld>
            <a:endParaRPr kumimoji="1" lang="ja-JP" altLang="en-US" dirty="0"/>
          </a:p>
        </p:txBody>
      </p:sp>
    </p:spTree>
    <p:extLst>
      <p:ext uri="{BB962C8B-B14F-4D97-AF65-F5344CB8AC3E}">
        <p14:creationId xmlns:p14="http://schemas.microsoft.com/office/powerpoint/2010/main" val="13330266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Python</a:t>
            </a:r>
            <a:r>
              <a:rPr kumimoji="1" lang="ja-JP" altLang="en-US" dirty="0" smtClean="0"/>
              <a:t>の型は　数値　シーケンス　写像　の３つに分けられる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4BAEE3F-4898-4CE9-8220-B2027B7889A0}" type="slidenum">
              <a:rPr kumimoji="1" lang="ja-JP" altLang="en-US" smtClean="0"/>
              <a:t>10</a:t>
            </a:fld>
            <a:endParaRPr kumimoji="1" lang="ja-JP" altLang="en-US"/>
          </a:p>
        </p:txBody>
      </p:sp>
    </p:spTree>
    <p:extLst>
      <p:ext uri="{BB962C8B-B14F-4D97-AF65-F5344CB8AC3E}">
        <p14:creationId xmlns:p14="http://schemas.microsoft.com/office/powerpoint/2010/main" val="211233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写像カテゴリに属する</a:t>
            </a:r>
            <a:endParaRPr kumimoji="1" lang="ja-JP" altLang="en-US" dirty="0"/>
          </a:p>
        </p:txBody>
      </p:sp>
      <p:sp>
        <p:nvSpPr>
          <p:cNvPr id="4" name="スライド番号プレースホルダー 3"/>
          <p:cNvSpPr>
            <a:spLocks noGrp="1"/>
          </p:cNvSpPr>
          <p:nvPr>
            <p:ph type="sldNum" sz="quarter" idx="10"/>
          </p:nvPr>
        </p:nvSpPr>
        <p:spPr/>
        <p:txBody>
          <a:bodyPr/>
          <a:lstStyle/>
          <a:p>
            <a:fld id="{34BAEE3F-4898-4CE9-8220-B2027B7889A0}" type="slidenum">
              <a:rPr kumimoji="1" lang="ja-JP" altLang="en-US" smtClean="0"/>
              <a:t>11</a:t>
            </a:fld>
            <a:endParaRPr kumimoji="1" lang="ja-JP" altLang="en-US"/>
          </a:p>
        </p:txBody>
      </p:sp>
    </p:spTree>
    <p:extLst>
      <p:ext uri="{BB962C8B-B14F-4D97-AF65-F5344CB8AC3E}">
        <p14:creationId xmlns:p14="http://schemas.microsoft.com/office/powerpoint/2010/main" val="186901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3881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98211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50533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418315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96991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117186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8587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4892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34543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85865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D1304-1914-457C-A1BC-7E8F1F5129C9}" type="datetimeFigureOut">
              <a:rPr lang="en-US" smtClean="0"/>
              <a:t>6/27/2016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45AA9F-071A-4F43-B3CF-46C5E9344AF9}" type="slidenum">
              <a:rPr lang="en-US" smtClean="0"/>
              <a:t>‹#›</a:t>
            </a:fld>
            <a:endParaRPr lang="en-US" dirty="0"/>
          </a:p>
        </p:txBody>
      </p:sp>
    </p:spTree>
    <p:extLst>
      <p:ext uri="{BB962C8B-B14F-4D97-AF65-F5344CB8AC3E}">
        <p14:creationId xmlns:p14="http://schemas.microsoft.com/office/powerpoint/2010/main" val="227671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D1304-1914-457C-A1BC-7E8F1F5129C9}" type="datetimeFigureOut">
              <a:rPr lang="en-US" smtClean="0"/>
              <a:t>6/27/2016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5AA9F-071A-4F43-B3CF-46C5E9344AF9}" type="slidenum">
              <a:rPr lang="en-US" smtClean="0"/>
              <a:t>‹#›</a:t>
            </a:fld>
            <a:endParaRPr lang="en-US" dirty="0"/>
          </a:p>
        </p:txBody>
      </p:sp>
    </p:spTree>
    <p:extLst>
      <p:ext uri="{BB962C8B-B14F-4D97-AF65-F5344CB8AC3E}">
        <p14:creationId xmlns:p14="http://schemas.microsoft.com/office/powerpoint/2010/main" val="385205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www.tutorialspoint.com/python/list_remove.htm" TargetMode="External"/><Relationship Id="rId13" Type="http://schemas.openxmlformats.org/officeDocument/2006/relationships/hyperlink" Target="http://www.tutorialspoint.com/python/list_max.htm" TargetMode="External"/><Relationship Id="rId3" Type="http://schemas.openxmlformats.org/officeDocument/2006/relationships/hyperlink" Target="http://www.tutorialspoint.com/python/list_count.htm" TargetMode="External"/><Relationship Id="rId7" Type="http://schemas.openxmlformats.org/officeDocument/2006/relationships/hyperlink" Target="http://www.tutorialspoint.com/python/list_pop.htm" TargetMode="External"/><Relationship Id="rId12" Type="http://schemas.openxmlformats.org/officeDocument/2006/relationships/hyperlink" Target="http://www.tutorialspoint.com/python/list_len.htm" TargetMode="External"/><Relationship Id="rId2" Type="http://schemas.openxmlformats.org/officeDocument/2006/relationships/hyperlink" Target="http://www.tutorialspoint.com/python/list_append.htm" TargetMode="External"/><Relationship Id="rId1" Type="http://schemas.openxmlformats.org/officeDocument/2006/relationships/slideLayout" Target="../slideLayouts/slideLayout7.xml"/><Relationship Id="rId6" Type="http://schemas.openxmlformats.org/officeDocument/2006/relationships/hyperlink" Target="http://www.tutorialspoint.com/python/list_insert.htm" TargetMode="External"/><Relationship Id="rId11" Type="http://schemas.openxmlformats.org/officeDocument/2006/relationships/hyperlink" Target="http://www.tutorialspoint.com/python/list_cmp.htm" TargetMode="External"/><Relationship Id="rId5" Type="http://schemas.openxmlformats.org/officeDocument/2006/relationships/hyperlink" Target="http://www.tutorialspoint.com/python/list_index.htm" TargetMode="External"/><Relationship Id="rId15" Type="http://schemas.openxmlformats.org/officeDocument/2006/relationships/hyperlink" Target="http://www.tutorialspoint.com/python/list_list.htm" TargetMode="External"/><Relationship Id="rId10" Type="http://schemas.openxmlformats.org/officeDocument/2006/relationships/hyperlink" Target="http://www.tutorialspoint.com/python/list_sort.htm" TargetMode="External"/><Relationship Id="rId4" Type="http://schemas.openxmlformats.org/officeDocument/2006/relationships/hyperlink" Target="http://www.tutorialspoint.com/python/list_extend.htm" TargetMode="External"/><Relationship Id="rId9" Type="http://schemas.openxmlformats.org/officeDocument/2006/relationships/hyperlink" Target="http://www.tutorialspoint.com/python/list_reverse.htm" TargetMode="External"/><Relationship Id="rId14" Type="http://schemas.openxmlformats.org/officeDocument/2006/relationships/hyperlink" Target="http://www.tutorialspoint.com/python/list_min.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tutorialspoint.com/python/dictionary_len.htm" TargetMode="External"/><Relationship Id="rId2" Type="http://schemas.openxmlformats.org/officeDocument/2006/relationships/hyperlink" Target="http://www.tutorialspoint.com/python/dictionary_cmp.htm" TargetMode="External"/><Relationship Id="rId1" Type="http://schemas.openxmlformats.org/officeDocument/2006/relationships/slideLayout" Target="../slideLayouts/slideLayout7.xml"/><Relationship Id="rId5" Type="http://schemas.openxmlformats.org/officeDocument/2006/relationships/hyperlink" Target="http://www.tutorialspoint.com/python/dictionary_type.htm" TargetMode="External"/><Relationship Id="rId4" Type="http://schemas.openxmlformats.org/officeDocument/2006/relationships/hyperlink" Target="http://www.tutorialspoint.com/python/dictionary_str.ht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tutorialspoint.com/python/dictionary_keys.htm" TargetMode="External"/><Relationship Id="rId3" Type="http://schemas.openxmlformats.org/officeDocument/2006/relationships/hyperlink" Target="http://www.tutorialspoint.com/python/dictionary_copy.htm" TargetMode="External"/><Relationship Id="rId7" Type="http://schemas.openxmlformats.org/officeDocument/2006/relationships/hyperlink" Target="http://www.tutorialspoint.com/python/dictionary_items.htm" TargetMode="External"/><Relationship Id="rId2" Type="http://schemas.openxmlformats.org/officeDocument/2006/relationships/hyperlink" Target="http://www.tutorialspoint.com/python/dictionary_clear.htm" TargetMode="External"/><Relationship Id="rId1" Type="http://schemas.openxmlformats.org/officeDocument/2006/relationships/slideLayout" Target="../slideLayouts/slideLayout7.xml"/><Relationship Id="rId6" Type="http://schemas.openxmlformats.org/officeDocument/2006/relationships/hyperlink" Target="http://www.tutorialspoint.com/python/dictionary_has_key.htm" TargetMode="External"/><Relationship Id="rId11" Type="http://schemas.openxmlformats.org/officeDocument/2006/relationships/hyperlink" Target="http://www.tutorialspoint.com/python/dictionary_values.htm" TargetMode="External"/><Relationship Id="rId5" Type="http://schemas.openxmlformats.org/officeDocument/2006/relationships/hyperlink" Target="http://www.tutorialspoint.com/python/dictionary_get.htm" TargetMode="External"/><Relationship Id="rId10" Type="http://schemas.openxmlformats.org/officeDocument/2006/relationships/hyperlink" Target="http://www.tutorialspoint.com/python/dictionary_update.htm" TargetMode="External"/><Relationship Id="rId4" Type="http://schemas.openxmlformats.org/officeDocument/2006/relationships/hyperlink" Target="http://www.tutorialspoint.com/python/dictionary_fromkeys.htm" TargetMode="External"/><Relationship Id="rId9" Type="http://schemas.openxmlformats.org/officeDocument/2006/relationships/hyperlink" Target="http://www.tutorialspoint.com/python/dictionary_setdefault.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mailto:gaurav-vishal@edu.brain.kyutech.ac.j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9254" y="1737360"/>
            <a:ext cx="8073492" cy="523220"/>
          </a:xfrm>
          <a:prstGeom prst="rect">
            <a:avLst/>
          </a:prstGeom>
          <a:noFill/>
          <a:ln>
            <a:solidFill>
              <a:schemeClr val="accent1"/>
            </a:solidFill>
          </a:ln>
        </p:spPr>
        <p:txBody>
          <a:bodyPr wrap="none" rtlCol="0">
            <a:spAutoFit/>
          </a:bodyPr>
          <a:lstStyle/>
          <a:p>
            <a:r>
              <a:rPr lang="en-US" sz="2800" dirty="0"/>
              <a:t>Practicum in human intelligent information processing</a:t>
            </a:r>
          </a:p>
        </p:txBody>
      </p:sp>
      <p:sp>
        <p:nvSpPr>
          <p:cNvPr id="5" name="TextBox 4"/>
          <p:cNvSpPr txBox="1"/>
          <p:nvPr/>
        </p:nvSpPr>
        <p:spPr>
          <a:xfrm>
            <a:off x="8671064" y="2491826"/>
            <a:ext cx="1461682" cy="369332"/>
          </a:xfrm>
          <a:prstGeom prst="rect">
            <a:avLst/>
          </a:prstGeom>
          <a:noFill/>
          <a:ln>
            <a:solidFill>
              <a:schemeClr val="accent1"/>
            </a:solidFill>
          </a:ln>
        </p:spPr>
        <p:txBody>
          <a:bodyPr wrap="none" rtlCol="0">
            <a:spAutoFit/>
          </a:bodyPr>
          <a:lstStyle/>
          <a:p>
            <a:r>
              <a:rPr lang="en-IN" dirty="0" smtClean="0"/>
              <a:t>Vishal Gaurav</a:t>
            </a:r>
            <a:endParaRPr lang="en-US" dirty="0"/>
          </a:p>
        </p:txBody>
      </p:sp>
    </p:spTree>
    <p:extLst>
      <p:ext uri="{BB962C8B-B14F-4D97-AF65-F5344CB8AC3E}">
        <p14:creationId xmlns:p14="http://schemas.microsoft.com/office/powerpoint/2010/main" val="479032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973369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タプルはリストに似たもう一つのシーケンス型</a:t>
            </a:r>
            <a:r>
              <a:rPr lang="en-IN"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カンマで区切られた複数の値から成り立つ．</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リストと異なり丸括弧 </a:t>
            </a:r>
            <a:r>
              <a:rPr lang="en-US" altLang="ja-JP" dirty="0" smtClean="0">
                <a:latin typeface="メイリオ" panose="020B0604030504040204" pitchFamily="50" charset="-128"/>
                <a:ea typeface="メイリオ" panose="020B0604030504040204" pitchFamily="50" charset="-128"/>
              </a:rPr>
              <a:t>( ) </a:t>
            </a:r>
            <a:r>
              <a:rPr lang="ja-JP" altLang="en-US" dirty="0" smtClean="0">
                <a:latin typeface="メイリオ" panose="020B0604030504040204" pitchFamily="50" charset="-128"/>
                <a:ea typeface="メイリオ" panose="020B0604030504040204" pitchFamily="50" charset="-128"/>
              </a:rPr>
              <a:t>で囲まれる．</a:t>
            </a:r>
            <a:endParaRPr lang="en-US" dirty="0">
              <a:latin typeface="メイリオ" panose="020B0604030504040204" pitchFamily="50" charset="-128"/>
              <a:ea typeface="メイリオ" panose="020B0604030504040204" pitchFamily="50" charset="-128"/>
            </a:endParaRPr>
          </a:p>
        </p:txBody>
      </p:sp>
      <p:sp>
        <p:nvSpPr>
          <p:cNvPr id="5" name="TextBox 4"/>
          <p:cNvSpPr txBox="1"/>
          <p:nvPr/>
        </p:nvSpPr>
        <p:spPr>
          <a:xfrm>
            <a:off x="838200" y="2460897"/>
            <a:ext cx="2492990"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リストとタプルの違い</a:t>
            </a:r>
            <a:endParaRPr lang="en-US" dirty="0">
              <a:latin typeface="メイリオ" panose="020B0604030504040204" pitchFamily="50" charset="-128"/>
              <a:ea typeface="メイリオ" panose="020B0604030504040204" pitchFamily="50" charset="-128"/>
            </a:endParaRPr>
          </a:p>
        </p:txBody>
      </p:sp>
      <p:sp>
        <p:nvSpPr>
          <p:cNvPr id="6" name="TextBox 5"/>
          <p:cNvSpPr txBox="1"/>
          <p:nvPr/>
        </p:nvSpPr>
        <p:spPr>
          <a:xfrm>
            <a:off x="838200" y="2954107"/>
            <a:ext cx="9538623" cy="646331"/>
          </a:xfrm>
          <a:prstGeom prst="rect">
            <a:avLst/>
          </a:prstGeom>
          <a:noFill/>
        </p:spPr>
        <p:txBody>
          <a:bodyPr wrap="square" rtlCol="0">
            <a:spAutoFit/>
          </a:bodyPr>
          <a:lstStyle/>
          <a:p>
            <a:r>
              <a:rPr lang="ja-JP" altLang="en-US" dirty="0" smtClean="0"/>
              <a:t>リストは角括弧</a:t>
            </a:r>
            <a:r>
              <a:rPr lang="en-IN" dirty="0" smtClean="0"/>
              <a:t>( [ ] )</a:t>
            </a:r>
            <a:r>
              <a:rPr lang="ja-JP" altLang="en-US" dirty="0" smtClean="0"/>
              <a:t>で囲まれ，サイズを変更することができるが</a:t>
            </a:r>
            <a:r>
              <a:rPr lang="en-US" altLang="ja-JP" dirty="0" smtClean="0"/>
              <a:t>,</a:t>
            </a:r>
            <a:r>
              <a:rPr lang="en-IN" dirty="0" smtClean="0"/>
              <a:t> </a:t>
            </a:r>
            <a:r>
              <a:rPr lang="ja-JP" altLang="en-US" dirty="0" smtClean="0"/>
              <a:t>タプルは丸括弧</a:t>
            </a:r>
            <a:r>
              <a:rPr lang="en-IN" dirty="0" smtClean="0"/>
              <a:t> ( ( ) )</a:t>
            </a:r>
            <a:r>
              <a:rPr lang="ja-JP" altLang="en-US" dirty="0" smtClean="0"/>
              <a:t>で囲まれ，上書きができない．タプルは</a:t>
            </a:r>
            <a:r>
              <a:rPr lang="en-US" altLang="ja-JP" b="1" dirty="0" smtClean="0"/>
              <a:t>read-only </a:t>
            </a:r>
            <a:r>
              <a:rPr lang="ja-JP" altLang="en-US" dirty="0" smtClean="0"/>
              <a:t>なリストと考えることができる．</a:t>
            </a:r>
            <a:endParaRPr lang="en-US" b="1" dirty="0"/>
          </a:p>
        </p:txBody>
      </p:sp>
      <p:sp>
        <p:nvSpPr>
          <p:cNvPr id="7" name="Rectangle 6"/>
          <p:cNvSpPr/>
          <p:nvPr/>
        </p:nvSpPr>
        <p:spPr>
          <a:xfrm>
            <a:off x="838200" y="3724316"/>
            <a:ext cx="5632704" cy="259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tuple = ( '</a:t>
            </a:r>
            <a:r>
              <a:rPr lang="en-US" dirty="0" err="1" smtClean="0"/>
              <a:t>abcd</a:t>
            </a:r>
            <a:r>
              <a:rPr lang="en-US" dirty="0" smtClean="0"/>
              <a:t>', 786 , 2.23, 'john', 70.2 ) </a:t>
            </a:r>
          </a:p>
          <a:p>
            <a:r>
              <a:rPr lang="en-US" dirty="0" err="1" smtClean="0"/>
              <a:t>tinytuple</a:t>
            </a:r>
            <a:r>
              <a:rPr lang="en-US" dirty="0" smtClean="0"/>
              <a:t> = (123, 'john') </a:t>
            </a:r>
          </a:p>
          <a:p>
            <a:r>
              <a:rPr lang="en-US" dirty="0" smtClean="0"/>
              <a:t>print tuple # Prints complete tuple </a:t>
            </a:r>
          </a:p>
          <a:p>
            <a:r>
              <a:rPr lang="en-US" dirty="0" smtClean="0"/>
              <a:t>print tuple[0] # Prints first element of the tuple </a:t>
            </a:r>
          </a:p>
          <a:p>
            <a:r>
              <a:rPr lang="en-US" dirty="0" smtClean="0"/>
              <a:t>print tuple[1:3] # Prints elements starting from 2nd till 3rd </a:t>
            </a:r>
          </a:p>
          <a:p>
            <a:r>
              <a:rPr lang="en-US" dirty="0" smtClean="0"/>
              <a:t>print tuple[2:] # Prints elements starting from 3rd element print </a:t>
            </a:r>
            <a:r>
              <a:rPr lang="en-US" dirty="0" err="1" smtClean="0"/>
              <a:t>tinytuple</a:t>
            </a:r>
            <a:r>
              <a:rPr lang="en-US" dirty="0" smtClean="0"/>
              <a:t> * 2 # Prints tuple two times </a:t>
            </a:r>
          </a:p>
          <a:p>
            <a:r>
              <a:rPr lang="en-US" dirty="0" smtClean="0"/>
              <a:t>print tuple + </a:t>
            </a:r>
            <a:r>
              <a:rPr lang="en-US" dirty="0" err="1" smtClean="0"/>
              <a:t>tinytuple</a:t>
            </a:r>
            <a:r>
              <a:rPr lang="en-US" dirty="0" smtClean="0"/>
              <a:t> # Prints concatenated tuple</a:t>
            </a:r>
            <a:endParaRPr lang="en-US" dirty="0"/>
          </a:p>
        </p:txBody>
      </p:sp>
      <p:sp>
        <p:nvSpPr>
          <p:cNvPr id="8" name="Rectangle 7"/>
          <p:cNvSpPr/>
          <p:nvPr/>
        </p:nvSpPr>
        <p:spPr>
          <a:xfrm>
            <a:off x="6986016" y="4069080"/>
            <a:ext cx="4160520" cy="154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tuple = ( '</a:t>
            </a:r>
            <a:r>
              <a:rPr lang="en-US" dirty="0" err="1" smtClean="0"/>
              <a:t>abcd</a:t>
            </a:r>
            <a:r>
              <a:rPr lang="en-US" dirty="0" smtClean="0"/>
              <a:t>', 786 , 2.23, 'john', 70.2 ) </a:t>
            </a:r>
          </a:p>
          <a:p>
            <a:r>
              <a:rPr lang="en-US" dirty="0" smtClean="0"/>
              <a:t>list = [ '</a:t>
            </a:r>
            <a:r>
              <a:rPr lang="en-US" dirty="0" err="1" smtClean="0"/>
              <a:t>abcd</a:t>
            </a:r>
            <a:r>
              <a:rPr lang="en-US" dirty="0" smtClean="0"/>
              <a:t>', 786 , 2.23, 'john', 70.2 ] </a:t>
            </a:r>
          </a:p>
          <a:p>
            <a:r>
              <a:rPr lang="en-US" dirty="0" smtClean="0"/>
              <a:t>tuple[2] = 1000 # </a:t>
            </a:r>
            <a:r>
              <a:rPr lang="en-US" dirty="0" smtClean="0">
                <a:solidFill>
                  <a:srgbClr val="FF0000"/>
                </a:solidFill>
              </a:rPr>
              <a:t>Invalid</a:t>
            </a:r>
            <a:r>
              <a:rPr lang="en-US" dirty="0" smtClean="0"/>
              <a:t> syntax with tuple </a:t>
            </a:r>
          </a:p>
          <a:p>
            <a:r>
              <a:rPr lang="en-US" dirty="0" smtClean="0"/>
              <a:t>list[2] = 1000 # Valid syntax with list</a:t>
            </a:r>
            <a:endParaRPr lang="en-US" dirty="0"/>
          </a:p>
        </p:txBody>
      </p:sp>
      <p:sp>
        <p:nvSpPr>
          <p:cNvPr id="3" name="TextBox 2"/>
          <p:cNvSpPr txBox="1"/>
          <p:nvPr/>
        </p:nvSpPr>
        <p:spPr>
          <a:xfrm>
            <a:off x="1024128" y="896112"/>
            <a:ext cx="1136850" cy="523220"/>
          </a:xfrm>
          <a:prstGeom prst="rect">
            <a:avLst/>
          </a:prstGeom>
          <a:noFill/>
        </p:spPr>
        <p:txBody>
          <a:bodyPr wrap="none" rtlCol="0">
            <a:spAutoFit/>
          </a:bodyPr>
          <a:lstStyle/>
          <a:p>
            <a:r>
              <a:rPr lang="ja-JP" altLang="en-US" sz="2800" dirty="0" smtClean="0"/>
              <a:t>タプル</a:t>
            </a:r>
            <a:endParaRPr lang="en-US" sz="2800" dirty="0"/>
          </a:p>
        </p:txBody>
      </p:sp>
    </p:spTree>
    <p:extLst>
      <p:ext uri="{BB962C8B-B14F-4D97-AF65-F5344CB8AC3E}">
        <p14:creationId xmlns:p14="http://schemas.microsoft.com/office/powerpoint/2010/main" val="87468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10561320" cy="1477328"/>
          </a:xfrm>
          <a:prstGeom prst="rect">
            <a:avLst/>
          </a:prstGeom>
          <a:noFill/>
        </p:spPr>
        <p:txBody>
          <a:bodyPr wrap="square" rtlCol="0">
            <a:spAutoFit/>
          </a:bodyPr>
          <a:lstStyle/>
          <a:p>
            <a:r>
              <a:rPr lang="en-IN" dirty="0" smtClean="0"/>
              <a:t>Python</a:t>
            </a:r>
            <a:r>
              <a:rPr lang="ja-JP" altLang="en-US" dirty="0" smtClean="0"/>
              <a:t>のディクショナリはハッシュテーブル型の一種である．これらは</a:t>
            </a:r>
            <a:r>
              <a:rPr lang="en-US" altLang="ja-JP" dirty="0" smtClean="0"/>
              <a:t>Perl</a:t>
            </a:r>
            <a:r>
              <a:rPr lang="ja-JP" altLang="en-US" dirty="0" smtClean="0"/>
              <a:t>の連想配列やハッシュのように動作し，キーと値のペアで成り立つ．ディクショナリのキーはどの方でもよいが</a:t>
            </a:r>
            <a:r>
              <a:rPr lang="en-IN" dirty="0" smtClean="0"/>
              <a:t>,</a:t>
            </a:r>
            <a:r>
              <a:rPr lang="ja-JP" altLang="en-US" dirty="0" smtClean="0"/>
              <a:t>通常は数値型や文字列型を用いる</a:t>
            </a:r>
            <a:r>
              <a:rPr lang="en-IN" dirty="0" smtClean="0"/>
              <a:t>. </a:t>
            </a:r>
            <a:endParaRPr lang="en-US" dirty="0"/>
          </a:p>
          <a:p>
            <a:r>
              <a:rPr lang="ja-JP" altLang="en-US" dirty="0" smtClean="0"/>
              <a:t>一方で，値型には任意の</a:t>
            </a:r>
            <a:r>
              <a:rPr lang="en-US" altLang="ja-JP" dirty="0" smtClean="0"/>
              <a:t>Python</a:t>
            </a:r>
            <a:r>
              <a:rPr lang="ja-JP" altLang="en-US" dirty="0" smtClean="0"/>
              <a:t>オブジェクトを使用できる．</a:t>
            </a:r>
            <a:endParaRPr lang="en-IN" dirty="0" smtClean="0"/>
          </a:p>
          <a:p>
            <a:r>
              <a:rPr lang="ja-JP" altLang="en-US" dirty="0" smtClean="0"/>
              <a:t>ディクショナリは中括弧</a:t>
            </a:r>
            <a:r>
              <a:rPr lang="en-IN" dirty="0" smtClean="0"/>
              <a:t>({ })</a:t>
            </a:r>
            <a:r>
              <a:rPr lang="ja-JP" altLang="en-US" dirty="0" smtClean="0"/>
              <a:t>で囲まれ，角括弧</a:t>
            </a:r>
            <a:r>
              <a:rPr lang="en-IN" dirty="0" smtClean="0"/>
              <a:t> ([])</a:t>
            </a:r>
            <a:r>
              <a:rPr lang="ja-JP" altLang="en-US" dirty="0"/>
              <a:t> </a:t>
            </a:r>
            <a:r>
              <a:rPr lang="ja-JP" altLang="en-US" dirty="0" smtClean="0"/>
              <a:t>を用いて値の割り当て，読み込みを行うことができる．</a:t>
            </a:r>
            <a:endParaRPr lang="en-IN" dirty="0" smtClean="0"/>
          </a:p>
          <a:p>
            <a:endParaRPr lang="en-US" dirty="0"/>
          </a:p>
        </p:txBody>
      </p:sp>
      <p:sp>
        <p:nvSpPr>
          <p:cNvPr id="5" name="Rectangle 4"/>
          <p:cNvSpPr/>
          <p:nvPr/>
        </p:nvSpPr>
        <p:spPr>
          <a:xfrm>
            <a:off x="2825496" y="3016251"/>
            <a:ext cx="5020056" cy="3191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err="1" smtClean="0"/>
              <a:t>dict</a:t>
            </a:r>
            <a:r>
              <a:rPr lang="en-US" dirty="0" smtClean="0"/>
              <a:t> = {} </a:t>
            </a:r>
          </a:p>
          <a:p>
            <a:r>
              <a:rPr lang="en-US" dirty="0" err="1" smtClean="0"/>
              <a:t>dict</a:t>
            </a:r>
            <a:r>
              <a:rPr lang="en-US" dirty="0" smtClean="0"/>
              <a:t>['one'] = "This is one" </a:t>
            </a:r>
          </a:p>
          <a:p>
            <a:r>
              <a:rPr lang="en-US" dirty="0" err="1" smtClean="0"/>
              <a:t>dict</a:t>
            </a:r>
            <a:r>
              <a:rPr lang="en-US" dirty="0" smtClean="0"/>
              <a:t>[2] = "This is two" </a:t>
            </a:r>
          </a:p>
          <a:p>
            <a:r>
              <a:rPr lang="en-US" dirty="0" err="1" smtClean="0"/>
              <a:t>tinydict</a:t>
            </a:r>
            <a:r>
              <a:rPr lang="en-US" dirty="0" smtClean="0"/>
              <a:t> = {'name': 'john','code':6734, '</a:t>
            </a:r>
            <a:r>
              <a:rPr lang="en-US" dirty="0" err="1" smtClean="0"/>
              <a:t>dept</a:t>
            </a:r>
            <a:r>
              <a:rPr lang="en-US" dirty="0" smtClean="0"/>
              <a:t>': 'sales'} </a:t>
            </a:r>
          </a:p>
          <a:p>
            <a:r>
              <a:rPr lang="en-US" dirty="0" smtClean="0"/>
              <a:t>print </a:t>
            </a:r>
            <a:r>
              <a:rPr lang="en-US" dirty="0" err="1" smtClean="0"/>
              <a:t>dict</a:t>
            </a:r>
            <a:r>
              <a:rPr lang="en-US" dirty="0" smtClean="0"/>
              <a:t>['one'] # Prints value for 'one' key </a:t>
            </a:r>
          </a:p>
          <a:p>
            <a:r>
              <a:rPr lang="en-US" dirty="0" smtClean="0"/>
              <a:t>print </a:t>
            </a:r>
            <a:r>
              <a:rPr lang="en-US" dirty="0" err="1" smtClean="0"/>
              <a:t>dict</a:t>
            </a:r>
            <a:r>
              <a:rPr lang="en-US" dirty="0" smtClean="0"/>
              <a:t>[2] # Prints value for 2 key </a:t>
            </a:r>
          </a:p>
          <a:p>
            <a:r>
              <a:rPr lang="en-US" dirty="0" smtClean="0"/>
              <a:t>print </a:t>
            </a:r>
            <a:r>
              <a:rPr lang="en-US" dirty="0" err="1" smtClean="0"/>
              <a:t>tinydict</a:t>
            </a:r>
            <a:r>
              <a:rPr lang="en-US" dirty="0" smtClean="0"/>
              <a:t> # Prints complete dictionary </a:t>
            </a:r>
          </a:p>
          <a:p>
            <a:r>
              <a:rPr lang="en-US" dirty="0" smtClean="0"/>
              <a:t>print </a:t>
            </a:r>
            <a:r>
              <a:rPr lang="en-US" dirty="0" err="1" smtClean="0"/>
              <a:t>tinydict.keys</a:t>
            </a:r>
            <a:r>
              <a:rPr lang="en-US" dirty="0" smtClean="0"/>
              <a:t>() # Prints all the keys </a:t>
            </a:r>
          </a:p>
          <a:p>
            <a:r>
              <a:rPr lang="en-US" dirty="0" smtClean="0"/>
              <a:t>print </a:t>
            </a:r>
            <a:r>
              <a:rPr lang="en-US" dirty="0" err="1" smtClean="0"/>
              <a:t>tinydict.values</a:t>
            </a:r>
            <a:r>
              <a:rPr lang="en-US" dirty="0" smtClean="0"/>
              <a:t>() # Prints all the values</a:t>
            </a:r>
            <a:endParaRPr lang="en-US" dirty="0"/>
          </a:p>
        </p:txBody>
      </p:sp>
      <p:sp>
        <p:nvSpPr>
          <p:cNvPr id="3" name="TextBox 2"/>
          <p:cNvSpPr txBox="1"/>
          <p:nvPr/>
        </p:nvSpPr>
        <p:spPr>
          <a:xfrm>
            <a:off x="978408" y="777240"/>
            <a:ext cx="2206053" cy="523220"/>
          </a:xfrm>
          <a:prstGeom prst="rect">
            <a:avLst/>
          </a:prstGeom>
          <a:noFill/>
        </p:spPr>
        <p:txBody>
          <a:bodyPr wrap="none" rtlCol="0">
            <a:spAutoFit/>
          </a:bodyPr>
          <a:lstStyle/>
          <a:p>
            <a:r>
              <a:rPr lang="ja-JP" altLang="en-US" sz="2800" dirty="0" smtClean="0"/>
              <a:t>ディクショナリ</a:t>
            </a:r>
            <a:endParaRPr lang="en-US" sz="2800" dirty="0"/>
          </a:p>
        </p:txBody>
      </p:sp>
    </p:spTree>
    <p:extLst>
      <p:ext uri="{BB962C8B-B14F-4D97-AF65-F5344CB8AC3E}">
        <p14:creationId xmlns:p14="http://schemas.microsoft.com/office/powerpoint/2010/main" val="326005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713232"/>
            <a:ext cx="2518766" cy="523220"/>
          </a:xfrm>
          <a:prstGeom prst="rect">
            <a:avLst/>
          </a:prstGeom>
          <a:noFill/>
        </p:spPr>
        <p:txBody>
          <a:bodyPr wrap="none" rtlCol="0">
            <a:spAutoFit/>
          </a:bodyPr>
          <a:lstStyle/>
          <a:p>
            <a:r>
              <a:rPr lang="en-US" sz="2800" b="1" dirty="0" smtClean="0"/>
              <a:t>Basic Operators</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2124022727"/>
              </p:ext>
            </p:extLst>
          </p:nvPr>
        </p:nvGraphicFramePr>
        <p:xfrm>
          <a:off x="2050288" y="1236452"/>
          <a:ext cx="8127999" cy="4582160"/>
        </p:xfrm>
        <a:graphic>
          <a:graphicData uri="http://schemas.openxmlformats.org/drawingml/2006/table">
            <a:tbl>
              <a:tblPr firstRow="1" bandRow="1">
                <a:tableStyleId>{5C22544A-7EE6-4342-B048-85BDC9FD1C3A}</a:tableStyleId>
              </a:tblPr>
              <a:tblGrid>
                <a:gridCol w="1662176">
                  <a:extLst>
                    <a:ext uri="{9D8B030D-6E8A-4147-A177-3AD203B41FA5}">
                      <a16:colId xmlns="" xmlns:a16="http://schemas.microsoft.com/office/drawing/2014/main" val="20000"/>
                    </a:ext>
                  </a:extLst>
                </a:gridCol>
                <a:gridCol w="3756490">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 xmlns:a16="http://schemas.microsoft.com/office/drawing/2014/main" val="10000"/>
                  </a:ext>
                </a:extLst>
              </a:tr>
              <a:tr h="370840">
                <a:tc>
                  <a:txBody>
                    <a:bodyPr/>
                    <a:lstStyle/>
                    <a:p>
                      <a:r>
                        <a:rPr lang="en-US" dirty="0" smtClean="0"/>
                        <a:t>+ Addition</a:t>
                      </a:r>
                      <a:endParaRPr lang="en-US" dirty="0"/>
                    </a:p>
                  </a:txBody>
                  <a:tcPr/>
                </a:tc>
                <a:tc>
                  <a:txBody>
                    <a:bodyPr/>
                    <a:lstStyle/>
                    <a:p>
                      <a:r>
                        <a:rPr lang="ja-JP" altLang="en-US" dirty="0" smtClean="0"/>
                        <a:t>片方のオペランドに値を追加する．</a:t>
                      </a:r>
                      <a:endParaRPr lang="en-US" dirty="0"/>
                    </a:p>
                  </a:txBody>
                  <a:tcPr/>
                </a:tc>
                <a:tc>
                  <a:txBody>
                    <a:bodyPr/>
                    <a:lstStyle/>
                    <a:p>
                      <a:r>
                        <a:rPr lang="en-US" dirty="0" smtClean="0"/>
                        <a:t>a + b = 30</a:t>
                      </a:r>
                      <a:endParaRPr lang="en-US" dirty="0"/>
                    </a:p>
                  </a:txBody>
                  <a:tcPr/>
                </a:tc>
                <a:extLst>
                  <a:ext uri="{0D108BD9-81ED-4DB2-BD59-A6C34878D82A}">
                    <a16:rowId xmlns="" xmlns:a16="http://schemas.microsoft.com/office/drawing/2014/main" val="10001"/>
                  </a:ext>
                </a:extLst>
              </a:tr>
              <a:tr h="370840">
                <a:tc>
                  <a:txBody>
                    <a:bodyPr/>
                    <a:lstStyle/>
                    <a:p>
                      <a:r>
                        <a:rPr lang="en-US" dirty="0" smtClean="0"/>
                        <a:t>- Subtraction</a:t>
                      </a:r>
                      <a:endParaRPr lang="en-US" dirty="0"/>
                    </a:p>
                  </a:txBody>
                  <a:tcPr/>
                </a:tc>
                <a:tc>
                  <a:txBody>
                    <a:bodyPr/>
                    <a:lstStyle/>
                    <a:p>
                      <a:r>
                        <a:rPr lang="ja-JP" altLang="en-US" dirty="0" smtClean="0"/>
                        <a:t>左側のオペランドから右側のオペランドを引く．</a:t>
                      </a:r>
                      <a:endParaRPr lang="en-US" dirty="0"/>
                    </a:p>
                  </a:txBody>
                  <a:tcPr/>
                </a:tc>
                <a:tc>
                  <a:txBody>
                    <a:bodyPr/>
                    <a:lstStyle/>
                    <a:p>
                      <a:r>
                        <a:rPr lang="en-US" dirty="0" smtClean="0"/>
                        <a:t>a – b = -10</a:t>
                      </a:r>
                      <a:endParaRPr lang="en-US" dirty="0"/>
                    </a:p>
                  </a:txBody>
                  <a:tcPr/>
                </a:tc>
                <a:extLst>
                  <a:ext uri="{0D108BD9-81ED-4DB2-BD59-A6C34878D82A}">
                    <a16:rowId xmlns="" xmlns:a16="http://schemas.microsoft.com/office/drawing/2014/main" val="10002"/>
                  </a:ext>
                </a:extLst>
              </a:tr>
              <a:tr h="370840">
                <a:tc>
                  <a:txBody>
                    <a:bodyPr/>
                    <a:lstStyle/>
                    <a:p>
                      <a:r>
                        <a:rPr lang="en-US" dirty="0" smtClean="0"/>
                        <a:t>* Multiplication</a:t>
                      </a:r>
                      <a:endParaRPr lang="en-US" dirty="0"/>
                    </a:p>
                  </a:txBody>
                  <a:tcPr/>
                </a:tc>
                <a:tc>
                  <a:txBody>
                    <a:bodyPr/>
                    <a:lstStyle/>
                    <a:p>
                      <a:r>
                        <a:rPr lang="ja-JP" altLang="en-US" dirty="0" smtClean="0"/>
                        <a:t>演算子の反対側にあるオペランドをかける．</a:t>
                      </a:r>
                      <a:endParaRPr lang="en-US" dirty="0"/>
                    </a:p>
                  </a:txBody>
                  <a:tcPr/>
                </a:tc>
                <a:tc>
                  <a:txBody>
                    <a:bodyPr/>
                    <a:lstStyle/>
                    <a:p>
                      <a:r>
                        <a:rPr lang="en-US" dirty="0" smtClean="0"/>
                        <a:t>a * b = 200</a:t>
                      </a:r>
                      <a:endParaRPr lang="en-US" dirty="0"/>
                    </a:p>
                  </a:txBody>
                  <a:tcPr/>
                </a:tc>
                <a:extLst>
                  <a:ext uri="{0D108BD9-81ED-4DB2-BD59-A6C34878D82A}">
                    <a16:rowId xmlns="" xmlns:a16="http://schemas.microsoft.com/office/drawing/2014/main" val="10003"/>
                  </a:ext>
                </a:extLst>
              </a:tr>
              <a:tr h="370840">
                <a:tc>
                  <a:txBody>
                    <a:bodyPr/>
                    <a:lstStyle/>
                    <a:p>
                      <a:r>
                        <a:rPr lang="en-US" dirty="0" smtClean="0"/>
                        <a:t>/ Division</a:t>
                      </a:r>
                      <a:endParaRPr lang="en-US" dirty="0"/>
                    </a:p>
                  </a:txBody>
                  <a:tcPr/>
                </a:tc>
                <a:tc>
                  <a:txBody>
                    <a:bodyPr/>
                    <a:lstStyle/>
                    <a:p>
                      <a:r>
                        <a:rPr lang="ja-JP" altLang="en-US" dirty="0" smtClean="0"/>
                        <a:t>左側のオペランドを右側のオペランドで割る．</a:t>
                      </a:r>
                      <a:endParaRPr lang="en-US" dirty="0"/>
                    </a:p>
                  </a:txBody>
                  <a:tcPr/>
                </a:tc>
                <a:tc>
                  <a:txBody>
                    <a:bodyPr/>
                    <a:lstStyle/>
                    <a:p>
                      <a:r>
                        <a:rPr lang="en-US" dirty="0" smtClean="0"/>
                        <a:t>b / a = 2</a:t>
                      </a:r>
                      <a:endParaRPr lang="en-US" dirty="0"/>
                    </a:p>
                  </a:txBody>
                  <a:tcPr/>
                </a:tc>
                <a:extLst>
                  <a:ext uri="{0D108BD9-81ED-4DB2-BD59-A6C34878D82A}">
                    <a16:rowId xmlns="" xmlns:a16="http://schemas.microsoft.com/office/drawing/2014/main" val="10004"/>
                  </a:ext>
                </a:extLst>
              </a:tr>
              <a:tr h="370840">
                <a:tc>
                  <a:txBody>
                    <a:bodyPr/>
                    <a:lstStyle/>
                    <a:p>
                      <a:r>
                        <a:rPr lang="en-US" dirty="0" smtClean="0"/>
                        <a:t>% Modulus</a:t>
                      </a:r>
                      <a:endParaRPr lang="en-US" dirty="0"/>
                    </a:p>
                  </a:txBody>
                  <a:tcPr/>
                </a:tc>
                <a:tc>
                  <a:txBody>
                    <a:bodyPr/>
                    <a:lstStyle/>
                    <a:p>
                      <a:r>
                        <a:rPr lang="ja-JP" altLang="en-US" dirty="0" smtClean="0"/>
                        <a:t>左側のオペランドを右側のオペランドで割った余りを返す．</a:t>
                      </a:r>
                      <a:endParaRPr lang="en-US" dirty="0"/>
                    </a:p>
                  </a:txBody>
                  <a:tcPr/>
                </a:tc>
                <a:tc>
                  <a:txBody>
                    <a:bodyPr/>
                    <a:lstStyle/>
                    <a:p>
                      <a:r>
                        <a:rPr lang="en-US" dirty="0" smtClean="0"/>
                        <a:t>b % a = 0</a:t>
                      </a:r>
                      <a:endParaRPr lang="en-US" dirty="0"/>
                    </a:p>
                  </a:txBody>
                  <a:tcPr/>
                </a:tc>
                <a:extLst>
                  <a:ext uri="{0D108BD9-81ED-4DB2-BD59-A6C34878D82A}">
                    <a16:rowId xmlns="" xmlns:a16="http://schemas.microsoft.com/office/drawing/2014/main" val="10005"/>
                  </a:ext>
                </a:extLst>
              </a:tr>
              <a:tr h="370840">
                <a:tc>
                  <a:txBody>
                    <a:bodyPr/>
                    <a:lstStyle/>
                    <a:p>
                      <a:r>
                        <a:rPr lang="en-US" dirty="0" smtClean="0"/>
                        <a:t>** Exponent</a:t>
                      </a:r>
                    </a:p>
                    <a:p>
                      <a:pPr algn="ctr"/>
                      <a:r>
                        <a:rPr lang="en-US" dirty="0" smtClean="0"/>
                        <a:t>(</a:t>
                      </a:r>
                      <a:r>
                        <a:rPr lang="ja-JP" altLang="en-US" dirty="0" smtClean="0"/>
                        <a:t>べき乗</a:t>
                      </a:r>
                      <a:r>
                        <a:rPr lang="en-US" dirty="0" smtClean="0"/>
                        <a:t>)</a:t>
                      </a:r>
                      <a:endParaRPr lang="en-US" dirty="0"/>
                    </a:p>
                  </a:txBody>
                  <a:tcPr/>
                </a:tc>
                <a:tc>
                  <a:txBody>
                    <a:bodyPr/>
                    <a:lstStyle/>
                    <a:p>
                      <a:r>
                        <a:rPr lang="ja-JP" altLang="en-US" dirty="0" smtClean="0"/>
                        <a:t>べき乗を求める演算子．</a:t>
                      </a:r>
                      <a:endParaRPr lang="en-US" dirty="0"/>
                    </a:p>
                  </a:txBody>
                  <a:tcPr/>
                </a:tc>
                <a:tc>
                  <a:txBody>
                    <a:bodyPr/>
                    <a:lstStyle/>
                    <a:p>
                      <a:r>
                        <a:rPr lang="en-IN" dirty="0" smtClean="0"/>
                        <a:t>a**b =10 to the power 20</a:t>
                      </a:r>
                      <a:endParaRPr lang="en-US" dirty="0"/>
                    </a:p>
                  </a:txBody>
                  <a:tcPr/>
                </a:tc>
                <a:extLst>
                  <a:ext uri="{0D108BD9-81ED-4DB2-BD59-A6C34878D82A}">
                    <a16:rowId xmlns="" xmlns:a16="http://schemas.microsoft.com/office/drawing/2014/main" val="10006"/>
                  </a:ext>
                </a:extLst>
              </a:tr>
              <a:tr h="370840">
                <a:tc>
                  <a:txBody>
                    <a:bodyPr/>
                    <a:lstStyle/>
                    <a:p>
                      <a:r>
                        <a:rPr lang="en-US" dirty="0" smtClean="0"/>
                        <a:t>// Floor Division</a:t>
                      </a:r>
                      <a:endParaRPr lang="en-US" dirty="0"/>
                    </a:p>
                  </a:txBody>
                  <a:tcPr/>
                </a:tc>
                <a:tc>
                  <a:txBody>
                    <a:bodyPr/>
                    <a:lstStyle/>
                    <a:p>
                      <a:r>
                        <a:rPr lang="ja-JP" altLang="en-US" dirty="0" smtClean="0"/>
                        <a:t>切り捨て除算を行う．</a:t>
                      </a:r>
                      <a:endParaRPr lang="en-US" altLang="ja-JP" dirty="0" smtClean="0"/>
                    </a:p>
                    <a:p>
                      <a:r>
                        <a:rPr lang="ja-JP" altLang="en-US" dirty="0" smtClean="0"/>
                        <a:t>結果は一番小さい整数に丸められる．</a:t>
                      </a:r>
                      <a:endParaRPr lang="en-US" dirty="0"/>
                    </a:p>
                  </a:txBody>
                  <a:tcPr/>
                </a:tc>
                <a:tc>
                  <a:txBody>
                    <a:bodyPr/>
                    <a:lstStyle/>
                    <a:p>
                      <a:r>
                        <a:rPr lang="en-IN" dirty="0" smtClean="0"/>
                        <a:t>9//2 = 4 and 9.0//2.0 = 4.0,</a:t>
                      </a:r>
                    </a:p>
                    <a:p>
                      <a:r>
                        <a:rPr lang="en-US" dirty="0" smtClean="0">
                          <a:solidFill>
                            <a:srgbClr val="C00000"/>
                          </a:solidFill>
                        </a:rPr>
                        <a:t>-11//3 = -4, -11.0//3 = -4.0</a:t>
                      </a:r>
                      <a:endParaRPr lang="en-US" dirty="0">
                        <a:solidFill>
                          <a:srgbClr val="C00000"/>
                        </a:solidFill>
                      </a:endParaRPr>
                    </a:p>
                  </a:txBody>
                  <a:tcPr/>
                </a:tc>
                <a:extLst>
                  <a:ext uri="{0D108BD9-81ED-4DB2-BD59-A6C34878D82A}">
                    <a16:rowId xmlns="" xmlns:a16="http://schemas.microsoft.com/office/drawing/2014/main" val="10007"/>
                  </a:ext>
                </a:extLst>
              </a:tr>
            </a:tbl>
          </a:graphicData>
        </a:graphic>
      </p:graphicFrame>
      <p:sp>
        <p:nvSpPr>
          <p:cNvPr id="6" name="Rectangle 5"/>
          <p:cNvSpPr/>
          <p:nvPr/>
        </p:nvSpPr>
        <p:spPr>
          <a:xfrm>
            <a:off x="10524744" y="5065776"/>
            <a:ext cx="1389888"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t>もしオペランドの一つが負であれば結果は，底値となる．</a:t>
            </a:r>
            <a:endParaRPr lang="en-US" altLang="ja-JP" sz="1400" dirty="0" smtClean="0"/>
          </a:p>
          <a:p>
            <a:r>
              <a:rPr lang="en-IN" sz="1400" dirty="0" smtClean="0"/>
              <a:t> </a:t>
            </a:r>
            <a:r>
              <a:rPr lang="ja-JP" altLang="en-US" sz="1400" dirty="0" smtClean="0"/>
              <a:t>すなわち小数点以下を切り上げる</a:t>
            </a:r>
            <a:endParaRPr lang="en-US" sz="1400" dirty="0"/>
          </a:p>
        </p:txBody>
      </p:sp>
      <p:cxnSp>
        <p:nvCxnSpPr>
          <p:cNvPr id="8" name="Straight Arrow Connector 7"/>
          <p:cNvCxnSpPr/>
          <p:nvPr/>
        </p:nvCxnSpPr>
        <p:spPr>
          <a:xfrm flipH="1">
            <a:off x="10017760" y="5541264"/>
            <a:ext cx="557784" cy="374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23944" y="872698"/>
            <a:ext cx="2206630" cy="369332"/>
          </a:xfrm>
          <a:prstGeom prst="rect">
            <a:avLst/>
          </a:prstGeom>
          <a:noFill/>
        </p:spPr>
        <p:txBody>
          <a:bodyPr wrap="none" rtlCol="0">
            <a:spAutoFit/>
          </a:bodyPr>
          <a:lstStyle/>
          <a:p>
            <a:r>
              <a:rPr lang="en-US" b="1" dirty="0"/>
              <a:t>Arithmetic Operators</a:t>
            </a:r>
            <a:endParaRPr lang="en-US" dirty="0"/>
          </a:p>
        </p:txBody>
      </p:sp>
      <p:sp>
        <p:nvSpPr>
          <p:cNvPr id="11" name="Rectangle 10"/>
          <p:cNvSpPr/>
          <p:nvPr/>
        </p:nvSpPr>
        <p:spPr>
          <a:xfrm>
            <a:off x="10826496" y="1481328"/>
            <a:ext cx="1088136"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a=10</a:t>
            </a:r>
          </a:p>
          <a:p>
            <a:pPr algn="ctr"/>
            <a:r>
              <a:rPr lang="en-US" dirty="0" smtClean="0"/>
              <a:t>b=20</a:t>
            </a:r>
            <a:endParaRPr lang="en-US" dirty="0"/>
          </a:p>
        </p:txBody>
      </p:sp>
    </p:spTree>
    <p:extLst>
      <p:ext uri="{BB962C8B-B14F-4D97-AF65-F5344CB8AC3E}">
        <p14:creationId xmlns:p14="http://schemas.microsoft.com/office/powerpoint/2010/main" val="317632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136" y="932688"/>
            <a:ext cx="2478884" cy="461665"/>
          </a:xfrm>
          <a:prstGeom prst="rect">
            <a:avLst/>
          </a:prstGeom>
          <a:noFill/>
        </p:spPr>
        <p:txBody>
          <a:bodyPr wrap="none" rtlCol="0">
            <a:spAutoFit/>
          </a:bodyPr>
          <a:lstStyle/>
          <a:p>
            <a:r>
              <a:rPr lang="en-US" sz="2400" dirty="0" smtClean="0"/>
              <a:t>Practice Exercise 1</a:t>
            </a:r>
            <a:endParaRPr lang="en-US" sz="2400" dirty="0"/>
          </a:p>
        </p:txBody>
      </p:sp>
      <p:sp>
        <p:nvSpPr>
          <p:cNvPr id="3" name="TextBox 2"/>
          <p:cNvSpPr txBox="1"/>
          <p:nvPr/>
        </p:nvSpPr>
        <p:spPr>
          <a:xfrm>
            <a:off x="1261872" y="1783080"/>
            <a:ext cx="2961067" cy="400110"/>
          </a:xfrm>
          <a:prstGeom prst="rect">
            <a:avLst/>
          </a:prstGeom>
          <a:noFill/>
        </p:spPr>
        <p:txBody>
          <a:bodyPr wrap="none" rtlCol="0">
            <a:spAutoFit/>
          </a:bodyPr>
          <a:lstStyle/>
          <a:p>
            <a:r>
              <a:rPr lang="ja-JP" altLang="en-US" sz="2000" dirty="0" smtClean="0"/>
              <a:t>式</a:t>
            </a:r>
            <a:r>
              <a:rPr lang="en-US" sz="2000" dirty="0" smtClean="0"/>
              <a:t>1-5</a:t>
            </a:r>
            <a:r>
              <a:rPr lang="ja-JP" altLang="en-US" sz="2000" dirty="0" smtClean="0"/>
              <a:t>を</a:t>
            </a:r>
            <a:r>
              <a:rPr lang="en-US" sz="2000" dirty="0" smtClean="0"/>
              <a:t>python</a:t>
            </a:r>
            <a:r>
              <a:rPr lang="ja-JP" altLang="en-US" sz="2000" dirty="0" smtClean="0"/>
              <a:t>で計算せよ</a:t>
            </a:r>
            <a:endParaRPr lang="en-US" sz="2000" dirty="0"/>
          </a:p>
        </p:txBody>
      </p:sp>
      <p:sp>
        <p:nvSpPr>
          <p:cNvPr id="4" name="TextBox 3"/>
          <p:cNvSpPr txBox="1"/>
          <p:nvPr/>
        </p:nvSpPr>
        <p:spPr>
          <a:xfrm>
            <a:off x="1426464" y="2560320"/>
            <a:ext cx="1697901" cy="3083921"/>
          </a:xfrm>
          <a:prstGeom prst="rect">
            <a:avLst/>
          </a:prstGeom>
          <a:noFill/>
        </p:spPr>
        <p:txBody>
          <a:bodyPr wrap="none" rtlCol="0">
            <a:spAutoFit/>
          </a:bodyPr>
          <a:lstStyle/>
          <a:p>
            <a:pPr marL="342900" indent="-342900">
              <a:lnSpc>
                <a:spcPct val="200000"/>
              </a:lnSpc>
              <a:buFont typeface="+mj-lt"/>
              <a:buAutoNum type="arabicPeriod"/>
            </a:pPr>
            <a:r>
              <a:rPr lang="en-US" sz="2000" dirty="0" smtClean="0"/>
              <a:t>7845+2345</a:t>
            </a:r>
          </a:p>
          <a:p>
            <a:pPr marL="342900" indent="-342900">
              <a:lnSpc>
                <a:spcPct val="200000"/>
              </a:lnSpc>
              <a:buFont typeface="+mj-lt"/>
              <a:buAutoNum type="arabicPeriod"/>
            </a:pPr>
            <a:r>
              <a:rPr lang="en-US" sz="2000" dirty="0" smtClean="0"/>
              <a:t>89.23-45.2</a:t>
            </a:r>
          </a:p>
          <a:p>
            <a:pPr marL="342900" indent="-342900">
              <a:lnSpc>
                <a:spcPct val="200000"/>
              </a:lnSpc>
              <a:buFont typeface="+mj-lt"/>
              <a:buAutoNum type="arabicPeriod"/>
            </a:pPr>
            <a:r>
              <a:rPr lang="en-US" sz="2000" dirty="0" smtClean="0"/>
              <a:t>56x72</a:t>
            </a:r>
          </a:p>
          <a:p>
            <a:pPr marL="342900" indent="-342900">
              <a:lnSpc>
                <a:spcPct val="200000"/>
              </a:lnSpc>
              <a:buFont typeface="+mj-lt"/>
              <a:buAutoNum type="arabicPeriod"/>
            </a:pPr>
            <a:r>
              <a:rPr lang="en-US" sz="2000" dirty="0" smtClean="0"/>
              <a:t>9846/47</a:t>
            </a:r>
          </a:p>
          <a:p>
            <a:pPr marL="342900" indent="-342900">
              <a:lnSpc>
                <a:spcPct val="200000"/>
              </a:lnSpc>
              <a:buFont typeface="+mj-lt"/>
              <a:buAutoNum type="arabicPeriod"/>
            </a:pPr>
            <a:r>
              <a:rPr lang="en-US" sz="2000" dirty="0" smtClean="0"/>
              <a:t>3</a:t>
            </a:r>
            <a:r>
              <a:rPr lang="en-US" sz="2000" baseline="30000" dirty="0" smtClean="0"/>
              <a:t>32</a:t>
            </a:r>
            <a:endParaRPr lang="en-US" sz="2000" dirty="0"/>
          </a:p>
        </p:txBody>
      </p:sp>
    </p:spTree>
    <p:extLst>
      <p:ext uri="{BB962C8B-B14F-4D97-AF65-F5344CB8AC3E}">
        <p14:creationId xmlns:p14="http://schemas.microsoft.com/office/powerpoint/2010/main" val="2420878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1560" y="704088"/>
            <a:ext cx="1338828"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比較演算子</a:t>
            </a:r>
            <a:endParaRPr lang="en-US" dirty="0">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330327045"/>
              </p:ext>
            </p:extLst>
          </p:nvPr>
        </p:nvGraphicFramePr>
        <p:xfrm>
          <a:off x="1967992" y="1149434"/>
          <a:ext cx="8127999" cy="4211320"/>
        </p:xfrm>
        <a:graphic>
          <a:graphicData uri="http://schemas.openxmlformats.org/drawingml/2006/table">
            <a:tbl>
              <a:tblPr firstRow="1" bandRow="1">
                <a:tableStyleId>{5C22544A-7EE6-4342-B048-85BDC9FD1C3A}</a:tableStyleId>
              </a:tblPr>
              <a:tblGrid>
                <a:gridCol w="1168400">
                  <a:extLst>
                    <a:ext uri="{9D8B030D-6E8A-4147-A177-3AD203B41FA5}">
                      <a16:colId xmlns="" xmlns:a16="http://schemas.microsoft.com/office/drawing/2014/main" val="20000"/>
                    </a:ext>
                  </a:extLst>
                </a:gridCol>
                <a:gridCol w="4250266">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 xmlns:a16="http://schemas.microsoft.com/office/drawing/2014/main" val="10000"/>
                  </a:ext>
                </a:extLst>
              </a:tr>
              <a:tr h="370840">
                <a:tc>
                  <a:txBody>
                    <a:bodyPr/>
                    <a:lstStyle/>
                    <a:p>
                      <a:r>
                        <a:rPr lang="en-US" dirty="0" smtClean="0"/>
                        <a:t>==</a:t>
                      </a:r>
                      <a:endParaRPr lang="en-US" dirty="0"/>
                    </a:p>
                  </a:txBody>
                  <a:tcPr/>
                </a:tc>
                <a:tc>
                  <a:txBody>
                    <a:bodyPr/>
                    <a:lstStyle/>
                    <a:p>
                      <a:r>
                        <a:rPr lang="en-US" altLang="ja-JP" dirty="0" smtClean="0"/>
                        <a:t>2</a:t>
                      </a:r>
                      <a:r>
                        <a:rPr lang="ja-JP" altLang="en-US" dirty="0" err="1" smtClean="0"/>
                        <a:t>つの</a:t>
                      </a:r>
                      <a:r>
                        <a:rPr lang="ja-JP" altLang="en-US" dirty="0" smtClean="0"/>
                        <a:t>オペランドが等しいとき条件は真となる．</a:t>
                      </a:r>
                      <a:endParaRPr lang="en-US" dirty="0"/>
                    </a:p>
                  </a:txBody>
                  <a:tcPr/>
                </a:tc>
                <a:tc>
                  <a:txBody>
                    <a:bodyPr/>
                    <a:lstStyle/>
                    <a:p>
                      <a:r>
                        <a:rPr lang="en-IN" dirty="0" smtClean="0"/>
                        <a:t>(a == b) is not true.</a:t>
                      </a:r>
                      <a:endParaRPr lang="en-US" dirty="0"/>
                    </a:p>
                  </a:txBody>
                  <a:tcPr/>
                </a:tc>
                <a:extLst>
                  <a:ext uri="{0D108BD9-81ED-4DB2-BD59-A6C34878D82A}">
                    <a16:rowId xmlns="" xmlns:a16="http://schemas.microsoft.com/office/drawing/2014/main" val="10001"/>
                  </a:ext>
                </a:extLst>
              </a:tr>
              <a:tr h="370840">
                <a:tc>
                  <a:txBody>
                    <a:bodyPr/>
                    <a:lstStyle/>
                    <a:p>
                      <a:r>
                        <a:rPr lang="en-US" dirty="0" smtClean="0"/>
                        <a:t>!= or &lt;&gt;</a:t>
                      </a:r>
                      <a:endParaRPr lang="en-US" dirty="0"/>
                    </a:p>
                  </a:txBody>
                  <a:tcPr/>
                </a:tc>
                <a:tc>
                  <a:txBody>
                    <a:bodyPr/>
                    <a:lstStyle/>
                    <a:p>
                      <a:r>
                        <a:rPr lang="en-US" altLang="ja-JP" dirty="0" smtClean="0"/>
                        <a:t>2</a:t>
                      </a:r>
                      <a:r>
                        <a:rPr lang="ja-JP" altLang="en-US" dirty="0" err="1" smtClean="0"/>
                        <a:t>つの</a:t>
                      </a:r>
                      <a:r>
                        <a:rPr lang="ja-JP" altLang="en-US" dirty="0" smtClean="0"/>
                        <a:t>オペランドが等しくないとき条件は真となる．</a:t>
                      </a:r>
                      <a:endParaRPr lang="en-US" dirty="0"/>
                    </a:p>
                  </a:txBody>
                  <a:tcPr/>
                </a:tc>
                <a:tc>
                  <a:txBody>
                    <a:bodyPr/>
                    <a:lstStyle/>
                    <a:p>
                      <a:r>
                        <a:rPr lang="en-US" dirty="0" smtClean="0"/>
                        <a:t>(a&lt;&gt;b) is true</a:t>
                      </a:r>
                      <a:endParaRPr lang="en-US" dirty="0"/>
                    </a:p>
                  </a:txBody>
                  <a:tcPr/>
                </a:tc>
                <a:extLst>
                  <a:ext uri="{0D108BD9-81ED-4DB2-BD59-A6C34878D82A}">
                    <a16:rowId xmlns="" xmlns:a16="http://schemas.microsoft.com/office/drawing/2014/main" val="10002"/>
                  </a:ext>
                </a:extLst>
              </a:tr>
              <a:tr h="370840">
                <a:tc>
                  <a:txBody>
                    <a:bodyPr/>
                    <a:lstStyle/>
                    <a:p>
                      <a:r>
                        <a:rPr lang="en-US" dirty="0" smtClean="0"/>
                        <a:t>&gt;</a:t>
                      </a:r>
                      <a:endParaRPr lang="en-US" dirty="0"/>
                    </a:p>
                  </a:txBody>
                  <a:tcPr/>
                </a:tc>
                <a:tc>
                  <a:txBody>
                    <a:bodyPr/>
                    <a:lstStyle/>
                    <a:p>
                      <a:r>
                        <a:rPr lang="ja-JP" altLang="en-US" dirty="0" smtClean="0"/>
                        <a:t>左側のオペランドが右側より大きいとき</a:t>
                      </a:r>
                      <a:r>
                        <a:rPr lang="en-IN" dirty="0" smtClean="0"/>
                        <a:t>,</a:t>
                      </a:r>
                      <a:r>
                        <a:rPr lang="ja-JP" altLang="en-US" dirty="0" smtClean="0"/>
                        <a:t>条件は真となる．</a:t>
                      </a:r>
                      <a:endParaRPr lang="en-US" dirty="0"/>
                    </a:p>
                  </a:txBody>
                  <a:tcPr/>
                </a:tc>
                <a:tc>
                  <a:txBody>
                    <a:bodyPr/>
                    <a:lstStyle/>
                    <a:p>
                      <a:r>
                        <a:rPr lang="en-IN" dirty="0" smtClean="0"/>
                        <a:t>(a &gt; b) is not true.</a:t>
                      </a:r>
                      <a:endParaRPr lang="en-US" dirty="0"/>
                    </a:p>
                  </a:txBody>
                  <a:tcPr/>
                </a:tc>
                <a:extLst>
                  <a:ext uri="{0D108BD9-81ED-4DB2-BD59-A6C34878D82A}">
                    <a16:rowId xmlns="" xmlns:a16="http://schemas.microsoft.com/office/drawing/2014/main" val="10003"/>
                  </a:ext>
                </a:extLst>
              </a:tr>
              <a:tr h="370840">
                <a:tc>
                  <a:txBody>
                    <a:bodyPr/>
                    <a:lstStyle/>
                    <a:p>
                      <a:r>
                        <a:rPr lang="en-US" dirty="0" smtClean="0"/>
                        <a:t>&lt;</a:t>
                      </a:r>
                      <a:endParaRPr lang="en-US" dirty="0"/>
                    </a:p>
                  </a:txBody>
                  <a:tcPr/>
                </a:tc>
                <a:tc>
                  <a:txBody>
                    <a:bodyPr/>
                    <a:lstStyle/>
                    <a:p>
                      <a:r>
                        <a:rPr lang="ja-JP" altLang="en-US" dirty="0" smtClean="0"/>
                        <a:t>左側のオペランドが右側より小さいとき</a:t>
                      </a:r>
                      <a:r>
                        <a:rPr lang="en-IN" dirty="0" smtClean="0"/>
                        <a:t>, </a:t>
                      </a:r>
                      <a:r>
                        <a:rPr lang="ja-JP" altLang="en-US" dirty="0" smtClean="0"/>
                        <a:t>条件は真となる．</a:t>
                      </a:r>
                      <a:endParaRPr lang="en-US" altLang="ja-JP" dirty="0" smtClean="0"/>
                    </a:p>
                  </a:txBody>
                  <a:tcPr/>
                </a:tc>
                <a:tc>
                  <a:txBody>
                    <a:bodyPr/>
                    <a:lstStyle/>
                    <a:p>
                      <a:r>
                        <a:rPr lang="en-US" dirty="0" smtClean="0"/>
                        <a:t>(a &lt; b) is true.</a:t>
                      </a:r>
                      <a:endParaRPr lang="en-US" dirty="0"/>
                    </a:p>
                  </a:txBody>
                  <a:tcPr/>
                </a:tc>
                <a:extLst>
                  <a:ext uri="{0D108BD9-81ED-4DB2-BD59-A6C34878D82A}">
                    <a16:rowId xmlns="" xmlns:a16="http://schemas.microsoft.com/office/drawing/2014/main" val="10004"/>
                  </a:ext>
                </a:extLst>
              </a:tr>
              <a:tr h="370840">
                <a:tc>
                  <a:txBody>
                    <a:bodyPr/>
                    <a:lstStyle/>
                    <a:p>
                      <a:r>
                        <a:rPr lang="en-US" dirty="0" smtClean="0"/>
                        <a:t>&gt;=</a:t>
                      </a:r>
                      <a:endParaRPr lang="en-US" dirty="0"/>
                    </a:p>
                  </a:txBody>
                  <a:tcPr/>
                </a:tc>
                <a:tc>
                  <a:txBody>
                    <a:bodyPr/>
                    <a:lstStyle/>
                    <a:p>
                      <a:r>
                        <a:rPr lang="ja-JP" altLang="en-US" dirty="0" smtClean="0"/>
                        <a:t>左側のオペランドが右側より大きい，もしくは等しいときに条件は真となる．</a:t>
                      </a:r>
                      <a:endParaRPr lang="en-US" dirty="0"/>
                    </a:p>
                  </a:txBody>
                  <a:tcPr/>
                </a:tc>
                <a:tc>
                  <a:txBody>
                    <a:bodyPr/>
                    <a:lstStyle/>
                    <a:p>
                      <a:r>
                        <a:rPr lang="en-IN" dirty="0" smtClean="0"/>
                        <a:t>(a &gt;= b) is not true. </a:t>
                      </a:r>
                      <a:endParaRPr lang="en-US" dirty="0"/>
                    </a:p>
                  </a:txBody>
                  <a:tcPr/>
                </a:tc>
                <a:extLst>
                  <a:ext uri="{0D108BD9-81ED-4DB2-BD59-A6C34878D82A}">
                    <a16:rowId xmlns="" xmlns:a16="http://schemas.microsoft.com/office/drawing/2014/main" val="10005"/>
                  </a:ext>
                </a:extLst>
              </a:tr>
              <a:tr h="370840">
                <a:tc>
                  <a:txBody>
                    <a:bodyPr/>
                    <a:lstStyle/>
                    <a:p>
                      <a:r>
                        <a:rPr lang="en-US" dirty="0" smtClean="0"/>
                        <a:t>&lt;=</a:t>
                      </a:r>
                      <a:endParaRPr lang="en-US" dirty="0"/>
                    </a:p>
                  </a:txBody>
                  <a:tcPr/>
                </a:tc>
                <a:tc>
                  <a:txBody>
                    <a:bodyPr/>
                    <a:lstStyle/>
                    <a:p>
                      <a:r>
                        <a:rPr lang="ja-JP" altLang="en-US" dirty="0" smtClean="0"/>
                        <a:t>左側のオペランドが右側より小さい，もしくは等しいときに条件は真となる．</a:t>
                      </a:r>
                      <a:endParaRPr lang="en-US" altLang="ja-JP" dirty="0"/>
                    </a:p>
                  </a:txBody>
                  <a:tcPr/>
                </a:tc>
                <a:tc>
                  <a:txBody>
                    <a:bodyPr/>
                    <a:lstStyle/>
                    <a:p>
                      <a:r>
                        <a:rPr lang="en-US" dirty="0" smtClean="0"/>
                        <a:t>(a &lt;= b) is true. </a:t>
                      </a:r>
                      <a:endParaRPr lang="en-US" dirty="0"/>
                    </a:p>
                  </a:txBody>
                  <a:tcPr/>
                </a:tc>
                <a:extLst>
                  <a:ext uri="{0D108BD9-81ED-4DB2-BD59-A6C34878D82A}">
                    <a16:rowId xmlns="" xmlns:a16="http://schemas.microsoft.com/office/drawing/2014/main" val="10006"/>
                  </a:ext>
                </a:extLst>
              </a:tr>
            </a:tbl>
          </a:graphicData>
        </a:graphic>
      </p:graphicFrame>
      <p:sp>
        <p:nvSpPr>
          <p:cNvPr id="4" name="Rectangle 3"/>
          <p:cNvSpPr/>
          <p:nvPr/>
        </p:nvSpPr>
        <p:spPr>
          <a:xfrm>
            <a:off x="10607040" y="1387178"/>
            <a:ext cx="1088136"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a=10</a:t>
            </a:r>
          </a:p>
          <a:p>
            <a:pPr algn="ctr"/>
            <a:r>
              <a:rPr lang="en-US" dirty="0" smtClean="0"/>
              <a:t>b=20</a:t>
            </a:r>
            <a:endParaRPr lang="en-US" dirty="0"/>
          </a:p>
        </p:txBody>
      </p:sp>
    </p:spTree>
    <p:extLst>
      <p:ext uri="{BB962C8B-B14F-4D97-AF65-F5344CB8AC3E}">
        <p14:creationId xmlns:p14="http://schemas.microsoft.com/office/powerpoint/2010/main" val="69024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713232"/>
            <a:ext cx="1346844"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代入演算子</a:t>
            </a:r>
            <a:endParaRPr lang="en-US" dirty="0">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803428816"/>
              </p:ext>
            </p:extLst>
          </p:nvPr>
        </p:nvGraphicFramePr>
        <p:xfrm>
          <a:off x="3384689" y="1515194"/>
          <a:ext cx="4854055" cy="3337560"/>
        </p:xfrm>
        <a:graphic>
          <a:graphicData uri="http://schemas.openxmlformats.org/drawingml/2006/table">
            <a:tbl>
              <a:tblPr firstRow="1" bandRow="1">
                <a:tableStyleId>{5C22544A-7EE6-4342-B048-85BDC9FD1C3A}</a:tableStyleId>
              </a:tblPr>
              <a:tblGrid>
                <a:gridCol w="1059295">
                  <a:extLst>
                    <a:ext uri="{9D8B030D-6E8A-4147-A177-3AD203B41FA5}">
                      <a16:colId xmlns="" xmlns:a16="http://schemas.microsoft.com/office/drawing/2014/main" val="20000"/>
                    </a:ext>
                  </a:extLst>
                </a:gridCol>
                <a:gridCol w="3794760">
                  <a:extLst>
                    <a:ext uri="{9D8B030D-6E8A-4147-A177-3AD203B41FA5}">
                      <a16:colId xmlns="" xmlns:a16="http://schemas.microsoft.com/office/drawing/2014/main" val="20001"/>
                    </a:ext>
                  </a:extLst>
                </a:gridCol>
              </a:tblGrid>
              <a:tr h="370840">
                <a:tc>
                  <a:txBody>
                    <a:bodyPr/>
                    <a:lstStyle/>
                    <a:p>
                      <a:r>
                        <a:rPr lang="en-US" dirty="0" smtClean="0"/>
                        <a:t>Operator</a:t>
                      </a:r>
                      <a:endParaRPr lang="en-US" dirty="0"/>
                    </a:p>
                  </a:txBody>
                  <a:tcPr/>
                </a:tc>
                <a:tc>
                  <a:txBody>
                    <a:bodyPr/>
                    <a:lstStyle/>
                    <a:p>
                      <a:r>
                        <a:rPr lang="en-US" dirty="0" smtClean="0"/>
                        <a:t>Example and description</a:t>
                      </a:r>
                      <a:endParaRPr lang="en-US" dirty="0"/>
                    </a:p>
                  </a:txBody>
                  <a:tcPr/>
                </a:tc>
                <a:extLst>
                  <a:ext uri="{0D108BD9-81ED-4DB2-BD59-A6C34878D82A}">
                    <a16:rowId xmlns="" xmlns:a16="http://schemas.microsoft.com/office/drawing/2014/main" val="10000"/>
                  </a:ext>
                </a:extLst>
              </a:tr>
              <a:tr h="370840">
                <a:tc>
                  <a:txBody>
                    <a:bodyPr/>
                    <a:lstStyle/>
                    <a:p>
                      <a:r>
                        <a:rPr lang="en-US" dirty="0" smtClean="0"/>
                        <a:t>=</a:t>
                      </a:r>
                      <a:endParaRPr lang="en-US" dirty="0"/>
                    </a:p>
                  </a:txBody>
                  <a:tcPr/>
                </a:tc>
                <a:tc>
                  <a:txBody>
                    <a:bodyPr/>
                    <a:lstStyle/>
                    <a:p>
                      <a:r>
                        <a:rPr lang="en-IN" dirty="0" smtClean="0"/>
                        <a:t>c = a + b </a:t>
                      </a:r>
                      <a:r>
                        <a:rPr lang="ja-JP" altLang="en-US" dirty="0" smtClean="0"/>
                        <a:t>は</a:t>
                      </a:r>
                      <a:r>
                        <a:rPr lang="en-IN" dirty="0" smtClean="0"/>
                        <a:t> a + b </a:t>
                      </a:r>
                      <a:r>
                        <a:rPr lang="ja-JP" altLang="en-US" dirty="0" smtClean="0"/>
                        <a:t>を</a:t>
                      </a:r>
                      <a:r>
                        <a:rPr lang="en-IN" dirty="0" smtClean="0"/>
                        <a:t>c</a:t>
                      </a:r>
                      <a:r>
                        <a:rPr lang="ja-JP" altLang="en-US" dirty="0" smtClean="0"/>
                        <a:t>に割り当てる</a:t>
                      </a:r>
                      <a:endParaRPr lang="en-US" dirty="0"/>
                    </a:p>
                  </a:txBody>
                  <a:tcPr/>
                </a:tc>
                <a:extLst>
                  <a:ext uri="{0D108BD9-81ED-4DB2-BD59-A6C34878D82A}">
                    <a16:rowId xmlns="" xmlns:a16="http://schemas.microsoft.com/office/drawing/2014/main" val="10001"/>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a:t>
                      </a:r>
                      <a:r>
                        <a:rPr lang="en-IN" dirty="0" smtClean="0"/>
                        <a:t> c = c + a </a:t>
                      </a:r>
                      <a:r>
                        <a:rPr lang="ja-JP" altLang="en-US" dirty="0" smtClean="0"/>
                        <a:t>と同等</a:t>
                      </a:r>
                      <a:endParaRPr lang="en-US" dirty="0"/>
                    </a:p>
                  </a:txBody>
                  <a:tcPr/>
                </a:tc>
                <a:extLst>
                  <a:ext uri="{0D108BD9-81ED-4DB2-BD59-A6C34878D82A}">
                    <a16:rowId xmlns="" xmlns:a16="http://schemas.microsoft.com/office/drawing/2014/main" val="10002"/>
                  </a:ext>
                </a:extLst>
              </a:tr>
              <a:tr h="370840">
                <a:tc>
                  <a:txBody>
                    <a:bodyPr/>
                    <a:lstStyle/>
                    <a:p>
                      <a:r>
                        <a:rPr lang="en-US" dirty="0" smtClean="0"/>
                        <a:t>-= </a:t>
                      </a:r>
                      <a:endParaRPr lang="en-US" dirty="0"/>
                    </a:p>
                  </a:txBody>
                  <a:tcPr/>
                </a:tc>
                <a:tc>
                  <a:txBody>
                    <a:bodyPr/>
                    <a:lstStyle/>
                    <a:p>
                      <a:r>
                        <a:rPr lang="en-IN" dirty="0" smtClean="0"/>
                        <a:t>c -= </a:t>
                      </a:r>
                      <a:r>
                        <a:rPr lang="ja-JP" altLang="en-US" dirty="0" smtClean="0"/>
                        <a:t>は</a:t>
                      </a:r>
                      <a:r>
                        <a:rPr lang="en-IN" dirty="0" smtClean="0"/>
                        <a:t> c = c – a </a:t>
                      </a:r>
                      <a:r>
                        <a:rPr lang="ja-JP" altLang="en-US" dirty="0" smtClean="0"/>
                        <a:t>と同等</a:t>
                      </a:r>
                      <a:endParaRPr lang="en-US" dirty="0"/>
                    </a:p>
                  </a:txBody>
                  <a:tcPr/>
                </a:tc>
                <a:extLst>
                  <a:ext uri="{0D108BD9-81ED-4DB2-BD59-A6C34878D82A}">
                    <a16:rowId xmlns="" xmlns:a16="http://schemas.microsoft.com/office/drawing/2014/main" val="10003"/>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 </a:t>
                      </a:r>
                      <a:r>
                        <a:rPr lang="en-IN" dirty="0" smtClean="0"/>
                        <a:t>c = c * a </a:t>
                      </a:r>
                      <a:r>
                        <a:rPr lang="ja-JP" altLang="en-US" dirty="0" smtClean="0"/>
                        <a:t>と同等</a:t>
                      </a:r>
                      <a:endParaRPr lang="en-US" dirty="0"/>
                    </a:p>
                  </a:txBody>
                  <a:tcPr/>
                </a:tc>
                <a:extLst>
                  <a:ext uri="{0D108BD9-81ED-4DB2-BD59-A6C34878D82A}">
                    <a16:rowId xmlns="" xmlns:a16="http://schemas.microsoft.com/office/drawing/2014/main" val="10004"/>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a:t>
                      </a:r>
                      <a:r>
                        <a:rPr lang="en-IN" baseline="0" dirty="0" smtClean="0"/>
                        <a:t> </a:t>
                      </a:r>
                      <a:r>
                        <a:rPr lang="en-IN" dirty="0" smtClean="0"/>
                        <a:t>c = c / a </a:t>
                      </a:r>
                      <a:r>
                        <a:rPr lang="ja-JP" altLang="en-US" dirty="0" smtClean="0"/>
                        <a:t>と同等</a:t>
                      </a:r>
                      <a:endParaRPr lang="en-US" dirty="0"/>
                    </a:p>
                  </a:txBody>
                  <a:tcPr/>
                </a:tc>
                <a:extLst>
                  <a:ext uri="{0D108BD9-81ED-4DB2-BD59-A6C34878D82A}">
                    <a16:rowId xmlns="" xmlns:a16="http://schemas.microsoft.com/office/drawing/2014/main" val="10005"/>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a:t>
                      </a:r>
                      <a:r>
                        <a:rPr lang="en-IN" dirty="0" smtClean="0"/>
                        <a:t> c = c % a</a:t>
                      </a:r>
                      <a:r>
                        <a:rPr lang="ja-JP" altLang="en-US" baseline="0" dirty="0" smtClean="0"/>
                        <a:t> と同等</a:t>
                      </a:r>
                      <a:endParaRPr lang="en-US" dirty="0"/>
                    </a:p>
                  </a:txBody>
                  <a:tcPr/>
                </a:tc>
                <a:extLst>
                  <a:ext uri="{0D108BD9-81ED-4DB2-BD59-A6C34878D82A}">
                    <a16:rowId xmlns="" xmlns:a16="http://schemas.microsoft.com/office/drawing/2014/main" val="10006"/>
                  </a:ext>
                </a:extLst>
              </a:tr>
              <a:tr h="370840">
                <a:tc>
                  <a:txBody>
                    <a:bodyPr/>
                    <a:lstStyle/>
                    <a:p>
                      <a:r>
                        <a:rPr lang="en-US" dirty="0" smtClean="0"/>
                        <a:t>**= </a:t>
                      </a:r>
                      <a:endParaRPr lang="en-US" dirty="0"/>
                    </a:p>
                  </a:txBody>
                  <a:tcPr/>
                </a:tc>
                <a:tc>
                  <a:txBody>
                    <a:bodyPr/>
                    <a:lstStyle/>
                    <a:p>
                      <a:r>
                        <a:rPr lang="en-IN" dirty="0" smtClean="0"/>
                        <a:t>c **= a </a:t>
                      </a:r>
                      <a:r>
                        <a:rPr lang="ja-JP" altLang="en-US" dirty="0" smtClean="0"/>
                        <a:t>は </a:t>
                      </a:r>
                      <a:r>
                        <a:rPr lang="en-IN" dirty="0" smtClean="0"/>
                        <a:t>c = c ** a</a:t>
                      </a:r>
                      <a:r>
                        <a:rPr lang="ja-JP" altLang="en-US" baseline="0" dirty="0" smtClean="0"/>
                        <a:t> と同等</a:t>
                      </a:r>
                      <a:endParaRPr lang="en-US" dirty="0"/>
                    </a:p>
                  </a:txBody>
                  <a:tcPr/>
                </a:tc>
                <a:extLst>
                  <a:ext uri="{0D108BD9-81ED-4DB2-BD59-A6C34878D82A}">
                    <a16:rowId xmlns="" xmlns:a16="http://schemas.microsoft.com/office/drawing/2014/main" val="10007"/>
                  </a:ext>
                </a:extLst>
              </a:tr>
              <a:tr h="370840">
                <a:tc>
                  <a:txBody>
                    <a:bodyPr/>
                    <a:lstStyle/>
                    <a:p>
                      <a:r>
                        <a:rPr lang="en-US" dirty="0" smtClean="0"/>
                        <a:t>//=</a:t>
                      </a:r>
                      <a:endParaRPr lang="en-US" dirty="0"/>
                    </a:p>
                  </a:txBody>
                  <a:tcPr/>
                </a:tc>
                <a:tc>
                  <a:txBody>
                    <a:bodyPr/>
                    <a:lstStyle/>
                    <a:p>
                      <a:r>
                        <a:rPr lang="en-IN" dirty="0" smtClean="0"/>
                        <a:t>c //= a </a:t>
                      </a:r>
                      <a:r>
                        <a:rPr lang="ja-JP" altLang="en-US" dirty="0" smtClean="0"/>
                        <a:t>は </a:t>
                      </a:r>
                      <a:r>
                        <a:rPr lang="en-IN" dirty="0" smtClean="0"/>
                        <a:t>c = c // a </a:t>
                      </a:r>
                      <a:r>
                        <a:rPr lang="ja-JP" altLang="en-US" dirty="0" smtClean="0"/>
                        <a:t>と同等</a:t>
                      </a:r>
                      <a:endParaRPr lang="en-US"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950536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272" y="749808"/>
            <a:ext cx="2408993" cy="369332"/>
          </a:xfrm>
          <a:prstGeom prst="rect">
            <a:avLst/>
          </a:prstGeom>
          <a:noFill/>
        </p:spPr>
        <p:txBody>
          <a:bodyPr wrap="none" rtlCol="0">
            <a:spAutoFit/>
          </a:bodyPr>
          <a:lstStyle/>
          <a:p>
            <a:r>
              <a:rPr lang="en-US" b="1" dirty="0"/>
              <a:t>Membership 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39790320"/>
              </p:ext>
            </p:extLst>
          </p:nvPr>
        </p:nvGraphicFramePr>
        <p:xfrm>
          <a:off x="1657096" y="1325880"/>
          <a:ext cx="9233408" cy="1648290"/>
        </p:xfrm>
        <a:graphic>
          <a:graphicData uri="http://schemas.openxmlformats.org/drawingml/2006/table">
            <a:tbl>
              <a:tblPr firstRow="1" bandRow="1">
                <a:tableStyleId>{5C22544A-7EE6-4342-B048-85BDC9FD1C3A}</a:tableStyleId>
              </a:tblPr>
              <a:tblGrid>
                <a:gridCol w="1223360">
                  <a:extLst>
                    <a:ext uri="{9D8B030D-6E8A-4147-A177-3AD203B41FA5}">
                      <a16:colId xmlns="" xmlns:a16="http://schemas.microsoft.com/office/drawing/2014/main" val="20000"/>
                    </a:ext>
                  </a:extLst>
                </a:gridCol>
                <a:gridCol w="4574085">
                  <a:extLst>
                    <a:ext uri="{9D8B030D-6E8A-4147-A177-3AD203B41FA5}">
                      <a16:colId xmlns="" xmlns:a16="http://schemas.microsoft.com/office/drawing/2014/main" val="20001"/>
                    </a:ext>
                  </a:extLst>
                </a:gridCol>
                <a:gridCol w="3435963">
                  <a:extLst>
                    <a:ext uri="{9D8B030D-6E8A-4147-A177-3AD203B41FA5}">
                      <a16:colId xmlns="" xmlns:a16="http://schemas.microsoft.com/office/drawing/2014/main" val="20002"/>
                    </a:ext>
                  </a:extLst>
                </a:gridCol>
              </a:tblGrid>
              <a:tr h="36813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 xmlns:a16="http://schemas.microsoft.com/office/drawing/2014/main" val="10000"/>
                  </a:ext>
                </a:extLst>
              </a:tr>
              <a:tr h="370840">
                <a:tc>
                  <a:txBody>
                    <a:bodyPr/>
                    <a:lstStyle/>
                    <a:p>
                      <a:r>
                        <a:rPr lang="en-US" dirty="0" smtClean="0"/>
                        <a:t>in</a:t>
                      </a:r>
                      <a:r>
                        <a:rPr lang="en-US" baseline="0" dirty="0" smtClean="0"/>
                        <a:t> </a:t>
                      </a:r>
                      <a:endParaRPr lang="en-US" dirty="0"/>
                    </a:p>
                  </a:txBody>
                  <a:tcPr/>
                </a:tc>
                <a:tc>
                  <a:txBody>
                    <a:bodyPr/>
                    <a:lstStyle/>
                    <a:p>
                      <a:r>
                        <a:rPr lang="ja-JP" altLang="en-US" sz="1600" dirty="0" smtClean="0"/>
                        <a:t>ある値が，指定されたシーケンスの中にあれば</a:t>
                      </a:r>
                      <a:r>
                        <a:rPr lang="en-US" altLang="ja-JP" sz="1600" dirty="0" smtClean="0"/>
                        <a:t>True</a:t>
                      </a:r>
                      <a:r>
                        <a:rPr lang="ja-JP" altLang="en-US" sz="1600" dirty="0" smtClean="0"/>
                        <a:t>を返し，ない場合は</a:t>
                      </a:r>
                      <a:r>
                        <a:rPr lang="en-US" altLang="ja-JP" sz="1600" dirty="0" smtClean="0"/>
                        <a:t>False</a:t>
                      </a:r>
                      <a:r>
                        <a:rPr lang="ja-JP" altLang="en-US" sz="1600" dirty="0" smtClean="0"/>
                        <a:t>を返す．</a:t>
                      </a:r>
                      <a:endParaRPr lang="en-US" dirty="0"/>
                    </a:p>
                  </a:txBody>
                  <a:tcPr/>
                </a:tc>
                <a:tc>
                  <a:txBody>
                    <a:bodyPr/>
                    <a:lstStyle/>
                    <a:p>
                      <a:r>
                        <a:rPr lang="en-IN" dirty="0" smtClean="0"/>
                        <a:t>x in y, here in results in a 1 if x is a member of sequence y.</a:t>
                      </a:r>
                      <a:endParaRPr lang="en-US" dirty="0"/>
                    </a:p>
                  </a:txBody>
                  <a:tcPr/>
                </a:tc>
                <a:extLst>
                  <a:ext uri="{0D108BD9-81ED-4DB2-BD59-A6C34878D82A}">
                    <a16:rowId xmlns="" xmlns:a16="http://schemas.microsoft.com/office/drawing/2014/main" val="10001"/>
                  </a:ext>
                </a:extLst>
              </a:tr>
              <a:tr h="370840">
                <a:tc>
                  <a:txBody>
                    <a:bodyPr/>
                    <a:lstStyle/>
                    <a:p>
                      <a:r>
                        <a:rPr lang="en-US" dirty="0" smtClean="0"/>
                        <a:t>not 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ある値が，指定されたシーケンスの中になければ</a:t>
                      </a:r>
                      <a:r>
                        <a:rPr kumimoji="0" lang="en-US" altLang="ja-JP" sz="1600" b="0" i="0" u="none" strike="noStrike" kern="1200" cap="none" spc="0" normalizeH="0" baseline="0" noProof="0" dirty="0" smtClean="0">
                          <a:ln>
                            <a:noFill/>
                          </a:ln>
                          <a:solidFill>
                            <a:prstClr val="black"/>
                          </a:solidFill>
                          <a:effectLst/>
                          <a:uLnTx/>
                          <a:uFillTx/>
                          <a:latin typeface="+mn-lt"/>
                          <a:ea typeface="+mn-ea"/>
                          <a:cs typeface="+mn-cs"/>
                        </a:rPr>
                        <a:t>True</a:t>
                      </a: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を返し，その他の場合は</a:t>
                      </a:r>
                      <a:r>
                        <a:rPr kumimoji="0" lang="en-US" altLang="ja-JP" sz="1600" b="0" i="0" u="none" strike="noStrike" kern="1200" cap="none" spc="0" normalizeH="0" baseline="0" noProof="0" dirty="0" smtClean="0">
                          <a:ln>
                            <a:noFill/>
                          </a:ln>
                          <a:solidFill>
                            <a:prstClr val="black"/>
                          </a:solidFill>
                          <a:effectLst/>
                          <a:uLnTx/>
                          <a:uFillTx/>
                          <a:latin typeface="+mn-lt"/>
                          <a:ea typeface="+mn-ea"/>
                          <a:cs typeface="+mn-cs"/>
                        </a:rPr>
                        <a:t>False</a:t>
                      </a:r>
                      <a:r>
                        <a:rPr kumimoji="0" lang="ja-JP" altLang="en-US" sz="1600" b="0" i="0" u="none" strike="noStrike" kern="1200" cap="none" spc="0" normalizeH="0" baseline="0" noProof="0" dirty="0" smtClean="0">
                          <a:ln>
                            <a:noFill/>
                          </a:ln>
                          <a:solidFill>
                            <a:prstClr val="black"/>
                          </a:solidFill>
                          <a:effectLst/>
                          <a:uLnTx/>
                          <a:uFillTx/>
                          <a:latin typeface="+mn-lt"/>
                          <a:ea typeface="+mn-ea"/>
                          <a:cs typeface="+mn-cs"/>
                        </a:rPr>
                        <a:t>を返す．</a:t>
                      </a:r>
                      <a:endParaRPr kumimoji="0" lang="en-US" altLang="ja-JP"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r>
                        <a:rPr lang="en-IN" dirty="0" smtClean="0"/>
                        <a:t>x not in y, here not in results in a 1 if x is not a member of sequence y.</a:t>
                      </a:r>
                      <a:endParaRPr lang="en-US" dirty="0"/>
                    </a:p>
                  </a:txBody>
                  <a:tcPr/>
                </a:tc>
                <a:extLst>
                  <a:ext uri="{0D108BD9-81ED-4DB2-BD59-A6C34878D82A}">
                    <a16:rowId xmlns="" xmlns:a16="http://schemas.microsoft.com/office/drawing/2014/main" val="10002"/>
                  </a:ext>
                </a:extLst>
              </a:tr>
            </a:tbl>
          </a:graphicData>
        </a:graphic>
      </p:graphicFrame>
      <p:sp>
        <p:nvSpPr>
          <p:cNvPr id="4" name="TextBox 3"/>
          <p:cNvSpPr txBox="1"/>
          <p:nvPr/>
        </p:nvSpPr>
        <p:spPr>
          <a:xfrm>
            <a:off x="1033272" y="3375321"/>
            <a:ext cx="1938416" cy="369332"/>
          </a:xfrm>
          <a:prstGeom prst="rect">
            <a:avLst/>
          </a:prstGeom>
          <a:noFill/>
        </p:spPr>
        <p:txBody>
          <a:bodyPr wrap="none" rtlCol="0">
            <a:spAutoFit/>
          </a:bodyPr>
          <a:lstStyle/>
          <a:p>
            <a:r>
              <a:rPr lang="en-US" b="1" dirty="0"/>
              <a:t>Identity Operators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1777834"/>
              </p:ext>
            </p:extLst>
          </p:nvPr>
        </p:nvGraphicFramePr>
        <p:xfrm>
          <a:off x="1657096" y="4145804"/>
          <a:ext cx="9233409" cy="1651000"/>
        </p:xfrm>
        <a:graphic>
          <a:graphicData uri="http://schemas.openxmlformats.org/drawingml/2006/table">
            <a:tbl>
              <a:tblPr firstRow="1" bandRow="1">
                <a:tableStyleId>{5C22544A-7EE6-4342-B048-85BDC9FD1C3A}</a:tableStyleId>
              </a:tblPr>
              <a:tblGrid>
                <a:gridCol w="1277737">
                  <a:extLst>
                    <a:ext uri="{9D8B030D-6E8A-4147-A177-3AD203B41FA5}">
                      <a16:colId xmlns="" xmlns:a16="http://schemas.microsoft.com/office/drawing/2014/main" val="20000"/>
                    </a:ext>
                  </a:extLst>
                </a:gridCol>
                <a:gridCol w="4877869">
                  <a:extLst>
                    <a:ext uri="{9D8B030D-6E8A-4147-A177-3AD203B41FA5}">
                      <a16:colId xmlns="" xmlns:a16="http://schemas.microsoft.com/office/drawing/2014/main" val="20001"/>
                    </a:ext>
                  </a:extLst>
                </a:gridCol>
                <a:gridCol w="3077803">
                  <a:extLst>
                    <a:ext uri="{9D8B030D-6E8A-4147-A177-3AD203B41FA5}">
                      <a16:colId xmlns="" xmlns:a16="http://schemas.microsoft.com/office/drawing/2014/main" val="20002"/>
                    </a:ext>
                  </a:extLst>
                </a:gridCol>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 xmlns:a16="http://schemas.microsoft.com/office/drawing/2014/main" val="10000"/>
                  </a:ext>
                </a:extLst>
              </a:tr>
              <a:tr h="370840">
                <a:tc>
                  <a:txBody>
                    <a:bodyPr/>
                    <a:lstStyle/>
                    <a:p>
                      <a:r>
                        <a:rPr lang="en-US" dirty="0" smtClean="0"/>
                        <a:t>is </a:t>
                      </a:r>
                      <a:endParaRPr lang="en-US" dirty="0"/>
                    </a:p>
                  </a:txBody>
                  <a:tcPr/>
                </a:tc>
                <a:tc>
                  <a:txBody>
                    <a:bodyPr/>
                    <a:lstStyle/>
                    <a:p>
                      <a:r>
                        <a:rPr lang="ja-JP" altLang="en-US" sz="1800" dirty="0" smtClean="0"/>
                        <a:t>２つのオブジェクトが同一オブジェクトのとき</a:t>
                      </a:r>
                      <a:r>
                        <a:rPr lang="en-US" altLang="ja-JP" sz="1800" dirty="0" smtClean="0"/>
                        <a:t>True</a:t>
                      </a:r>
                      <a:r>
                        <a:rPr lang="ja-JP" altLang="en-US" sz="1800" dirty="0" smtClean="0"/>
                        <a:t>を返す．</a:t>
                      </a:r>
                      <a:endParaRPr lang="en-US" dirty="0"/>
                    </a:p>
                  </a:txBody>
                  <a:tcPr/>
                </a:tc>
                <a:tc>
                  <a:txBody>
                    <a:bodyPr/>
                    <a:lstStyle/>
                    <a:p>
                      <a:r>
                        <a:rPr lang="en-IN" dirty="0" smtClean="0"/>
                        <a:t>x is y, here </a:t>
                      </a:r>
                      <a:r>
                        <a:rPr lang="en-IN" b="1" dirty="0" smtClean="0"/>
                        <a:t>is</a:t>
                      </a:r>
                      <a:r>
                        <a:rPr lang="en-IN" dirty="0" smtClean="0"/>
                        <a:t> results in 1 if id(x) equals id(y).</a:t>
                      </a:r>
                      <a:endParaRPr lang="en-US" dirty="0"/>
                    </a:p>
                  </a:txBody>
                  <a:tcPr/>
                </a:tc>
                <a:extLst>
                  <a:ext uri="{0D108BD9-81ED-4DB2-BD59-A6C34878D82A}">
                    <a16:rowId xmlns="" xmlns:a16="http://schemas.microsoft.com/office/drawing/2014/main" val="10001"/>
                  </a:ext>
                </a:extLst>
              </a:tr>
              <a:tr h="370840">
                <a:tc>
                  <a:txBody>
                    <a:bodyPr/>
                    <a:lstStyle/>
                    <a:p>
                      <a:r>
                        <a:rPr lang="en-US" dirty="0" smtClean="0"/>
                        <a:t>is not</a:t>
                      </a:r>
                      <a:endParaRPr lang="en-US" dirty="0"/>
                    </a:p>
                  </a:txBody>
                  <a:tcPr/>
                </a:tc>
                <a:tc>
                  <a:txBody>
                    <a:bodyPr/>
                    <a:lstStyle/>
                    <a:p>
                      <a:r>
                        <a:rPr lang="ja-JP" altLang="en-US" dirty="0" smtClean="0"/>
                        <a:t>２つのオブジェクトが異なるオブジェクトが異なるとき</a:t>
                      </a:r>
                      <a:r>
                        <a:rPr lang="en-US" altLang="ja-JP" dirty="0" smtClean="0"/>
                        <a:t>True</a:t>
                      </a:r>
                      <a:r>
                        <a:rPr lang="ja-JP" altLang="en-US" dirty="0" smtClean="0"/>
                        <a:t>を返す．</a:t>
                      </a:r>
                      <a:endParaRPr lang="en-US" dirty="0"/>
                    </a:p>
                  </a:txBody>
                  <a:tcPr/>
                </a:tc>
                <a:tc>
                  <a:txBody>
                    <a:bodyPr/>
                    <a:lstStyle/>
                    <a:p>
                      <a:r>
                        <a:rPr lang="en-IN" dirty="0" smtClean="0"/>
                        <a:t>x is not y, here </a:t>
                      </a:r>
                      <a:r>
                        <a:rPr lang="en-IN" b="1" dirty="0" smtClean="0"/>
                        <a:t>is not</a:t>
                      </a:r>
                      <a:r>
                        <a:rPr lang="en-IN" dirty="0" smtClean="0"/>
                        <a:t> results in 1 if id(x) is not equal to id(y).</a:t>
                      </a:r>
                      <a:endParaRPr lang="en-US"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61870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295144"/>
            <a:ext cx="1996765" cy="923330"/>
          </a:xfrm>
          <a:prstGeom prst="rect">
            <a:avLst/>
          </a:prstGeom>
          <a:noFill/>
        </p:spPr>
        <p:txBody>
          <a:bodyPr wrap="none" rtlCol="0">
            <a:spAutoFit/>
          </a:bodyPr>
          <a:lstStyle/>
          <a:p>
            <a:r>
              <a:rPr lang="en-US" dirty="0" smtClean="0"/>
              <a:t>if statements</a:t>
            </a:r>
          </a:p>
          <a:p>
            <a:r>
              <a:rPr lang="en-US" dirty="0" smtClean="0"/>
              <a:t>if….else statements</a:t>
            </a:r>
          </a:p>
          <a:p>
            <a:r>
              <a:rPr lang="en-US" dirty="0" smtClean="0"/>
              <a:t>nested statements</a:t>
            </a:r>
            <a:endParaRPr lang="en-US" dirty="0"/>
          </a:p>
        </p:txBody>
      </p:sp>
      <p:sp>
        <p:nvSpPr>
          <p:cNvPr id="5" name="Rectangle 4"/>
          <p:cNvSpPr/>
          <p:nvPr/>
        </p:nvSpPr>
        <p:spPr>
          <a:xfrm>
            <a:off x="7379208" y="2616327"/>
            <a:ext cx="3584448" cy="146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err="1" smtClean="0"/>
              <a:t>var</a:t>
            </a:r>
            <a:r>
              <a:rPr lang="en-IN" dirty="0" smtClean="0"/>
              <a:t> = 100 </a:t>
            </a:r>
          </a:p>
          <a:p>
            <a:r>
              <a:rPr lang="en-IN" dirty="0" smtClean="0"/>
              <a:t>if ( </a:t>
            </a:r>
            <a:r>
              <a:rPr lang="en-IN" dirty="0" err="1" smtClean="0"/>
              <a:t>var</a:t>
            </a:r>
            <a:r>
              <a:rPr lang="en-IN" dirty="0" smtClean="0"/>
              <a:t> == 100 ) : </a:t>
            </a:r>
          </a:p>
          <a:p>
            <a:r>
              <a:rPr lang="en-IN" dirty="0"/>
              <a:t> </a:t>
            </a:r>
            <a:r>
              <a:rPr lang="en-IN" dirty="0" smtClean="0"/>
              <a:t>   print "Value of expression is 100" print "Good bye!"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038" y="2221992"/>
            <a:ext cx="2524125" cy="3228975"/>
          </a:xfrm>
          <a:prstGeom prst="rect">
            <a:avLst/>
          </a:prstGeom>
        </p:spPr>
      </p:pic>
      <p:sp>
        <p:nvSpPr>
          <p:cNvPr id="3" name="TextBox 2"/>
          <p:cNvSpPr txBox="1"/>
          <p:nvPr/>
        </p:nvSpPr>
        <p:spPr>
          <a:xfrm>
            <a:off x="838200" y="722376"/>
            <a:ext cx="2561920" cy="523220"/>
          </a:xfrm>
          <a:prstGeom prst="rect">
            <a:avLst/>
          </a:prstGeom>
          <a:noFill/>
        </p:spPr>
        <p:txBody>
          <a:bodyPr wrap="none" rtlCol="0">
            <a:spAutoFit/>
          </a:bodyPr>
          <a:lstStyle/>
          <a:p>
            <a:r>
              <a:rPr lang="en-US" sz="2800" dirty="0"/>
              <a:t>Decision making</a:t>
            </a:r>
          </a:p>
        </p:txBody>
      </p:sp>
      <p:sp>
        <p:nvSpPr>
          <p:cNvPr id="6" name="TextBox 5"/>
          <p:cNvSpPr txBox="1"/>
          <p:nvPr/>
        </p:nvSpPr>
        <p:spPr>
          <a:xfrm>
            <a:off x="838200" y="1371600"/>
            <a:ext cx="6897562" cy="923330"/>
          </a:xfrm>
          <a:prstGeom prst="rect">
            <a:avLst/>
          </a:prstGeom>
          <a:noFill/>
        </p:spPr>
        <p:txBody>
          <a:bodyPr wrap="square" rtlCol="0">
            <a:spAutoFit/>
          </a:bodyPr>
          <a:lstStyle/>
          <a:p>
            <a:r>
              <a:rPr lang="en-IN" dirty="0">
                <a:latin typeface="メイリオ" panose="020B0604030504040204" pitchFamily="50" charset="-128"/>
                <a:ea typeface="メイリオ" panose="020B0604030504040204" pitchFamily="50" charset="-128"/>
              </a:rPr>
              <a:t>i</a:t>
            </a:r>
            <a:r>
              <a:rPr lang="en-IN" dirty="0" smtClean="0">
                <a:latin typeface="メイリオ" panose="020B0604030504040204" pitchFamily="50" charset="-128"/>
                <a:ea typeface="メイリオ" panose="020B0604030504040204" pitchFamily="50" charset="-128"/>
              </a:rPr>
              <a:t>f</a:t>
            </a:r>
            <a:r>
              <a:rPr lang="ja-JP" altLang="en-US" dirty="0" smtClean="0">
                <a:latin typeface="メイリオ" panose="020B0604030504040204" pitchFamily="50" charset="-128"/>
                <a:ea typeface="メイリオ" panose="020B0604030504040204" pitchFamily="50" charset="-128"/>
              </a:rPr>
              <a:t>文は式を評価し，その結果が真のとき</a:t>
            </a:r>
            <a:r>
              <a:rPr lang="en-US" altLang="ja-JP" dirty="0" smtClean="0">
                <a:latin typeface="メイリオ" panose="020B0604030504040204" pitchFamily="50" charset="-128"/>
                <a:ea typeface="メイリオ" panose="020B0604030504040204" pitchFamily="50" charset="-128"/>
              </a:rPr>
              <a:t>if</a:t>
            </a:r>
            <a:r>
              <a:rPr lang="ja-JP" altLang="en-US" dirty="0" smtClean="0">
                <a:latin typeface="メイリオ" panose="020B0604030504040204" pitchFamily="50" charset="-128"/>
                <a:ea typeface="メイリオ" panose="020B0604030504040204" pitchFamily="50" charset="-128"/>
              </a:rPr>
              <a:t>ステートメント内の処理を実行する．</a:t>
            </a:r>
            <a:endParaRPr lang="en-US" altLang="ja-JP" dirty="0" smtClean="0">
              <a:latin typeface="メイリオ" panose="020B0604030504040204" pitchFamily="50" charset="-128"/>
              <a:ea typeface="メイリオ" panose="020B0604030504040204" pitchFamily="50" charset="-128"/>
            </a:endParaRPr>
          </a:p>
          <a:p>
            <a:endParaRPr lang="en-US" dirty="0"/>
          </a:p>
        </p:txBody>
      </p:sp>
    </p:spTree>
    <p:extLst>
      <p:ext uri="{BB962C8B-B14F-4D97-AF65-F5344CB8AC3E}">
        <p14:creationId xmlns:p14="http://schemas.microsoft.com/office/powerpoint/2010/main" val="2527777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109" y="2319004"/>
            <a:ext cx="2895600" cy="3314700"/>
          </a:xfrm>
          <a:prstGeom prst="rect">
            <a:avLst/>
          </a:prstGeom>
        </p:spPr>
      </p:pic>
      <p:sp>
        <p:nvSpPr>
          <p:cNvPr id="5" name="TextBox 4"/>
          <p:cNvSpPr txBox="1"/>
          <p:nvPr/>
        </p:nvSpPr>
        <p:spPr>
          <a:xfrm>
            <a:off x="838200" y="1820180"/>
            <a:ext cx="972734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ループステートメントによって単数もしくは複数の処理を繰り返し実行することができる．</a:t>
            </a:r>
            <a:r>
              <a:rPr lang="en-IN" dirty="0" smtClean="0">
                <a:latin typeface="メイリオ" panose="020B0604030504040204" pitchFamily="50" charset="-128"/>
                <a:ea typeface="メイリオ" panose="020B0604030504040204" pitchFamily="50" charset="-128"/>
              </a:rPr>
              <a:t> </a:t>
            </a:r>
            <a:endParaRPr lang="en-US" dirty="0">
              <a:latin typeface="メイリオ" panose="020B0604030504040204" pitchFamily="50" charset="-128"/>
              <a:ea typeface="メイリオ" panose="020B0604030504040204" pitchFamily="50" charset="-128"/>
            </a:endParaRPr>
          </a:p>
        </p:txBody>
      </p:sp>
      <p:sp>
        <p:nvSpPr>
          <p:cNvPr id="6" name="TextBox 5"/>
          <p:cNvSpPr txBox="1"/>
          <p:nvPr/>
        </p:nvSpPr>
        <p:spPr>
          <a:xfrm>
            <a:off x="838200" y="2319004"/>
            <a:ext cx="1696490" cy="1200329"/>
          </a:xfrm>
          <a:prstGeom prst="rect">
            <a:avLst/>
          </a:prstGeom>
          <a:noFill/>
        </p:spPr>
        <p:txBody>
          <a:bodyPr wrap="none" rtlCol="0">
            <a:spAutoFit/>
          </a:bodyPr>
          <a:lstStyle/>
          <a:p>
            <a:r>
              <a:rPr lang="en-US" dirty="0" smtClean="0"/>
              <a:t>Loop Types</a:t>
            </a:r>
          </a:p>
          <a:p>
            <a:pPr marL="285750" indent="-285750">
              <a:buFont typeface="Arial" panose="020B0604020202020204" pitchFamily="34" charset="0"/>
              <a:buChar char="•"/>
            </a:pPr>
            <a:r>
              <a:rPr lang="en-US" dirty="0" smtClean="0"/>
              <a:t>While loop</a:t>
            </a:r>
          </a:p>
          <a:p>
            <a:pPr marL="285750" indent="-285750">
              <a:buFont typeface="Arial" panose="020B0604020202020204" pitchFamily="34" charset="0"/>
              <a:buChar char="•"/>
            </a:pPr>
            <a:r>
              <a:rPr lang="en-US" dirty="0" smtClean="0"/>
              <a:t>For loop</a:t>
            </a:r>
          </a:p>
          <a:p>
            <a:pPr marL="285750" indent="-285750">
              <a:buFont typeface="Arial" panose="020B0604020202020204" pitchFamily="34" charset="0"/>
              <a:buChar char="•"/>
            </a:pPr>
            <a:r>
              <a:rPr lang="en-US" dirty="0" smtClean="0"/>
              <a:t>Nested loops</a:t>
            </a:r>
          </a:p>
        </p:txBody>
      </p:sp>
      <p:sp>
        <p:nvSpPr>
          <p:cNvPr id="7" name="TextBox 6"/>
          <p:cNvSpPr txBox="1"/>
          <p:nvPr/>
        </p:nvSpPr>
        <p:spPr>
          <a:xfrm>
            <a:off x="6739128" y="2569464"/>
            <a:ext cx="1886735" cy="1200329"/>
          </a:xfrm>
          <a:prstGeom prst="rect">
            <a:avLst/>
          </a:prstGeom>
          <a:noFill/>
        </p:spPr>
        <p:txBody>
          <a:bodyPr wrap="none" rtlCol="0">
            <a:spAutoFit/>
          </a:bodyPr>
          <a:lstStyle/>
          <a:p>
            <a:r>
              <a:rPr lang="en-US" dirty="0" smtClean="0"/>
              <a:t>Control statement</a:t>
            </a:r>
          </a:p>
          <a:p>
            <a:pPr marL="285750" indent="-285750">
              <a:buFont typeface="Arial" panose="020B0604020202020204" pitchFamily="34" charset="0"/>
              <a:buChar char="•"/>
            </a:pPr>
            <a:r>
              <a:rPr lang="en-US" dirty="0" smtClean="0"/>
              <a:t>Break</a:t>
            </a:r>
          </a:p>
          <a:p>
            <a:pPr marL="285750" indent="-285750">
              <a:buFont typeface="Arial" panose="020B0604020202020204" pitchFamily="34" charset="0"/>
              <a:buChar char="•"/>
            </a:pPr>
            <a:r>
              <a:rPr lang="en-US" dirty="0" smtClean="0"/>
              <a:t>continue</a:t>
            </a:r>
          </a:p>
          <a:p>
            <a:pPr marL="285750" indent="-285750">
              <a:buFont typeface="Arial" panose="020B0604020202020204" pitchFamily="34" charset="0"/>
              <a:buChar char="•"/>
            </a:pPr>
            <a:r>
              <a:rPr lang="en-US" dirty="0" smtClean="0"/>
              <a:t>pass</a:t>
            </a:r>
          </a:p>
        </p:txBody>
      </p:sp>
      <p:sp>
        <p:nvSpPr>
          <p:cNvPr id="3" name="TextBox 2"/>
          <p:cNvSpPr txBox="1"/>
          <p:nvPr/>
        </p:nvSpPr>
        <p:spPr>
          <a:xfrm>
            <a:off x="914400" y="768096"/>
            <a:ext cx="1205779" cy="523220"/>
          </a:xfrm>
          <a:prstGeom prst="rect">
            <a:avLst/>
          </a:prstGeom>
          <a:noFill/>
        </p:spPr>
        <p:txBody>
          <a:bodyPr wrap="none" rtlCol="0">
            <a:spAutoFit/>
          </a:bodyPr>
          <a:lstStyle/>
          <a:p>
            <a:r>
              <a:rPr lang="ja-JP" altLang="en-US" sz="2800" dirty="0" smtClean="0"/>
              <a:t>ループ</a:t>
            </a:r>
            <a:endParaRPr lang="en-US" sz="2800" dirty="0"/>
          </a:p>
        </p:txBody>
      </p:sp>
    </p:spTree>
    <p:extLst>
      <p:ext uri="{BB962C8B-B14F-4D97-AF65-F5344CB8AC3E}">
        <p14:creationId xmlns:p14="http://schemas.microsoft.com/office/powerpoint/2010/main" val="368821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392" y="841248"/>
            <a:ext cx="1691938" cy="523220"/>
          </a:xfrm>
          <a:prstGeom prst="rect">
            <a:avLst/>
          </a:prstGeom>
          <a:noFill/>
        </p:spPr>
        <p:txBody>
          <a:bodyPr wrap="none" rtlCol="0">
            <a:spAutoFit/>
          </a:bodyPr>
          <a:lstStyle/>
          <a:p>
            <a:r>
              <a:rPr lang="en-US" sz="2800" b="1" dirty="0" smtClean="0"/>
              <a:t>For</a:t>
            </a:r>
            <a:r>
              <a:rPr lang="ja-JP" altLang="en-US" sz="2800" b="1" dirty="0" smtClean="0"/>
              <a:t>ループ</a:t>
            </a:r>
            <a:endParaRPr lang="en-US" sz="2800" b="1" dirty="0"/>
          </a:p>
        </p:txBody>
      </p:sp>
      <p:sp>
        <p:nvSpPr>
          <p:cNvPr id="5" name="TextBox 4"/>
          <p:cNvSpPr txBox="1"/>
          <p:nvPr/>
        </p:nvSpPr>
        <p:spPr>
          <a:xfrm>
            <a:off x="850392" y="1563624"/>
            <a:ext cx="3496470"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処理群を指定した回数実行する</a:t>
            </a:r>
            <a:r>
              <a:rPr lang="en-IN" dirty="0" smtClean="0">
                <a:latin typeface="メイリオ" panose="020B0604030504040204" pitchFamily="50" charset="-128"/>
                <a:ea typeface="メイリオ" panose="020B0604030504040204" pitchFamily="50" charset="-128"/>
              </a:rPr>
              <a:t>.</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3419856" y="2340864"/>
            <a:ext cx="3035808"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a:t>
            </a:r>
            <a:r>
              <a:rPr lang="en-US" dirty="0" err="1" smtClean="0"/>
              <a:t>i</a:t>
            </a:r>
            <a:r>
              <a:rPr lang="en-US" dirty="0" smtClean="0"/>
              <a:t> in </a:t>
            </a:r>
            <a:r>
              <a:rPr lang="en-US" dirty="0" smtClean="0">
                <a:solidFill>
                  <a:srgbClr val="FFFF00"/>
                </a:solidFill>
              </a:rPr>
              <a:t>range(start, stop, step):</a:t>
            </a:r>
          </a:p>
          <a:p>
            <a:r>
              <a:rPr lang="en-IN" dirty="0"/>
              <a:t> </a:t>
            </a:r>
            <a:r>
              <a:rPr lang="en-IN" dirty="0" smtClean="0"/>
              <a:t>   Statements</a:t>
            </a:r>
          </a:p>
        </p:txBody>
      </p:sp>
      <p:sp>
        <p:nvSpPr>
          <p:cNvPr id="7" name="Rectangle 6"/>
          <p:cNvSpPr/>
          <p:nvPr/>
        </p:nvSpPr>
        <p:spPr>
          <a:xfrm>
            <a:off x="1316736" y="3913632"/>
            <a:ext cx="2295144" cy="1837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for </a:t>
            </a:r>
            <a:r>
              <a:rPr lang="en-IN" dirty="0" err="1" smtClean="0"/>
              <a:t>i</a:t>
            </a:r>
            <a:r>
              <a:rPr lang="en-IN" dirty="0" smtClean="0"/>
              <a:t> in range(5):</a:t>
            </a:r>
          </a:p>
          <a:p>
            <a:r>
              <a:rPr lang="en-IN" dirty="0"/>
              <a:t> </a:t>
            </a:r>
            <a:r>
              <a:rPr lang="en-IN" dirty="0" smtClean="0"/>
              <a:t>    print </a:t>
            </a:r>
            <a:r>
              <a:rPr lang="en-IN" dirty="0" err="1" smtClean="0"/>
              <a:t>i</a:t>
            </a:r>
            <a:endParaRPr lang="en-IN" dirty="0" smtClean="0"/>
          </a:p>
          <a:p>
            <a:r>
              <a:rPr lang="en-IN" dirty="0" smtClean="0"/>
              <a:t>for j in range(20,30):</a:t>
            </a:r>
          </a:p>
          <a:p>
            <a:r>
              <a:rPr lang="en-IN" dirty="0"/>
              <a:t> </a:t>
            </a:r>
            <a:r>
              <a:rPr lang="en-IN" dirty="0" smtClean="0"/>
              <a:t>   print j</a:t>
            </a:r>
          </a:p>
          <a:p>
            <a:r>
              <a:rPr lang="en-IN" dirty="0" smtClean="0"/>
              <a:t>for k in range(1,10,2):</a:t>
            </a:r>
          </a:p>
          <a:p>
            <a:r>
              <a:rPr lang="en-IN" dirty="0"/>
              <a:t> </a:t>
            </a:r>
            <a:r>
              <a:rPr lang="en-IN" dirty="0" smtClean="0"/>
              <a:t>   print k</a:t>
            </a:r>
            <a:endParaRPr lang="en-US" dirty="0"/>
          </a:p>
        </p:txBody>
      </p:sp>
      <p:sp>
        <p:nvSpPr>
          <p:cNvPr id="2" name="Rectangle 1"/>
          <p:cNvSpPr/>
          <p:nvPr/>
        </p:nvSpPr>
        <p:spPr>
          <a:xfrm>
            <a:off x="7562088" y="2423160"/>
            <a:ext cx="2990088" cy="2670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a:t>
            </a:r>
            <a:r>
              <a:rPr lang="en-US" dirty="0" err="1" smtClean="0"/>
              <a:t>env</a:t>
            </a:r>
            <a:r>
              <a:rPr lang="en-US" dirty="0" smtClean="0"/>
              <a:t> python</a:t>
            </a:r>
          </a:p>
          <a:p>
            <a:r>
              <a:rPr lang="en-US" dirty="0"/>
              <a:t>a = 1</a:t>
            </a:r>
          </a:p>
          <a:p>
            <a:r>
              <a:rPr lang="en-US" dirty="0"/>
              <a:t>b = 1</a:t>
            </a:r>
          </a:p>
          <a:p>
            <a:r>
              <a:rPr lang="en-US" dirty="0"/>
              <a:t>for c in range(1,10):</a:t>
            </a:r>
          </a:p>
          <a:p>
            <a:r>
              <a:rPr lang="en-US" dirty="0"/>
              <a:t>    print (a)</a:t>
            </a:r>
          </a:p>
          <a:p>
            <a:r>
              <a:rPr lang="en-US" dirty="0"/>
              <a:t>    n = a + b</a:t>
            </a:r>
          </a:p>
          <a:p>
            <a:r>
              <a:rPr lang="en-US" dirty="0"/>
              <a:t>    a = b</a:t>
            </a:r>
          </a:p>
          <a:p>
            <a:r>
              <a:rPr lang="en-US" dirty="0"/>
              <a:t>    b = n</a:t>
            </a:r>
          </a:p>
          <a:p>
            <a:r>
              <a:rPr lang="en-US" dirty="0"/>
              <a:t>print ("")</a:t>
            </a:r>
          </a:p>
        </p:txBody>
      </p:sp>
    </p:spTree>
    <p:extLst>
      <p:ext uri="{BB962C8B-B14F-4D97-AF65-F5344CB8AC3E}">
        <p14:creationId xmlns:p14="http://schemas.microsoft.com/office/powerpoint/2010/main" val="7986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インタプリタ</a:t>
            </a:r>
            <a:endParaRPr 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対話入力</a:t>
            </a:r>
            <a:endParaRPr lang="en-US"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オブジェクト指向</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510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432" y="804672"/>
            <a:ext cx="2101857" cy="523220"/>
          </a:xfrm>
          <a:prstGeom prst="rect">
            <a:avLst/>
          </a:prstGeom>
          <a:noFill/>
        </p:spPr>
        <p:txBody>
          <a:bodyPr wrap="none" rtlCol="0">
            <a:spAutoFit/>
          </a:bodyPr>
          <a:lstStyle/>
          <a:p>
            <a:r>
              <a:rPr lang="en-US" sz="2800" b="1" dirty="0"/>
              <a:t>w</a:t>
            </a:r>
            <a:r>
              <a:rPr lang="en-US" sz="2800" b="1" dirty="0" smtClean="0"/>
              <a:t>hile </a:t>
            </a:r>
            <a:r>
              <a:rPr lang="ja-JP" altLang="en-US" sz="2800" b="1" dirty="0" smtClean="0"/>
              <a:t>ループ</a:t>
            </a:r>
            <a:endParaRPr lang="en-US" sz="2800" b="1" dirty="0"/>
          </a:p>
        </p:txBody>
      </p:sp>
      <p:sp>
        <p:nvSpPr>
          <p:cNvPr id="3" name="Rectangle 2"/>
          <p:cNvSpPr/>
          <p:nvPr/>
        </p:nvSpPr>
        <p:spPr>
          <a:xfrm>
            <a:off x="1170432" y="1883664"/>
            <a:ext cx="1682496"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while</a:t>
            </a:r>
            <a:r>
              <a:rPr lang="en-US" dirty="0" smtClean="0"/>
              <a:t> </a:t>
            </a:r>
            <a:r>
              <a:rPr lang="en-US" dirty="0" smtClean="0">
                <a:solidFill>
                  <a:srgbClr val="FFFF00"/>
                </a:solidFill>
              </a:rPr>
              <a:t>condition</a:t>
            </a:r>
            <a:r>
              <a:rPr lang="en-US" dirty="0" smtClean="0"/>
              <a:t>:</a:t>
            </a:r>
          </a:p>
          <a:p>
            <a:r>
              <a:rPr lang="en-US" dirty="0" smtClean="0"/>
              <a:t>     statements;</a:t>
            </a:r>
          </a:p>
        </p:txBody>
      </p:sp>
      <p:sp>
        <p:nvSpPr>
          <p:cNvPr id="4" name="Rectangle 3"/>
          <p:cNvSpPr/>
          <p:nvPr/>
        </p:nvSpPr>
        <p:spPr>
          <a:xfrm>
            <a:off x="3319272" y="1609344"/>
            <a:ext cx="2871216" cy="147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a:t>
            </a:r>
          </a:p>
          <a:p>
            <a:r>
              <a:rPr lang="en-US" dirty="0" smtClean="0"/>
              <a:t>a </a:t>
            </a:r>
            <a:r>
              <a:rPr lang="en-US" dirty="0"/>
              <a:t>= 0 </a:t>
            </a:r>
            <a:endParaRPr lang="en-US" dirty="0" smtClean="0"/>
          </a:p>
          <a:p>
            <a:r>
              <a:rPr lang="en-US" dirty="0" smtClean="0"/>
              <a:t>while </a:t>
            </a:r>
            <a:r>
              <a:rPr lang="en-US" dirty="0"/>
              <a:t>a &lt; 5: </a:t>
            </a:r>
            <a:endParaRPr lang="en-US" dirty="0" smtClean="0"/>
          </a:p>
          <a:p>
            <a:r>
              <a:rPr lang="en-US" dirty="0" smtClean="0"/>
              <a:t>    a </a:t>
            </a:r>
            <a:r>
              <a:rPr lang="en-US" dirty="0"/>
              <a:t>+= 1 # Same as a = a + </a:t>
            </a:r>
            <a:r>
              <a:rPr lang="en-US" dirty="0" smtClean="0"/>
              <a:t>1</a:t>
            </a:r>
          </a:p>
          <a:p>
            <a:r>
              <a:rPr lang="en-US" dirty="0"/>
              <a:t> </a:t>
            </a:r>
            <a:r>
              <a:rPr lang="en-US" dirty="0" smtClean="0"/>
              <a:t>   print </a:t>
            </a:r>
            <a:r>
              <a:rPr lang="en-US" dirty="0"/>
              <a:t>(a) </a:t>
            </a:r>
          </a:p>
        </p:txBody>
      </p:sp>
      <p:sp>
        <p:nvSpPr>
          <p:cNvPr id="5" name="TextBox 4"/>
          <p:cNvSpPr txBox="1"/>
          <p:nvPr/>
        </p:nvSpPr>
        <p:spPr>
          <a:xfrm>
            <a:off x="1453896" y="1581912"/>
            <a:ext cx="776175" cy="369332"/>
          </a:xfrm>
          <a:prstGeom prst="rect">
            <a:avLst/>
          </a:prstGeom>
          <a:noFill/>
        </p:spPr>
        <p:txBody>
          <a:bodyPr wrap="none" rtlCol="0">
            <a:spAutoFit/>
          </a:bodyPr>
          <a:lstStyle/>
          <a:p>
            <a:r>
              <a:rPr lang="en-US" dirty="0" smtClean="0"/>
              <a:t>syntax</a:t>
            </a:r>
            <a:endParaRPr lang="en-US" dirty="0"/>
          </a:p>
        </p:txBody>
      </p:sp>
      <p:sp>
        <p:nvSpPr>
          <p:cNvPr id="6" name="TextBox 5"/>
          <p:cNvSpPr txBox="1"/>
          <p:nvPr/>
        </p:nvSpPr>
        <p:spPr>
          <a:xfrm>
            <a:off x="4514283" y="1143226"/>
            <a:ext cx="1029834" cy="369332"/>
          </a:xfrm>
          <a:prstGeom prst="rect">
            <a:avLst/>
          </a:prstGeom>
          <a:noFill/>
        </p:spPr>
        <p:txBody>
          <a:bodyPr wrap="none" rtlCol="0">
            <a:spAutoFit/>
          </a:bodyPr>
          <a:lstStyle/>
          <a:p>
            <a:r>
              <a:rPr lang="en-US" dirty="0" smtClean="0"/>
              <a:t>Example </a:t>
            </a:r>
            <a:endParaRPr lang="en-US" dirty="0"/>
          </a:p>
        </p:txBody>
      </p:sp>
      <p:sp>
        <p:nvSpPr>
          <p:cNvPr id="7" name="Rectangle 6"/>
          <p:cNvSpPr/>
          <p:nvPr/>
        </p:nvSpPr>
        <p:spPr>
          <a:xfrm>
            <a:off x="6976872" y="1609344"/>
            <a:ext cx="4507992" cy="332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a:t>
            </a:r>
          </a:p>
          <a:p>
            <a:r>
              <a:rPr lang="en-IN" dirty="0" smtClean="0"/>
              <a:t>a </a:t>
            </a:r>
            <a:r>
              <a:rPr lang="en-IN" dirty="0"/>
              <a:t>= 1</a:t>
            </a:r>
          </a:p>
          <a:p>
            <a:r>
              <a:rPr lang="en-IN" dirty="0"/>
              <a:t>s = 0</a:t>
            </a:r>
          </a:p>
          <a:p>
            <a:r>
              <a:rPr lang="en-IN" dirty="0"/>
              <a:t>print ('Enter Numbers to add to the sum.')</a:t>
            </a:r>
          </a:p>
          <a:p>
            <a:r>
              <a:rPr lang="en-IN" dirty="0"/>
              <a:t>print ('Enter 0 to quit.')</a:t>
            </a:r>
          </a:p>
          <a:p>
            <a:r>
              <a:rPr lang="en-IN" dirty="0"/>
              <a:t>while a != 0:</a:t>
            </a:r>
          </a:p>
          <a:p>
            <a:r>
              <a:rPr lang="en-IN" dirty="0"/>
              <a:t>    print ('Current Sum: ', s)</a:t>
            </a:r>
          </a:p>
          <a:p>
            <a:r>
              <a:rPr lang="en-IN" dirty="0"/>
              <a:t>    a = </a:t>
            </a:r>
            <a:r>
              <a:rPr lang="en-IN" dirty="0" err="1"/>
              <a:t>raw_input</a:t>
            </a:r>
            <a:r>
              <a:rPr lang="en-IN" dirty="0"/>
              <a:t>('Number? ')</a:t>
            </a:r>
          </a:p>
          <a:p>
            <a:r>
              <a:rPr lang="en-IN" dirty="0"/>
              <a:t>    a = float(a)</a:t>
            </a:r>
          </a:p>
          <a:p>
            <a:r>
              <a:rPr lang="en-IN" dirty="0"/>
              <a:t>    s += a</a:t>
            </a:r>
          </a:p>
          <a:p>
            <a:r>
              <a:rPr lang="en-IN" dirty="0"/>
              <a:t>print ('Total Sum = ',s)</a:t>
            </a:r>
          </a:p>
        </p:txBody>
      </p:sp>
      <p:sp>
        <p:nvSpPr>
          <p:cNvPr id="8" name="TextBox 7"/>
          <p:cNvSpPr txBox="1"/>
          <p:nvPr/>
        </p:nvSpPr>
        <p:spPr>
          <a:xfrm>
            <a:off x="6710563" y="1212580"/>
            <a:ext cx="5481437" cy="369332"/>
          </a:xfrm>
          <a:prstGeom prst="rect">
            <a:avLst/>
          </a:prstGeom>
          <a:noFill/>
        </p:spPr>
        <p:txBody>
          <a:bodyPr wrap="none" rtlCol="0">
            <a:spAutoFit/>
          </a:bodyPr>
          <a:lstStyle/>
          <a:p>
            <a:r>
              <a:rPr lang="en-US" dirty="0" smtClean="0"/>
              <a:t>To add number from user input having a check condition</a:t>
            </a:r>
            <a:endParaRPr lang="en-US" dirty="0"/>
          </a:p>
        </p:txBody>
      </p:sp>
    </p:spTree>
    <p:extLst>
      <p:ext uri="{BB962C8B-B14F-4D97-AF65-F5344CB8AC3E}">
        <p14:creationId xmlns:p14="http://schemas.microsoft.com/office/powerpoint/2010/main" val="1954910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768096"/>
            <a:ext cx="1906484" cy="369332"/>
          </a:xfrm>
          <a:prstGeom prst="rect">
            <a:avLst/>
          </a:prstGeom>
          <a:noFill/>
        </p:spPr>
        <p:txBody>
          <a:bodyPr wrap="none" rtlCol="0">
            <a:spAutoFit/>
          </a:bodyPr>
          <a:lstStyle/>
          <a:p>
            <a:r>
              <a:rPr lang="en-US" dirty="0" smtClean="0"/>
              <a:t>Practice Exercise 2</a:t>
            </a:r>
            <a:endParaRPr lang="en-US" dirty="0"/>
          </a:p>
        </p:txBody>
      </p:sp>
      <p:sp>
        <p:nvSpPr>
          <p:cNvPr id="3" name="TextBox 2"/>
          <p:cNvSpPr txBox="1"/>
          <p:nvPr/>
        </p:nvSpPr>
        <p:spPr>
          <a:xfrm>
            <a:off x="1161288" y="1691640"/>
            <a:ext cx="4461478" cy="369332"/>
          </a:xfrm>
          <a:prstGeom prst="rect">
            <a:avLst/>
          </a:prstGeom>
          <a:noFill/>
        </p:spPr>
        <p:txBody>
          <a:bodyPr wrap="none" rtlCol="0">
            <a:spAutoFit/>
          </a:bodyPr>
          <a:lstStyle/>
          <a:p>
            <a:r>
              <a:rPr lang="ja-JP" altLang="en-US" dirty="0" smtClean="0"/>
              <a:t>以下の図を描画するプログラムを作成せよ．</a:t>
            </a:r>
            <a:endParaRPr lang="en-US" dirty="0"/>
          </a:p>
        </p:txBody>
      </p:sp>
      <p:sp>
        <p:nvSpPr>
          <p:cNvPr id="4" name="Rectangle 3"/>
          <p:cNvSpPr/>
          <p:nvPr/>
        </p:nvSpPr>
        <p:spPr>
          <a:xfrm>
            <a:off x="3950208" y="2447544"/>
            <a:ext cx="1572768" cy="1627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dirty="0"/>
              <a:t>   ***</a:t>
            </a:r>
          </a:p>
          <a:p>
            <a:pPr algn="ctr"/>
            <a:r>
              <a:rPr lang="en-US" dirty="0"/>
              <a:t>  *****</a:t>
            </a:r>
          </a:p>
          <a:p>
            <a:pPr algn="ctr"/>
            <a:r>
              <a:rPr lang="en-US" dirty="0"/>
              <a:t> *******</a:t>
            </a:r>
          </a:p>
          <a:p>
            <a:pPr algn="ctr"/>
            <a:r>
              <a:rPr lang="en-US" dirty="0"/>
              <a:t>*********</a:t>
            </a:r>
          </a:p>
        </p:txBody>
      </p:sp>
    </p:spTree>
    <p:extLst>
      <p:ext uri="{BB962C8B-B14F-4D97-AF65-F5344CB8AC3E}">
        <p14:creationId xmlns:p14="http://schemas.microsoft.com/office/powerpoint/2010/main" val="31129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10022757" cy="646331"/>
          </a:xfrm>
          <a:prstGeom prst="rect">
            <a:avLst/>
          </a:prstGeom>
          <a:noFill/>
        </p:spPr>
        <p:txBody>
          <a:bodyPr wrap="square" rtlCol="0">
            <a:spAutoFit/>
          </a:bodyPr>
          <a:lstStyle/>
          <a:p>
            <a:r>
              <a:rPr lang="ja-JP" altLang="en-US" dirty="0" smtClean="0"/>
              <a:t>関数は一つの関連した動作を行う，体系的で再利用可能なコードのまとまりである．</a:t>
            </a:r>
            <a:endParaRPr lang="en-US" altLang="ja-JP" dirty="0" smtClean="0"/>
          </a:p>
          <a:p>
            <a:r>
              <a:rPr lang="ja-JP" altLang="en-US" dirty="0" smtClean="0"/>
              <a:t>アプリケーションに，より良いモジュール性と高度なコードの再利用性を提供する</a:t>
            </a:r>
            <a:endParaRPr lang="en-US" dirty="0"/>
          </a:p>
        </p:txBody>
      </p:sp>
      <p:sp>
        <p:nvSpPr>
          <p:cNvPr id="5" name="TextBox 4"/>
          <p:cNvSpPr txBox="1"/>
          <p:nvPr/>
        </p:nvSpPr>
        <p:spPr>
          <a:xfrm>
            <a:off x="838200" y="2646919"/>
            <a:ext cx="10815735" cy="2308324"/>
          </a:xfrm>
          <a:prstGeom prst="rect">
            <a:avLst/>
          </a:prstGeom>
          <a:noFill/>
        </p:spPr>
        <p:txBody>
          <a:bodyPr wrap="square" rtlCol="0">
            <a:spAutoFit/>
          </a:bodyPr>
          <a:lstStyle/>
          <a:p>
            <a:r>
              <a:rPr lang="ja-JP" altLang="en-US" dirty="0" smtClean="0"/>
              <a:t>必要な機能を提供するために関数を定義することができる．</a:t>
            </a:r>
            <a:r>
              <a:rPr lang="en-IN" dirty="0" smtClean="0"/>
              <a:t> Python</a:t>
            </a:r>
            <a:r>
              <a:rPr lang="ja-JP" altLang="en-US" dirty="0" smtClean="0"/>
              <a:t>で関数を定義するシンプルな規則は以下のとおりである．</a:t>
            </a:r>
            <a:endParaRPr lang="en-IN" dirty="0" smtClean="0"/>
          </a:p>
          <a:p>
            <a:pPr marL="285750" indent="-285750">
              <a:buFont typeface="Arial" panose="020B0604020202020204" pitchFamily="34" charset="0"/>
              <a:buChar char="•"/>
            </a:pPr>
            <a:r>
              <a:rPr lang="ja-JP" altLang="en-US" dirty="0" smtClean="0"/>
              <a:t>関数は</a:t>
            </a:r>
            <a:r>
              <a:rPr lang="en-IN" b="1" dirty="0" err="1" smtClean="0"/>
              <a:t>def</a:t>
            </a:r>
            <a:r>
              <a:rPr lang="ja-JP" altLang="en-US" dirty="0" smtClean="0"/>
              <a:t>キーワードから始まり，関数名，引数</a:t>
            </a:r>
            <a:r>
              <a:rPr lang="en-IN" dirty="0" smtClean="0"/>
              <a:t> ( ( ) )</a:t>
            </a:r>
            <a:r>
              <a:rPr lang="ja-JP" altLang="en-US" dirty="0" smtClean="0"/>
              <a:t> とつづく</a:t>
            </a:r>
            <a:r>
              <a:rPr lang="en-IN" dirty="0" smtClean="0"/>
              <a:t>.</a:t>
            </a:r>
          </a:p>
          <a:p>
            <a:pPr marL="285750" indent="-285750">
              <a:buFont typeface="Arial" panose="020B0604020202020204" pitchFamily="34" charset="0"/>
              <a:buChar char="•"/>
            </a:pPr>
            <a:r>
              <a:rPr lang="ja-JP" altLang="en-US" dirty="0" smtClean="0"/>
              <a:t>入力引数は丸括弧内</a:t>
            </a:r>
            <a:r>
              <a:rPr lang="en-US" altLang="ja-JP" dirty="0" smtClean="0"/>
              <a:t>( ( ) )</a:t>
            </a:r>
            <a:r>
              <a:rPr lang="ja-JP" altLang="en-US" dirty="0" smtClean="0"/>
              <a:t>に配置される．丸括弧内でパラメータを定義することもできる．</a:t>
            </a:r>
            <a:endParaRPr lang="en-IN" dirty="0" smtClean="0"/>
          </a:p>
          <a:p>
            <a:pPr marL="285750" indent="-285750">
              <a:buFont typeface="Arial" panose="020B0604020202020204" pitchFamily="34" charset="0"/>
              <a:buChar char="•"/>
            </a:pPr>
            <a:r>
              <a:rPr lang="ja-JP" altLang="en-US" dirty="0" smtClean="0"/>
              <a:t>最初のステートメントは任意である</a:t>
            </a:r>
            <a:r>
              <a:rPr lang="en-IN" dirty="0" smtClean="0"/>
              <a:t> – </a:t>
            </a:r>
            <a:r>
              <a:rPr lang="ja-JP" altLang="en-US" dirty="0" smtClean="0"/>
              <a:t>関数のドキュメンテーション文字列 </a:t>
            </a:r>
            <a:r>
              <a:rPr lang="en-US" altLang="ja-JP" dirty="0" smtClean="0"/>
              <a:t>(</a:t>
            </a:r>
            <a:r>
              <a:rPr lang="en-US" altLang="ja-JP" dirty="0" err="1" smtClean="0"/>
              <a:t>docstring</a:t>
            </a:r>
            <a:r>
              <a:rPr lang="en-US" altLang="ja-JP" dirty="0" smtClean="0"/>
              <a:t>)</a:t>
            </a:r>
            <a:endParaRPr lang="en-IN" dirty="0" smtClean="0"/>
          </a:p>
          <a:p>
            <a:pPr marL="285750" indent="-285750">
              <a:buFont typeface="Arial" panose="020B0604020202020204" pitchFamily="34" charset="0"/>
              <a:buChar char="•"/>
            </a:pPr>
            <a:r>
              <a:rPr lang="ja-JP" altLang="en-US" dirty="0" smtClean="0"/>
              <a:t>関数内のコードブロックはコロン</a:t>
            </a:r>
            <a:r>
              <a:rPr lang="en-IN" dirty="0" smtClean="0"/>
              <a:t>(:) </a:t>
            </a:r>
            <a:r>
              <a:rPr lang="ja-JP" altLang="en-US" dirty="0" smtClean="0"/>
              <a:t>から始まり，インデントされる．</a:t>
            </a:r>
            <a:endParaRPr lang="en-IN" dirty="0" smtClean="0"/>
          </a:p>
          <a:p>
            <a:pPr marL="285750" indent="-285750">
              <a:buFont typeface="Arial" panose="020B0604020202020204" pitchFamily="34" charset="0"/>
              <a:buChar char="•"/>
            </a:pPr>
            <a:r>
              <a:rPr lang="en-IN" dirty="0" smtClean="0"/>
              <a:t>return [expression] </a:t>
            </a:r>
            <a:r>
              <a:rPr lang="ja-JP" altLang="en-US" dirty="0" smtClean="0"/>
              <a:t>ステートメントは関数を終了し，必要に応じて呼び出し元に式を返す．</a:t>
            </a:r>
            <a:r>
              <a:rPr lang="en-IN" dirty="0" smtClean="0"/>
              <a:t> </a:t>
            </a:r>
            <a:r>
              <a:rPr lang="ja-JP" altLang="en-US" dirty="0" smtClean="0"/>
              <a:t>引数なしの</a:t>
            </a:r>
            <a:r>
              <a:rPr lang="en-US" altLang="ja-JP" dirty="0" smtClean="0"/>
              <a:t>return</a:t>
            </a:r>
            <a:r>
              <a:rPr lang="ja-JP" altLang="en-US" dirty="0" smtClean="0"/>
              <a:t>ステートメントは</a:t>
            </a:r>
            <a:r>
              <a:rPr lang="en-IN" dirty="0" smtClean="0"/>
              <a:t>return </a:t>
            </a:r>
            <a:r>
              <a:rPr lang="en-US" altLang="ja-JP" dirty="0" smtClean="0"/>
              <a:t>None </a:t>
            </a:r>
            <a:r>
              <a:rPr lang="ja-JP" altLang="en-US" dirty="0" smtClean="0"/>
              <a:t>と同じ．</a:t>
            </a:r>
            <a:r>
              <a:rPr lang="en-US" altLang="ja-JP" dirty="0" smtClean="0"/>
              <a:t>(None</a:t>
            </a:r>
            <a:r>
              <a:rPr lang="ja-JP" altLang="en-US" dirty="0" smtClean="0"/>
              <a:t>オブジェクトを</a:t>
            </a:r>
            <a:r>
              <a:rPr lang="ja-JP" altLang="en-US" dirty="0"/>
              <a:t>返</a:t>
            </a:r>
            <a:r>
              <a:rPr lang="ja-JP" altLang="en-US" dirty="0" smtClean="0"/>
              <a:t>す</a:t>
            </a:r>
            <a:r>
              <a:rPr lang="en-US" altLang="ja-JP" dirty="0" smtClean="0"/>
              <a:t>)</a:t>
            </a:r>
            <a:endParaRPr lang="en-US" dirty="0"/>
          </a:p>
        </p:txBody>
      </p:sp>
      <p:sp>
        <p:nvSpPr>
          <p:cNvPr id="7" name="Rectangle 6"/>
          <p:cNvSpPr/>
          <p:nvPr/>
        </p:nvSpPr>
        <p:spPr>
          <a:xfrm>
            <a:off x="5321808" y="228600"/>
            <a:ext cx="3429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def</a:t>
            </a:r>
            <a:r>
              <a:rPr lang="en-US" dirty="0" smtClean="0"/>
              <a:t> </a:t>
            </a:r>
            <a:r>
              <a:rPr lang="en-US" dirty="0" err="1" smtClean="0"/>
              <a:t>function_name</a:t>
            </a:r>
            <a:r>
              <a:rPr lang="en-US" dirty="0" smtClean="0"/>
              <a:t>( </a:t>
            </a:r>
            <a:r>
              <a:rPr lang="en-US" dirty="0" smtClean="0">
                <a:solidFill>
                  <a:srgbClr val="FFFF00"/>
                </a:solidFill>
              </a:rPr>
              <a:t>parameters</a:t>
            </a:r>
            <a:r>
              <a:rPr lang="en-US" dirty="0" smtClean="0"/>
              <a:t> ):   	"</a:t>
            </a:r>
            <a:r>
              <a:rPr lang="en-US" dirty="0" err="1" smtClean="0"/>
              <a:t>function_docstring</a:t>
            </a:r>
            <a:r>
              <a:rPr lang="en-US" dirty="0" smtClean="0"/>
              <a:t>" 	</a:t>
            </a:r>
            <a:r>
              <a:rPr lang="en-US" dirty="0" err="1" smtClean="0"/>
              <a:t>function_suite</a:t>
            </a:r>
            <a:r>
              <a:rPr lang="en-US" dirty="0" smtClean="0"/>
              <a:t> </a:t>
            </a:r>
          </a:p>
          <a:p>
            <a:r>
              <a:rPr lang="en-US" dirty="0"/>
              <a:t>	</a:t>
            </a:r>
            <a:r>
              <a:rPr lang="en-US" dirty="0" smtClean="0"/>
              <a:t>return [expression]</a:t>
            </a:r>
            <a:endParaRPr lang="en-US" dirty="0"/>
          </a:p>
        </p:txBody>
      </p:sp>
      <p:sp>
        <p:nvSpPr>
          <p:cNvPr id="8" name="Oval 7"/>
          <p:cNvSpPr/>
          <p:nvPr/>
        </p:nvSpPr>
        <p:spPr>
          <a:xfrm>
            <a:off x="9308592" y="365125"/>
            <a:ext cx="1152144" cy="485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syntax</a:t>
            </a:r>
            <a:endParaRPr lang="en-US" dirty="0"/>
          </a:p>
        </p:txBody>
      </p:sp>
      <p:cxnSp>
        <p:nvCxnSpPr>
          <p:cNvPr id="10" name="Straight Arrow Connector 9"/>
          <p:cNvCxnSpPr>
            <a:stCxn id="8" idx="2"/>
            <a:endCxn id="7" idx="3"/>
          </p:cNvCxnSpPr>
          <p:nvPr/>
        </p:nvCxnSpPr>
        <p:spPr>
          <a:xfrm flipH="1">
            <a:off x="8750808" y="607759"/>
            <a:ext cx="557784" cy="306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2688" y="607759"/>
            <a:ext cx="2340705" cy="523220"/>
          </a:xfrm>
          <a:prstGeom prst="rect">
            <a:avLst/>
          </a:prstGeom>
          <a:noFill/>
        </p:spPr>
        <p:txBody>
          <a:bodyPr wrap="none" rtlCol="0">
            <a:spAutoFit/>
          </a:bodyPr>
          <a:lstStyle/>
          <a:p>
            <a:r>
              <a:rPr lang="en-US" sz="2800" dirty="0" smtClean="0"/>
              <a:t>Function</a:t>
            </a:r>
            <a:r>
              <a:rPr lang="ja-JP" altLang="en-US" sz="2800" dirty="0" smtClean="0"/>
              <a:t>　</a:t>
            </a:r>
            <a:r>
              <a:rPr lang="en-US" altLang="ja-JP" sz="2000" dirty="0" smtClean="0"/>
              <a:t>_</a:t>
            </a:r>
            <a:r>
              <a:rPr lang="ja-JP" altLang="en-US" sz="2000" dirty="0" smtClean="0"/>
              <a:t>関数</a:t>
            </a:r>
            <a:endParaRPr lang="en-US" sz="2000" dirty="0"/>
          </a:p>
        </p:txBody>
      </p:sp>
    </p:spTree>
    <p:extLst>
      <p:ext uri="{BB962C8B-B14F-4D97-AF65-F5344CB8AC3E}">
        <p14:creationId xmlns:p14="http://schemas.microsoft.com/office/powerpoint/2010/main" val="97463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49092"/>
            <a:ext cx="4681728" cy="135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smtClean="0"/>
              <a:t>def</a:t>
            </a:r>
            <a:r>
              <a:rPr lang="en-IN" dirty="0" smtClean="0"/>
              <a:t> </a:t>
            </a:r>
            <a:r>
              <a:rPr lang="en-IN" dirty="0" err="1" smtClean="0"/>
              <a:t>printme</a:t>
            </a:r>
            <a:r>
              <a:rPr lang="en-IN" dirty="0" smtClean="0"/>
              <a:t>( </a:t>
            </a:r>
            <a:r>
              <a:rPr lang="en-IN" dirty="0" err="1" smtClean="0"/>
              <a:t>str</a:t>
            </a:r>
            <a:r>
              <a:rPr lang="en-IN" dirty="0" smtClean="0"/>
              <a:t> ): </a:t>
            </a:r>
          </a:p>
          <a:p>
            <a:r>
              <a:rPr lang="en-IN" dirty="0" smtClean="0"/>
              <a:t>    "This prints a passed string into this function" </a:t>
            </a:r>
          </a:p>
          <a:p>
            <a:r>
              <a:rPr lang="en-IN" dirty="0" smtClean="0"/>
              <a:t>    print </a:t>
            </a:r>
            <a:r>
              <a:rPr lang="en-IN" dirty="0" err="1" smtClean="0"/>
              <a:t>str</a:t>
            </a:r>
            <a:r>
              <a:rPr lang="en-IN" dirty="0" smtClean="0"/>
              <a:t> </a:t>
            </a:r>
          </a:p>
          <a:p>
            <a:r>
              <a:rPr lang="en-IN" dirty="0" smtClean="0"/>
              <a:t>    return</a:t>
            </a:r>
            <a:endParaRPr lang="en-US" dirty="0"/>
          </a:p>
        </p:txBody>
      </p:sp>
      <p:sp>
        <p:nvSpPr>
          <p:cNvPr id="5" name="TextBox 4"/>
          <p:cNvSpPr txBox="1"/>
          <p:nvPr/>
        </p:nvSpPr>
        <p:spPr>
          <a:xfrm>
            <a:off x="838200" y="2999400"/>
            <a:ext cx="1800493"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関数の呼び出し</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838200" y="3368732"/>
            <a:ext cx="4965192" cy="245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smtClean="0"/>
              <a:t># Function definition is here </a:t>
            </a:r>
          </a:p>
          <a:p>
            <a:r>
              <a:rPr lang="en-IN" dirty="0" err="1" smtClean="0"/>
              <a:t>def</a:t>
            </a:r>
            <a:r>
              <a:rPr lang="en-IN" dirty="0" smtClean="0"/>
              <a:t> </a:t>
            </a:r>
            <a:r>
              <a:rPr lang="en-IN" dirty="0" err="1" smtClean="0"/>
              <a:t>printme</a:t>
            </a:r>
            <a:r>
              <a:rPr lang="en-IN" dirty="0" smtClean="0"/>
              <a:t>( </a:t>
            </a:r>
            <a:r>
              <a:rPr lang="en-IN" dirty="0" err="1" smtClean="0"/>
              <a:t>str</a:t>
            </a:r>
            <a:r>
              <a:rPr lang="en-IN" dirty="0" smtClean="0"/>
              <a:t> ): </a:t>
            </a:r>
          </a:p>
          <a:p>
            <a:r>
              <a:rPr lang="en-IN" dirty="0" smtClean="0"/>
              <a:t>    "This prints a passed string into this function" </a:t>
            </a:r>
          </a:p>
          <a:p>
            <a:r>
              <a:rPr lang="en-IN" dirty="0" smtClean="0"/>
              <a:t>    print </a:t>
            </a:r>
            <a:r>
              <a:rPr lang="en-IN" dirty="0" err="1" smtClean="0"/>
              <a:t>str</a:t>
            </a:r>
            <a:r>
              <a:rPr lang="en-IN" dirty="0" smtClean="0"/>
              <a:t> </a:t>
            </a:r>
          </a:p>
          <a:p>
            <a:r>
              <a:rPr lang="en-IN" dirty="0" smtClean="0"/>
              <a:t>    return; </a:t>
            </a:r>
          </a:p>
          <a:p>
            <a:r>
              <a:rPr lang="en-IN" dirty="0" smtClean="0"/>
              <a:t># Now you can call </a:t>
            </a:r>
            <a:r>
              <a:rPr lang="en-IN" dirty="0" err="1" smtClean="0"/>
              <a:t>printme</a:t>
            </a:r>
            <a:r>
              <a:rPr lang="en-IN" dirty="0" smtClean="0"/>
              <a:t> function </a:t>
            </a:r>
          </a:p>
          <a:p>
            <a:r>
              <a:rPr lang="en-IN" dirty="0" err="1" smtClean="0"/>
              <a:t>printme</a:t>
            </a:r>
            <a:r>
              <a:rPr lang="en-IN" dirty="0" smtClean="0"/>
              <a:t>("I'm first call to user defined function!") </a:t>
            </a:r>
          </a:p>
          <a:p>
            <a:r>
              <a:rPr lang="en-IN" dirty="0" err="1" smtClean="0"/>
              <a:t>printme</a:t>
            </a:r>
            <a:r>
              <a:rPr lang="en-IN" dirty="0" smtClean="0"/>
              <a:t>("Again second call to the same function")</a:t>
            </a:r>
            <a:endParaRPr lang="en-US" dirty="0"/>
          </a:p>
        </p:txBody>
      </p:sp>
      <p:sp>
        <p:nvSpPr>
          <p:cNvPr id="8" name="TextBox 7"/>
          <p:cNvSpPr txBox="1"/>
          <p:nvPr/>
        </p:nvSpPr>
        <p:spPr>
          <a:xfrm>
            <a:off x="838200" y="566928"/>
            <a:ext cx="977191" cy="369332"/>
          </a:xfrm>
          <a:prstGeom prst="rect">
            <a:avLst/>
          </a:prstGeom>
          <a:noFill/>
        </p:spPr>
        <p:txBody>
          <a:bodyPr wrap="none" rtlCol="0">
            <a:spAutoFit/>
          </a:bodyPr>
          <a:lstStyle/>
          <a:p>
            <a:r>
              <a:rPr lang="en-US" dirty="0" smtClean="0"/>
              <a:t>Example</a:t>
            </a:r>
            <a:endParaRPr lang="en-US" dirty="0"/>
          </a:p>
        </p:txBody>
      </p:sp>
      <p:sp>
        <p:nvSpPr>
          <p:cNvPr id="9" name="TextBox 8"/>
          <p:cNvSpPr txBox="1"/>
          <p:nvPr/>
        </p:nvSpPr>
        <p:spPr>
          <a:xfrm>
            <a:off x="6620256" y="679760"/>
            <a:ext cx="1107996"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参照渡し</a:t>
            </a:r>
            <a:endParaRPr lang="en-US" dirty="0">
              <a:latin typeface="メイリオ" panose="020B0604030504040204" pitchFamily="50" charset="-128"/>
              <a:ea typeface="メイリオ" panose="020B0604030504040204" pitchFamily="50" charset="-128"/>
            </a:endParaRPr>
          </a:p>
        </p:txBody>
      </p:sp>
      <p:sp>
        <p:nvSpPr>
          <p:cNvPr id="10" name="Rectangle 9"/>
          <p:cNvSpPr/>
          <p:nvPr/>
        </p:nvSpPr>
        <p:spPr>
          <a:xfrm>
            <a:off x="6620256" y="1049092"/>
            <a:ext cx="4590288" cy="3358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smtClean="0"/>
              <a:t># Function definition is here </a:t>
            </a:r>
          </a:p>
          <a:p>
            <a:r>
              <a:rPr lang="en-IN" dirty="0" err="1" smtClean="0"/>
              <a:t>def</a:t>
            </a:r>
            <a:r>
              <a:rPr lang="en-IN" dirty="0" smtClean="0"/>
              <a:t> </a:t>
            </a:r>
            <a:r>
              <a:rPr lang="en-IN" dirty="0" err="1" smtClean="0"/>
              <a:t>changeme</a:t>
            </a:r>
            <a:r>
              <a:rPr lang="en-IN" dirty="0" smtClean="0"/>
              <a:t>( </a:t>
            </a:r>
            <a:r>
              <a:rPr lang="en-IN" dirty="0" err="1" smtClean="0"/>
              <a:t>mylist</a:t>
            </a:r>
            <a:r>
              <a:rPr lang="en-IN" dirty="0" smtClean="0"/>
              <a:t> ): </a:t>
            </a:r>
          </a:p>
          <a:p>
            <a:r>
              <a:rPr lang="en-IN" dirty="0" smtClean="0"/>
              <a:t>    "</a:t>
            </a:r>
            <a:r>
              <a:rPr lang="en-IN" dirty="0" smtClean="0">
                <a:solidFill>
                  <a:schemeClr val="bg1"/>
                </a:solidFill>
              </a:rPr>
              <a:t>This changes a passed list into this function</a:t>
            </a:r>
            <a:r>
              <a:rPr lang="en-IN" dirty="0" smtClean="0"/>
              <a:t>" </a:t>
            </a:r>
          </a:p>
          <a:p>
            <a:r>
              <a:rPr lang="en-IN" dirty="0" smtClean="0"/>
              <a:t>    </a:t>
            </a:r>
            <a:r>
              <a:rPr lang="en-IN" dirty="0" err="1" smtClean="0"/>
              <a:t>mylist.append</a:t>
            </a:r>
            <a:r>
              <a:rPr lang="en-IN" dirty="0" smtClean="0"/>
              <a:t>([1,2,3,4]); </a:t>
            </a:r>
          </a:p>
          <a:p>
            <a:r>
              <a:rPr lang="en-IN" dirty="0" smtClean="0"/>
              <a:t>    print "Values inside the function: ", </a:t>
            </a:r>
            <a:r>
              <a:rPr lang="en-IN" dirty="0" err="1" smtClean="0"/>
              <a:t>mylist</a:t>
            </a:r>
            <a:endParaRPr lang="en-IN" dirty="0"/>
          </a:p>
          <a:p>
            <a:r>
              <a:rPr lang="en-IN" dirty="0" smtClean="0"/>
              <a:t>    return </a:t>
            </a:r>
          </a:p>
          <a:p>
            <a:r>
              <a:rPr lang="en-IN" dirty="0" smtClean="0"/>
              <a:t># Now you can call </a:t>
            </a:r>
            <a:r>
              <a:rPr lang="en-IN" dirty="0" err="1" smtClean="0"/>
              <a:t>changeme</a:t>
            </a:r>
            <a:r>
              <a:rPr lang="en-IN" dirty="0" smtClean="0"/>
              <a:t> function </a:t>
            </a:r>
          </a:p>
          <a:p>
            <a:r>
              <a:rPr lang="en-IN" dirty="0" err="1" smtClean="0"/>
              <a:t>mylist</a:t>
            </a:r>
            <a:r>
              <a:rPr lang="en-IN" dirty="0" smtClean="0"/>
              <a:t> = [10,20,30]; </a:t>
            </a:r>
          </a:p>
          <a:p>
            <a:r>
              <a:rPr lang="en-IN" dirty="0" err="1" smtClean="0"/>
              <a:t>changeme</a:t>
            </a:r>
            <a:r>
              <a:rPr lang="en-IN" dirty="0" smtClean="0"/>
              <a:t>( </a:t>
            </a:r>
            <a:r>
              <a:rPr lang="en-IN" dirty="0" err="1" smtClean="0"/>
              <a:t>mylist</a:t>
            </a:r>
            <a:r>
              <a:rPr lang="en-IN" dirty="0" smtClean="0"/>
              <a:t> ); </a:t>
            </a:r>
          </a:p>
          <a:p>
            <a:r>
              <a:rPr lang="en-IN" dirty="0" smtClean="0"/>
              <a:t>print "Values outside the function: ", </a:t>
            </a:r>
            <a:r>
              <a:rPr lang="en-IN" dirty="0" err="1" smtClean="0"/>
              <a:t>mylist</a:t>
            </a:r>
            <a:endParaRPr lang="en-US" dirty="0"/>
          </a:p>
        </p:txBody>
      </p:sp>
    </p:spTree>
    <p:extLst>
      <p:ext uri="{BB962C8B-B14F-4D97-AF65-F5344CB8AC3E}">
        <p14:creationId xmlns:p14="http://schemas.microsoft.com/office/powerpoint/2010/main" val="1527166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9289" y="329184"/>
            <a:ext cx="2147896" cy="369332"/>
          </a:xfrm>
          <a:prstGeom prst="rect">
            <a:avLst/>
          </a:prstGeom>
          <a:noFill/>
        </p:spPr>
        <p:txBody>
          <a:bodyPr wrap="none" rtlCol="0">
            <a:spAutoFit/>
          </a:bodyPr>
          <a:lstStyle/>
          <a:p>
            <a:r>
              <a:rPr lang="en-US" dirty="0" smtClean="0"/>
              <a:t>Function Arguments:</a:t>
            </a:r>
          </a:p>
        </p:txBody>
      </p:sp>
      <p:sp>
        <p:nvSpPr>
          <p:cNvPr id="6" name="Rectangle 5"/>
          <p:cNvSpPr/>
          <p:nvPr/>
        </p:nvSpPr>
        <p:spPr>
          <a:xfrm>
            <a:off x="700447" y="909776"/>
            <a:ext cx="4420193" cy="222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printme</a:t>
            </a:r>
            <a:r>
              <a:rPr lang="en-IN" sz="1600" dirty="0" smtClean="0"/>
              <a:t>( </a:t>
            </a:r>
            <a:r>
              <a:rPr lang="en-IN" sz="1600" dirty="0" err="1" smtClean="0">
                <a:solidFill>
                  <a:schemeClr val="accent2">
                    <a:lumMod val="50000"/>
                  </a:schemeClr>
                </a:solidFill>
              </a:rPr>
              <a:t>str</a:t>
            </a:r>
            <a:r>
              <a:rPr lang="en-IN" sz="1600" dirty="0" smtClean="0"/>
              <a:t> ):</a:t>
            </a:r>
          </a:p>
          <a:p>
            <a:r>
              <a:rPr lang="en-IN" sz="1600" dirty="0" smtClean="0"/>
              <a:t>    "This prints a passed string into this function" </a:t>
            </a:r>
          </a:p>
          <a:p>
            <a:r>
              <a:rPr lang="en-IN" sz="1600" dirty="0" smtClean="0"/>
              <a:t>    print </a:t>
            </a:r>
            <a:r>
              <a:rPr lang="en-IN" sz="1600" dirty="0" err="1" smtClean="0"/>
              <a:t>str</a:t>
            </a:r>
            <a:r>
              <a:rPr lang="en-IN" sz="1600" dirty="0" smtClean="0"/>
              <a:t> </a:t>
            </a:r>
          </a:p>
          <a:p>
            <a:r>
              <a:rPr lang="en-IN" sz="1600" dirty="0" smtClean="0"/>
              <a:t>    return; </a:t>
            </a:r>
          </a:p>
          <a:p>
            <a:r>
              <a:rPr lang="en-IN" sz="1600" dirty="0" smtClean="0"/>
              <a:t># Now you can call </a:t>
            </a:r>
            <a:r>
              <a:rPr lang="en-IN" sz="1600" dirty="0" err="1" smtClean="0"/>
              <a:t>printme</a:t>
            </a:r>
            <a:r>
              <a:rPr lang="en-IN" sz="1600" dirty="0" smtClean="0"/>
              <a:t> function </a:t>
            </a:r>
          </a:p>
          <a:p>
            <a:r>
              <a:rPr lang="en-IN" sz="1600" dirty="0" err="1" smtClean="0"/>
              <a:t>printme</a:t>
            </a:r>
            <a:r>
              <a:rPr lang="en-IN" sz="1600" dirty="0" smtClean="0"/>
              <a:t>(</a:t>
            </a:r>
            <a:r>
              <a:rPr lang="en-IN" sz="1600" dirty="0" err="1" smtClean="0"/>
              <a:t>str</a:t>
            </a:r>
            <a:r>
              <a:rPr lang="en-IN" sz="1600" dirty="0" smtClean="0"/>
              <a:t>=“My String”)</a:t>
            </a:r>
            <a:endParaRPr lang="en-US" sz="1600" dirty="0"/>
          </a:p>
        </p:txBody>
      </p:sp>
      <p:sp>
        <p:nvSpPr>
          <p:cNvPr id="7" name="Rectangle 6"/>
          <p:cNvSpPr/>
          <p:nvPr/>
        </p:nvSpPr>
        <p:spPr>
          <a:xfrm>
            <a:off x="6291072" y="876038"/>
            <a:ext cx="4050792" cy="236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printinfo</a:t>
            </a:r>
            <a:r>
              <a:rPr lang="en-IN" sz="1600" dirty="0" smtClean="0"/>
              <a:t>( </a:t>
            </a:r>
            <a:r>
              <a:rPr lang="en-IN" sz="1600" dirty="0" smtClean="0">
                <a:solidFill>
                  <a:schemeClr val="accent2">
                    <a:lumMod val="50000"/>
                  </a:schemeClr>
                </a:solidFill>
              </a:rPr>
              <a:t>name, age </a:t>
            </a:r>
            <a:r>
              <a:rPr lang="en-IN" sz="1600" dirty="0" smtClean="0"/>
              <a:t>):</a:t>
            </a:r>
          </a:p>
          <a:p>
            <a:r>
              <a:rPr lang="en-IN" sz="1600" dirty="0" smtClean="0"/>
              <a:t>    "This prints a passed info into this function“</a:t>
            </a:r>
          </a:p>
          <a:p>
            <a:r>
              <a:rPr lang="en-IN" sz="1600" dirty="0"/>
              <a:t> </a:t>
            </a:r>
            <a:r>
              <a:rPr lang="en-IN" sz="1600" dirty="0" smtClean="0"/>
              <a:t>   print "Name: ", name </a:t>
            </a:r>
          </a:p>
          <a:p>
            <a:r>
              <a:rPr lang="en-IN" sz="1600" dirty="0" smtClean="0"/>
              <a:t>    print "Age ", age </a:t>
            </a:r>
          </a:p>
          <a:p>
            <a:r>
              <a:rPr lang="en-IN" sz="1600" dirty="0" smtClean="0"/>
              <a:t>    return; </a:t>
            </a:r>
          </a:p>
          <a:p>
            <a:r>
              <a:rPr lang="en-IN" sz="1600" dirty="0" smtClean="0"/>
              <a:t># Now you can call </a:t>
            </a:r>
            <a:r>
              <a:rPr lang="en-IN" sz="1600" dirty="0" err="1" smtClean="0"/>
              <a:t>printinfo</a:t>
            </a:r>
            <a:r>
              <a:rPr lang="en-IN" sz="1600" dirty="0" smtClean="0"/>
              <a:t> function </a:t>
            </a:r>
          </a:p>
          <a:p>
            <a:r>
              <a:rPr lang="en-IN" sz="1600" dirty="0" err="1" smtClean="0"/>
              <a:t>printinfo</a:t>
            </a:r>
            <a:r>
              <a:rPr lang="en-IN" sz="1600" dirty="0" smtClean="0"/>
              <a:t>( </a:t>
            </a:r>
            <a:r>
              <a:rPr lang="en-IN" sz="1600" dirty="0" smtClean="0">
                <a:solidFill>
                  <a:schemeClr val="accent2">
                    <a:lumMod val="50000"/>
                  </a:schemeClr>
                </a:solidFill>
              </a:rPr>
              <a:t>age=50, name="</a:t>
            </a:r>
            <a:r>
              <a:rPr lang="en-IN" sz="1600" dirty="0" err="1" smtClean="0">
                <a:solidFill>
                  <a:schemeClr val="accent2">
                    <a:lumMod val="50000"/>
                  </a:schemeClr>
                </a:solidFill>
              </a:rPr>
              <a:t>miki</a:t>
            </a:r>
            <a:r>
              <a:rPr lang="en-IN" sz="1600" dirty="0" smtClean="0">
                <a:solidFill>
                  <a:schemeClr val="accent2">
                    <a:lumMod val="50000"/>
                  </a:schemeClr>
                </a:solidFill>
              </a:rPr>
              <a:t>" </a:t>
            </a:r>
            <a:r>
              <a:rPr lang="en-IN" sz="1600" dirty="0" smtClean="0"/>
              <a:t>)</a:t>
            </a:r>
            <a:endParaRPr lang="en-US" sz="1600" dirty="0"/>
          </a:p>
        </p:txBody>
      </p:sp>
      <p:sp>
        <p:nvSpPr>
          <p:cNvPr id="8" name="Rectangle 7"/>
          <p:cNvSpPr/>
          <p:nvPr/>
        </p:nvSpPr>
        <p:spPr>
          <a:xfrm>
            <a:off x="700447" y="3683245"/>
            <a:ext cx="4420193" cy="2670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err="1" smtClean="0"/>
              <a:t>def</a:t>
            </a:r>
            <a:r>
              <a:rPr lang="en-IN" sz="1600" dirty="0" smtClean="0"/>
              <a:t> </a:t>
            </a:r>
            <a:r>
              <a:rPr lang="en-IN" sz="1600" dirty="0" err="1" smtClean="0"/>
              <a:t>printinfo</a:t>
            </a:r>
            <a:r>
              <a:rPr lang="en-IN" sz="1600" dirty="0" smtClean="0"/>
              <a:t>( name, </a:t>
            </a:r>
            <a:r>
              <a:rPr lang="en-IN" sz="1600" dirty="0" smtClean="0">
                <a:solidFill>
                  <a:schemeClr val="accent2">
                    <a:lumMod val="50000"/>
                  </a:schemeClr>
                </a:solidFill>
              </a:rPr>
              <a:t>age = 35 </a:t>
            </a:r>
            <a:r>
              <a:rPr lang="en-IN" sz="1600" dirty="0" smtClean="0"/>
              <a:t>): </a:t>
            </a:r>
          </a:p>
          <a:p>
            <a:r>
              <a:rPr lang="en-IN" sz="1600" dirty="0" smtClean="0"/>
              <a:t>    "This prints a passed info into this function“</a:t>
            </a:r>
          </a:p>
          <a:p>
            <a:r>
              <a:rPr lang="en-IN" sz="1600" dirty="0" smtClean="0"/>
              <a:t>    print "Name: ", name </a:t>
            </a:r>
          </a:p>
          <a:p>
            <a:r>
              <a:rPr lang="en-IN" sz="1600" dirty="0" smtClean="0"/>
              <a:t>    print "Age ", age </a:t>
            </a:r>
          </a:p>
          <a:p>
            <a:r>
              <a:rPr lang="en-IN" sz="1600" dirty="0" smtClean="0"/>
              <a:t>    return; </a:t>
            </a:r>
          </a:p>
          <a:p>
            <a:r>
              <a:rPr lang="en-IN" sz="1600" dirty="0" smtClean="0"/>
              <a:t># Now you can call </a:t>
            </a:r>
            <a:r>
              <a:rPr lang="en-IN" sz="1600" dirty="0" err="1" smtClean="0"/>
              <a:t>printinfo</a:t>
            </a:r>
            <a:r>
              <a:rPr lang="en-IN" sz="1600" dirty="0" smtClean="0"/>
              <a:t> function </a:t>
            </a:r>
          </a:p>
          <a:p>
            <a:r>
              <a:rPr lang="en-IN" sz="1600" dirty="0" err="1" smtClean="0"/>
              <a:t>printinfo</a:t>
            </a:r>
            <a:r>
              <a:rPr lang="en-IN" sz="1600" dirty="0" smtClean="0"/>
              <a:t>( age=50, name="</a:t>
            </a:r>
            <a:r>
              <a:rPr lang="en-IN" sz="1600" dirty="0" err="1" smtClean="0"/>
              <a:t>miki</a:t>
            </a:r>
            <a:r>
              <a:rPr lang="en-IN" sz="1600" dirty="0" smtClean="0"/>
              <a:t>" ) </a:t>
            </a:r>
          </a:p>
          <a:p>
            <a:r>
              <a:rPr lang="en-IN" sz="1600" dirty="0" err="1" smtClean="0"/>
              <a:t>printinfo</a:t>
            </a:r>
            <a:r>
              <a:rPr lang="en-IN" sz="1600" dirty="0" smtClean="0"/>
              <a:t>( name="</a:t>
            </a:r>
            <a:r>
              <a:rPr lang="en-IN" sz="1600" dirty="0" err="1" smtClean="0"/>
              <a:t>miki</a:t>
            </a:r>
            <a:r>
              <a:rPr lang="en-IN" sz="1600" dirty="0" smtClean="0"/>
              <a:t>" )</a:t>
            </a:r>
            <a:endParaRPr lang="en-US" sz="1600" dirty="0"/>
          </a:p>
        </p:txBody>
      </p:sp>
      <p:sp>
        <p:nvSpPr>
          <p:cNvPr id="9" name="TextBox 8"/>
          <p:cNvSpPr txBox="1"/>
          <p:nvPr/>
        </p:nvSpPr>
        <p:spPr>
          <a:xfrm rot="16200000">
            <a:off x="-355547" y="1752471"/>
            <a:ext cx="2111988" cy="646331"/>
          </a:xfrm>
          <a:prstGeom prst="rect">
            <a:avLst/>
          </a:prstGeom>
          <a:noFill/>
        </p:spPr>
        <p:txBody>
          <a:bodyPr wrap="none" rtlCol="0">
            <a:spAutoFit/>
          </a:bodyPr>
          <a:lstStyle/>
          <a:p>
            <a:r>
              <a:rPr lang="en-US" dirty="0" smtClean="0"/>
              <a:t>Required Arguments</a:t>
            </a:r>
          </a:p>
          <a:p>
            <a:endParaRPr lang="en-US" dirty="0"/>
          </a:p>
        </p:txBody>
      </p:sp>
      <p:sp>
        <p:nvSpPr>
          <p:cNvPr id="10" name="TextBox 9"/>
          <p:cNvSpPr txBox="1"/>
          <p:nvPr/>
        </p:nvSpPr>
        <p:spPr>
          <a:xfrm rot="16200000">
            <a:off x="5260597" y="1583347"/>
            <a:ext cx="2060949" cy="646331"/>
          </a:xfrm>
          <a:prstGeom prst="rect">
            <a:avLst/>
          </a:prstGeom>
          <a:noFill/>
        </p:spPr>
        <p:txBody>
          <a:bodyPr wrap="none" rtlCol="0">
            <a:spAutoFit/>
          </a:bodyPr>
          <a:lstStyle/>
          <a:p>
            <a:r>
              <a:rPr lang="en-US" dirty="0" smtClean="0"/>
              <a:t>Keyword arguments</a:t>
            </a:r>
          </a:p>
          <a:p>
            <a:endParaRPr lang="en-US" dirty="0"/>
          </a:p>
        </p:txBody>
      </p:sp>
      <p:sp>
        <p:nvSpPr>
          <p:cNvPr id="12" name="TextBox 11"/>
          <p:cNvSpPr txBox="1"/>
          <p:nvPr/>
        </p:nvSpPr>
        <p:spPr>
          <a:xfrm rot="16200000">
            <a:off x="-262830" y="4469661"/>
            <a:ext cx="1926553" cy="646331"/>
          </a:xfrm>
          <a:prstGeom prst="rect">
            <a:avLst/>
          </a:prstGeom>
          <a:noFill/>
        </p:spPr>
        <p:txBody>
          <a:bodyPr wrap="none" rtlCol="0">
            <a:spAutoFit/>
          </a:bodyPr>
          <a:lstStyle/>
          <a:p>
            <a:r>
              <a:rPr lang="en-US" dirty="0" smtClean="0"/>
              <a:t>Default arguments</a:t>
            </a:r>
          </a:p>
          <a:p>
            <a:endParaRPr lang="en-US" dirty="0"/>
          </a:p>
        </p:txBody>
      </p:sp>
      <p:sp>
        <p:nvSpPr>
          <p:cNvPr id="13" name="TextBox 12"/>
          <p:cNvSpPr txBox="1"/>
          <p:nvPr/>
        </p:nvSpPr>
        <p:spPr>
          <a:xfrm rot="16200000">
            <a:off x="4955962" y="4695188"/>
            <a:ext cx="2670218" cy="646331"/>
          </a:xfrm>
          <a:prstGeom prst="rect">
            <a:avLst/>
          </a:prstGeom>
          <a:noFill/>
        </p:spPr>
        <p:txBody>
          <a:bodyPr wrap="none" rtlCol="0">
            <a:spAutoFit/>
          </a:bodyPr>
          <a:lstStyle/>
          <a:p>
            <a:r>
              <a:rPr lang="en-US" dirty="0" smtClean="0"/>
              <a:t>Variable-length arguments</a:t>
            </a:r>
          </a:p>
          <a:p>
            <a:endParaRPr lang="en-US" dirty="0"/>
          </a:p>
        </p:txBody>
      </p:sp>
      <p:sp>
        <p:nvSpPr>
          <p:cNvPr id="14" name="Rectangle 13"/>
          <p:cNvSpPr/>
          <p:nvPr/>
        </p:nvSpPr>
        <p:spPr>
          <a:xfrm>
            <a:off x="6291071" y="3683244"/>
            <a:ext cx="4050793" cy="2862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a:t>
            </a:r>
            <a:r>
              <a:rPr lang="en-US" sz="1600" dirty="0" err="1" smtClean="0"/>
              <a:t>usr</a:t>
            </a:r>
            <a:r>
              <a:rPr lang="en-US" sz="1600" dirty="0" smtClean="0"/>
              <a:t>/bin/python </a:t>
            </a:r>
          </a:p>
          <a:p>
            <a:r>
              <a:rPr lang="en-US" sz="1600" dirty="0" smtClean="0"/>
              <a:t># Function definition is here </a:t>
            </a:r>
          </a:p>
          <a:p>
            <a:r>
              <a:rPr lang="en-US" sz="1600" dirty="0" err="1" smtClean="0"/>
              <a:t>def</a:t>
            </a:r>
            <a:r>
              <a:rPr lang="en-US" sz="1600" dirty="0" smtClean="0"/>
              <a:t> </a:t>
            </a:r>
            <a:r>
              <a:rPr lang="en-US" sz="1600" dirty="0" err="1" smtClean="0"/>
              <a:t>printinfo</a:t>
            </a:r>
            <a:r>
              <a:rPr lang="en-US" sz="1600" dirty="0" smtClean="0"/>
              <a:t>( arg1, </a:t>
            </a:r>
            <a:r>
              <a:rPr lang="en-US" sz="1600" dirty="0" smtClean="0">
                <a:solidFill>
                  <a:schemeClr val="accent2">
                    <a:lumMod val="50000"/>
                  </a:schemeClr>
                </a:solidFill>
              </a:rPr>
              <a:t>*</a:t>
            </a:r>
            <a:r>
              <a:rPr lang="en-US" sz="1600" dirty="0" err="1" smtClean="0">
                <a:solidFill>
                  <a:schemeClr val="accent2">
                    <a:lumMod val="50000"/>
                  </a:schemeClr>
                </a:solidFill>
              </a:rPr>
              <a:t>vartuple</a:t>
            </a:r>
            <a:r>
              <a:rPr lang="en-US" sz="1600" dirty="0" smtClean="0">
                <a:solidFill>
                  <a:schemeClr val="accent2">
                    <a:lumMod val="50000"/>
                  </a:schemeClr>
                </a:solidFill>
              </a:rPr>
              <a:t> </a:t>
            </a:r>
            <a:r>
              <a:rPr lang="en-US" sz="1600" dirty="0" smtClean="0"/>
              <a:t>): </a:t>
            </a:r>
          </a:p>
          <a:p>
            <a:r>
              <a:rPr lang="en-US" sz="1600" dirty="0" smtClean="0"/>
              <a:t>    "This prints a variable passed arguments" </a:t>
            </a:r>
          </a:p>
          <a:p>
            <a:r>
              <a:rPr lang="en-US" sz="1600" dirty="0" smtClean="0"/>
              <a:t>    print "Output is: " print arg1 </a:t>
            </a:r>
          </a:p>
          <a:p>
            <a:r>
              <a:rPr lang="en-US" sz="1600" dirty="0" smtClean="0"/>
              <a:t>    for </a:t>
            </a:r>
            <a:r>
              <a:rPr lang="en-US" sz="1600" dirty="0" err="1" smtClean="0"/>
              <a:t>var</a:t>
            </a:r>
            <a:r>
              <a:rPr lang="en-US" sz="1600" dirty="0" smtClean="0"/>
              <a:t> in </a:t>
            </a:r>
            <a:r>
              <a:rPr lang="en-US" sz="1600" dirty="0" err="1" smtClean="0"/>
              <a:t>vartuple</a:t>
            </a:r>
            <a:r>
              <a:rPr lang="en-US" sz="1600" dirty="0" smtClean="0"/>
              <a:t>: </a:t>
            </a:r>
          </a:p>
          <a:p>
            <a:r>
              <a:rPr lang="en-US" sz="1600" dirty="0" smtClean="0"/>
              <a:t>        print </a:t>
            </a:r>
            <a:r>
              <a:rPr lang="en-US" sz="1600" dirty="0" err="1" smtClean="0"/>
              <a:t>var</a:t>
            </a:r>
            <a:r>
              <a:rPr lang="en-US" sz="1600" dirty="0" smtClean="0"/>
              <a:t> </a:t>
            </a:r>
          </a:p>
          <a:p>
            <a:r>
              <a:rPr lang="en-US" sz="1600" dirty="0" smtClean="0"/>
              <a:t>    return; </a:t>
            </a:r>
          </a:p>
          <a:p>
            <a:r>
              <a:rPr lang="en-US" sz="1600" dirty="0" smtClean="0"/>
              <a:t># Now you can call </a:t>
            </a:r>
            <a:r>
              <a:rPr lang="en-US" sz="1600" dirty="0" err="1" smtClean="0"/>
              <a:t>printinfo</a:t>
            </a:r>
            <a:r>
              <a:rPr lang="en-US" sz="1600" dirty="0" smtClean="0"/>
              <a:t> function </a:t>
            </a:r>
          </a:p>
          <a:p>
            <a:r>
              <a:rPr lang="en-US" sz="1600" dirty="0" err="1" smtClean="0"/>
              <a:t>printinfo</a:t>
            </a:r>
            <a:r>
              <a:rPr lang="en-US" sz="1600" dirty="0" smtClean="0"/>
              <a:t>( 10 ) </a:t>
            </a:r>
          </a:p>
          <a:p>
            <a:r>
              <a:rPr lang="en-US" sz="1600" dirty="0" err="1" smtClean="0"/>
              <a:t>printinfo</a:t>
            </a:r>
            <a:r>
              <a:rPr lang="en-US" sz="1600" dirty="0" smtClean="0"/>
              <a:t>( 70, 60, 50 )</a:t>
            </a:r>
            <a:endParaRPr lang="en-US" sz="1600" dirty="0"/>
          </a:p>
        </p:txBody>
      </p:sp>
      <p:sp>
        <p:nvSpPr>
          <p:cNvPr id="15" name="Oval 14"/>
          <p:cNvSpPr/>
          <p:nvPr/>
        </p:nvSpPr>
        <p:spPr>
          <a:xfrm>
            <a:off x="10552176" y="2002536"/>
            <a:ext cx="1639824"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 is not important</a:t>
            </a:r>
            <a:endParaRPr lang="en-US" dirty="0"/>
          </a:p>
        </p:txBody>
      </p:sp>
      <p:cxnSp>
        <p:nvCxnSpPr>
          <p:cNvPr id="17" name="Straight Arrow Connector 16"/>
          <p:cNvCxnSpPr>
            <a:stCxn id="15" idx="2"/>
          </p:cNvCxnSpPr>
          <p:nvPr/>
        </p:nvCxnSpPr>
        <p:spPr>
          <a:xfrm flipH="1">
            <a:off x="9098280" y="2414016"/>
            <a:ext cx="1453896" cy="603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395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952" y="841248"/>
            <a:ext cx="1114408" cy="369332"/>
          </a:xfrm>
          <a:prstGeom prst="rect">
            <a:avLst/>
          </a:prstGeom>
          <a:noFill/>
        </p:spPr>
        <p:txBody>
          <a:bodyPr wrap="none" rtlCol="0">
            <a:spAutoFit/>
          </a:bodyPr>
          <a:lstStyle/>
          <a:p>
            <a:r>
              <a:rPr lang="ja-JP" altLang="en-US" b="1" dirty="0">
                <a:latin typeface="メイリオ" panose="020B0604030504040204" pitchFamily="50" charset="-128"/>
                <a:ea typeface="メイリオ" panose="020B0604030504040204" pitchFamily="50" charset="-128"/>
              </a:rPr>
              <a:t>匿名関数</a:t>
            </a:r>
            <a:endParaRPr lang="en-US" b="1" dirty="0">
              <a:latin typeface="メイリオ" panose="020B0604030504040204" pitchFamily="50" charset="-128"/>
              <a:ea typeface="メイリオ" panose="020B0604030504040204" pitchFamily="50" charset="-128"/>
            </a:endParaRPr>
          </a:p>
        </p:txBody>
      </p:sp>
      <p:sp>
        <p:nvSpPr>
          <p:cNvPr id="3" name="TextBox 2"/>
          <p:cNvSpPr txBox="1"/>
          <p:nvPr/>
        </p:nvSpPr>
        <p:spPr>
          <a:xfrm>
            <a:off x="758952" y="1453896"/>
            <a:ext cx="6500497" cy="646331"/>
          </a:xfrm>
          <a:prstGeom prst="rect">
            <a:avLst/>
          </a:prstGeom>
          <a:noFill/>
        </p:spPr>
        <p:txBody>
          <a:bodyPr wrap="none" rtlCol="0">
            <a:spAutoFit/>
          </a:bodyPr>
          <a:lstStyle/>
          <a:p>
            <a:r>
              <a:rPr lang="ja-JP" altLang="en-US" dirty="0" smtClean="0"/>
              <a:t>これらの関数は標準的な方法で宣言されない．</a:t>
            </a:r>
            <a:endParaRPr lang="en-US" altLang="ja-JP" dirty="0" smtClean="0"/>
          </a:p>
          <a:p>
            <a:r>
              <a:rPr lang="ja-JP" altLang="en-US" dirty="0" smtClean="0"/>
              <a:t>小さな匿名関数を作成するために</a:t>
            </a:r>
            <a:r>
              <a:rPr lang="en-IN" i="1" dirty="0" smtClean="0"/>
              <a:t>lambda</a:t>
            </a:r>
            <a:r>
              <a:rPr lang="en-IN" dirty="0" smtClean="0"/>
              <a:t> </a:t>
            </a:r>
            <a:r>
              <a:rPr lang="ja-JP" altLang="en-US" dirty="0" smtClean="0"/>
              <a:t>キーワードを使用する．</a:t>
            </a:r>
            <a:endParaRPr lang="en-US" dirty="0"/>
          </a:p>
        </p:txBody>
      </p:sp>
      <p:sp>
        <p:nvSpPr>
          <p:cNvPr id="4" name="Rectangle 3"/>
          <p:cNvSpPr/>
          <p:nvPr/>
        </p:nvSpPr>
        <p:spPr>
          <a:xfrm>
            <a:off x="758952" y="2663583"/>
            <a:ext cx="3538728"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lambda [arg1 [,arg2,.....</a:t>
            </a:r>
            <a:r>
              <a:rPr lang="en-US" sz="1600" dirty="0" err="1" smtClean="0"/>
              <a:t>argn</a:t>
            </a:r>
            <a:r>
              <a:rPr lang="en-US" sz="1600" dirty="0" smtClean="0"/>
              <a:t>]]:expression</a:t>
            </a:r>
            <a:endParaRPr lang="en-US" sz="1600" dirty="0"/>
          </a:p>
        </p:txBody>
      </p:sp>
      <p:sp>
        <p:nvSpPr>
          <p:cNvPr id="5" name="TextBox 4"/>
          <p:cNvSpPr txBox="1"/>
          <p:nvPr/>
        </p:nvSpPr>
        <p:spPr>
          <a:xfrm>
            <a:off x="758952" y="2343543"/>
            <a:ext cx="846450" cy="369332"/>
          </a:xfrm>
          <a:prstGeom prst="rect">
            <a:avLst/>
          </a:prstGeom>
          <a:noFill/>
        </p:spPr>
        <p:txBody>
          <a:bodyPr wrap="none" rtlCol="0">
            <a:spAutoFit/>
          </a:bodyPr>
          <a:lstStyle/>
          <a:p>
            <a:r>
              <a:rPr lang="en-US" dirty="0" smtClean="0"/>
              <a:t>Syntax </a:t>
            </a:r>
            <a:endParaRPr lang="en-US" dirty="0"/>
          </a:p>
        </p:txBody>
      </p:sp>
      <p:sp>
        <p:nvSpPr>
          <p:cNvPr id="7" name="Rectangle 6"/>
          <p:cNvSpPr/>
          <p:nvPr/>
        </p:nvSpPr>
        <p:spPr>
          <a:xfrm>
            <a:off x="758952" y="3888879"/>
            <a:ext cx="3419856" cy="158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a:t>
            </a:r>
            <a:r>
              <a:rPr lang="en-IN" sz="1600" dirty="0" err="1" smtClean="0"/>
              <a:t>usr</a:t>
            </a:r>
            <a:r>
              <a:rPr lang="en-IN" sz="1600" dirty="0" smtClean="0"/>
              <a:t>/bin/python </a:t>
            </a:r>
          </a:p>
          <a:p>
            <a:r>
              <a:rPr lang="en-IN" sz="1600" dirty="0" smtClean="0"/>
              <a:t># Function definition is here </a:t>
            </a:r>
          </a:p>
          <a:p>
            <a:r>
              <a:rPr lang="en-IN" sz="1600" dirty="0" smtClean="0"/>
              <a:t>sum = lambda arg1, arg2: arg1 + arg2; </a:t>
            </a:r>
          </a:p>
          <a:p>
            <a:r>
              <a:rPr lang="en-IN" sz="1600" dirty="0" smtClean="0"/>
              <a:t># Now you can call sum as a function </a:t>
            </a:r>
          </a:p>
          <a:p>
            <a:r>
              <a:rPr lang="en-IN" sz="1600" dirty="0" smtClean="0"/>
              <a:t>print "Value of total : ", sum( 10, 20 ) </a:t>
            </a:r>
          </a:p>
          <a:p>
            <a:r>
              <a:rPr lang="en-IN" sz="1600" dirty="0" smtClean="0"/>
              <a:t>print "Value of total : ", sum( 20, 20 )</a:t>
            </a:r>
            <a:endParaRPr lang="en-US" sz="1600" dirty="0"/>
          </a:p>
        </p:txBody>
      </p:sp>
      <p:sp>
        <p:nvSpPr>
          <p:cNvPr id="8" name="TextBox 7"/>
          <p:cNvSpPr txBox="1"/>
          <p:nvPr/>
        </p:nvSpPr>
        <p:spPr>
          <a:xfrm>
            <a:off x="667260" y="3384173"/>
            <a:ext cx="1029834" cy="369332"/>
          </a:xfrm>
          <a:prstGeom prst="rect">
            <a:avLst/>
          </a:prstGeom>
          <a:noFill/>
        </p:spPr>
        <p:txBody>
          <a:bodyPr wrap="none" rtlCol="0">
            <a:spAutoFit/>
          </a:bodyPr>
          <a:lstStyle/>
          <a:p>
            <a:r>
              <a:rPr lang="en-US" dirty="0" smtClean="0"/>
              <a:t>Example </a:t>
            </a:r>
            <a:endParaRPr lang="en-US" dirty="0"/>
          </a:p>
        </p:txBody>
      </p:sp>
      <p:sp>
        <p:nvSpPr>
          <p:cNvPr id="9" name="TextBox 8"/>
          <p:cNvSpPr txBox="1"/>
          <p:nvPr/>
        </p:nvSpPr>
        <p:spPr>
          <a:xfrm>
            <a:off x="5102352" y="2343543"/>
            <a:ext cx="6934138"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ラムダ式はいくつでも引数をとることができるが，返り値</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一つのみである．</a:t>
            </a:r>
            <a:r>
              <a:rPr lang="en-IN" dirty="0" smtClean="0">
                <a:latin typeface="メイリオ" panose="020B0604030504040204" pitchFamily="50" charset="-128"/>
                <a:ea typeface="メイリオ" panose="020B0604030504040204" pitchFamily="50" charset="-128"/>
              </a:rPr>
              <a:t> </a:t>
            </a:r>
          </a:p>
          <a:p>
            <a:r>
              <a:rPr lang="ja-JP" altLang="en-US" dirty="0" smtClean="0">
                <a:latin typeface="メイリオ" panose="020B0604030504040204" pitchFamily="50" charset="-128"/>
                <a:ea typeface="メイリオ" panose="020B0604030504040204" pitchFamily="50" charset="-128"/>
              </a:rPr>
              <a:t>　コマンドや複数の式を含めることはできない．</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8605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808" y="1042416"/>
            <a:ext cx="1906484" cy="369332"/>
          </a:xfrm>
          <a:prstGeom prst="rect">
            <a:avLst/>
          </a:prstGeom>
          <a:noFill/>
        </p:spPr>
        <p:txBody>
          <a:bodyPr wrap="none" rtlCol="0">
            <a:spAutoFit/>
          </a:bodyPr>
          <a:lstStyle/>
          <a:p>
            <a:r>
              <a:rPr lang="en-US" dirty="0" smtClean="0"/>
              <a:t>Practice Exercise 3</a:t>
            </a:r>
            <a:endParaRPr lang="en-US" dirty="0"/>
          </a:p>
        </p:txBody>
      </p:sp>
      <p:sp>
        <p:nvSpPr>
          <p:cNvPr id="3" name="TextBox 2"/>
          <p:cNvSpPr txBox="1"/>
          <p:nvPr/>
        </p:nvSpPr>
        <p:spPr>
          <a:xfrm>
            <a:off x="1874520" y="2020824"/>
            <a:ext cx="4777270" cy="646331"/>
          </a:xfrm>
          <a:prstGeom prst="rect">
            <a:avLst/>
          </a:prstGeom>
          <a:noFill/>
        </p:spPr>
        <p:txBody>
          <a:bodyPr wrap="none" rtlCol="0">
            <a:spAutoFit/>
          </a:bodyPr>
          <a:lstStyle/>
          <a:p>
            <a:r>
              <a:rPr lang="en-US" dirty="0" smtClean="0"/>
              <a:t>1. </a:t>
            </a:r>
            <a:r>
              <a:rPr lang="ja-JP" altLang="en-US" dirty="0" smtClean="0"/>
              <a:t>フィボナッチ数列を計算する関数を書きなさい</a:t>
            </a:r>
            <a:endParaRPr lang="en-US" dirty="0" smtClean="0"/>
          </a:p>
          <a:p>
            <a:r>
              <a:rPr lang="en-US" dirty="0" smtClean="0"/>
              <a:t>Write a function to calculate Fibonacci series?</a:t>
            </a:r>
            <a:endParaRPr lang="en-US" dirty="0"/>
          </a:p>
        </p:txBody>
      </p:sp>
    </p:spTree>
    <p:extLst>
      <p:ext uri="{BB962C8B-B14F-4D97-AF65-F5344CB8AC3E}">
        <p14:creationId xmlns:p14="http://schemas.microsoft.com/office/powerpoint/2010/main" val="1721953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584" y="846177"/>
            <a:ext cx="8400954" cy="2031325"/>
          </a:xfrm>
          <a:prstGeom prst="rect">
            <a:avLst/>
          </a:prstGeom>
          <a:noFill/>
        </p:spPr>
        <p:txBody>
          <a:bodyPr wrap="none" rtlCol="0">
            <a:spAutoFit/>
          </a:bodyPr>
          <a:lstStyle/>
          <a:p>
            <a:r>
              <a:rPr lang="en-US" dirty="0" smtClean="0"/>
              <a:t>Strings </a:t>
            </a:r>
            <a:r>
              <a:rPr lang="ja-JP" altLang="en-US" dirty="0" smtClean="0"/>
              <a:t>は </a:t>
            </a:r>
            <a:r>
              <a:rPr lang="en-US" dirty="0" smtClean="0"/>
              <a:t>Python </a:t>
            </a:r>
            <a:r>
              <a:rPr lang="ja-JP" altLang="en-US" dirty="0" smtClean="0"/>
              <a:t>で最もポピュラーな型．文字を引用符で囲んで作成する．</a:t>
            </a:r>
            <a:endParaRPr lang="en-US" dirty="0" smtClean="0"/>
          </a:p>
          <a:p>
            <a:r>
              <a:rPr lang="en-US" altLang="ja-JP" dirty="0"/>
              <a:t>Python</a:t>
            </a:r>
            <a:r>
              <a:rPr lang="ja-JP" altLang="en-US" dirty="0"/>
              <a:t>は</a:t>
            </a:r>
            <a:r>
              <a:rPr lang="ja-JP" altLang="en-US" dirty="0" smtClean="0"/>
              <a:t>シングルクォート</a:t>
            </a:r>
            <a:r>
              <a:rPr lang="en-US" altLang="ja-JP" dirty="0"/>
              <a:t>(</a:t>
            </a:r>
            <a:r>
              <a:rPr lang="en-US" altLang="ja-JP" dirty="0">
                <a:solidFill>
                  <a:srgbClr val="FF0000"/>
                </a:solidFill>
              </a:rPr>
              <a:t>‘ ’</a:t>
            </a:r>
            <a:r>
              <a:rPr lang="en-US" altLang="ja-JP" dirty="0"/>
              <a:t>)</a:t>
            </a:r>
            <a:r>
              <a:rPr lang="ja-JP" altLang="en-US" dirty="0" smtClean="0"/>
              <a:t>とタブルクォート</a:t>
            </a:r>
            <a:r>
              <a:rPr lang="en-US" altLang="ja-JP" dirty="0"/>
              <a:t>(</a:t>
            </a:r>
            <a:r>
              <a:rPr lang="en-US" altLang="ja-JP" dirty="0">
                <a:solidFill>
                  <a:srgbClr val="FF0000"/>
                </a:solidFill>
              </a:rPr>
              <a:t>“ ”</a:t>
            </a:r>
            <a:r>
              <a:rPr lang="en-US" altLang="ja-JP" dirty="0"/>
              <a:t>)</a:t>
            </a:r>
            <a:r>
              <a:rPr lang="ja-JP" altLang="en-US" dirty="0" smtClean="0"/>
              <a:t>を</a:t>
            </a:r>
            <a:r>
              <a:rPr lang="ja-JP" altLang="en-US" dirty="0"/>
              <a:t>同様に扱う</a:t>
            </a:r>
            <a:r>
              <a:rPr lang="ja-JP" altLang="en-US" dirty="0" smtClean="0"/>
              <a:t>．</a:t>
            </a:r>
            <a:endParaRPr lang="en-US" altLang="ja-JP" dirty="0" smtClean="0"/>
          </a:p>
          <a:p>
            <a:r>
              <a:rPr lang="en-US" dirty="0" smtClean="0"/>
              <a:t>e.g. </a:t>
            </a:r>
          </a:p>
          <a:p>
            <a:r>
              <a:rPr lang="en-US" dirty="0" smtClean="0">
                <a:solidFill>
                  <a:schemeClr val="accent1">
                    <a:lumMod val="75000"/>
                  </a:schemeClr>
                </a:solidFill>
              </a:rPr>
              <a:t>var1=“Hello World!”</a:t>
            </a:r>
          </a:p>
          <a:p>
            <a:r>
              <a:rPr lang="en-US" dirty="0" smtClean="0">
                <a:solidFill>
                  <a:schemeClr val="accent1">
                    <a:lumMod val="75000"/>
                  </a:schemeClr>
                </a:solidFill>
              </a:rPr>
              <a:t>var2=‘Python Programming’</a:t>
            </a:r>
          </a:p>
          <a:p>
            <a:r>
              <a:rPr lang="en-US" dirty="0" smtClean="0"/>
              <a:t>Accessing values in string</a:t>
            </a:r>
          </a:p>
          <a:p>
            <a:r>
              <a:rPr lang="en-US" dirty="0" smtClean="0"/>
              <a:t>Python</a:t>
            </a:r>
            <a:r>
              <a:rPr lang="ja-JP" altLang="en-US" dirty="0" smtClean="0"/>
              <a:t>は文字型</a:t>
            </a:r>
            <a:r>
              <a:rPr lang="en-US" altLang="ja-JP" dirty="0" smtClean="0"/>
              <a:t>(Char)</a:t>
            </a:r>
            <a:r>
              <a:rPr lang="ja-JP" altLang="en-US" dirty="0" smtClean="0"/>
              <a:t>をサポートしていない</a:t>
            </a:r>
            <a:r>
              <a:rPr lang="en-US" dirty="0" smtClean="0"/>
              <a:t>; </a:t>
            </a:r>
            <a:r>
              <a:rPr lang="ja-JP" altLang="en-US" dirty="0" smtClean="0"/>
              <a:t>これらは長さ</a:t>
            </a:r>
            <a:r>
              <a:rPr lang="en-US" altLang="ja-JP" dirty="0" smtClean="0"/>
              <a:t>1</a:t>
            </a:r>
            <a:r>
              <a:rPr lang="ja-JP" altLang="en-US" smtClean="0"/>
              <a:t>の文字列として扱われる．</a:t>
            </a:r>
            <a:endParaRPr lang="en-US" dirty="0"/>
          </a:p>
        </p:txBody>
      </p:sp>
      <p:sp>
        <p:nvSpPr>
          <p:cNvPr id="3" name="TextBox 2"/>
          <p:cNvSpPr txBox="1"/>
          <p:nvPr/>
        </p:nvSpPr>
        <p:spPr>
          <a:xfrm>
            <a:off x="1243584" y="3127248"/>
            <a:ext cx="2971800" cy="1477328"/>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var1 </a:t>
            </a:r>
            <a:r>
              <a:rPr lang="en-US" dirty="0"/>
              <a:t>= 'Hello World!' </a:t>
            </a:r>
            <a:endParaRPr lang="en-US" dirty="0" smtClean="0"/>
          </a:p>
          <a:p>
            <a:r>
              <a:rPr lang="en-US" dirty="0" smtClean="0"/>
              <a:t>var2 </a:t>
            </a:r>
            <a:r>
              <a:rPr lang="en-US" dirty="0"/>
              <a:t>= "Python Programming" </a:t>
            </a:r>
            <a:endParaRPr lang="en-US" dirty="0" smtClean="0"/>
          </a:p>
          <a:p>
            <a:r>
              <a:rPr lang="en-US" dirty="0" smtClean="0"/>
              <a:t>print </a:t>
            </a:r>
            <a:r>
              <a:rPr lang="en-US" dirty="0"/>
              <a:t>"var1[0]: ", var1[0] </a:t>
            </a:r>
            <a:endParaRPr lang="en-US" dirty="0" smtClean="0"/>
          </a:p>
          <a:p>
            <a:r>
              <a:rPr lang="en-US" dirty="0" smtClean="0"/>
              <a:t>print </a:t>
            </a:r>
            <a:r>
              <a:rPr lang="en-US" dirty="0"/>
              <a:t>"var2[1:5]: ", var2[1:5]</a:t>
            </a:r>
          </a:p>
        </p:txBody>
      </p:sp>
      <p:sp>
        <p:nvSpPr>
          <p:cNvPr id="4" name="TextBox 3"/>
          <p:cNvSpPr txBox="1"/>
          <p:nvPr/>
        </p:nvSpPr>
        <p:spPr>
          <a:xfrm>
            <a:off x="896112" y="476845"/>
            <a:ext cx="1587038" cy="369332"/>
          </a:xfrm>
          <a:prstGeom prst="rect">
            <a:avLst/>
          </a:prstGeom>
          <a:noFill/>
        </p:spPr>
        <p:txBody>
          <a:bodyPr wrap="none" rtlCol="0">
            <a:spAutoFit/>
          </a:bodyPr>
          <a:lstStyle/>
          <a:p>
            <a:r>
              <a:rPr lang="en-US" dirty="0" smtClean="0"/>
              <a:t>String revisited</a:t>
            </a:r>
            <a:endParaRPr lang="en-US" dirty="0"/>
          </a:p>
        </p:txBody>
      </p:sp>
      <p:sp>
        <p:nvSpPr>
          <p:cNvPr id="5" name="TextBox 4"/>
          <p:cNvSpPr txBox="1"/>
          <p:nvPr/>
        </p:nvSpPr>
        <p:spPr>
          <a:xfrm>
            <a:off x="1243584" y="4854322"/>
            <a:ext cx="9262872" cy="923330"/>
          </a:xfrm>
          <a:prstGeom prst="rect">
            <a:avLst/>
          </a:prstGeom>
          <a:noFill/>
        </p:spPr>
        <p:txBody>
          <a:bodyPr wrap="square" rtlCol="0">
            <a:spAutoFit/>
          </a:bodyPr>
          <a:lstStyle/>
          <a:p>
            <a:r>
              <a:rPr lang="en-US" dirty="0" smtClean="0"/>
              <a:t>Updating String:</a:t>
            </a:r>
          </a:p>
          <a:p>
            <a:r>
              <a:rPr lang="ja-JP" altLang="en-US" dirty="0" smtClean="0"/>
              <a:t>変数に別の文字列を再割り当てすることによって，既存の文字列を更新することができる．</a:t>
            </a:r>
            <a:endParaRPr lang="en-US" dirty="0" smtClean="0"/>
          </a:p>
          <a:p>
            <a:r>
              <a:rPr lang="en-US" dirty="0" smtClean="0"/>
              <a:t>We cannot update an string location wise. – Python</a:t>
            </a:r>
            <a:r>
              <a:rPr lang="ja-JP" altLang="en-US" dirty="0" smtClean="0"/>
              <a:t>の文字列は後から変更できない．</a:t>
            </a:r>
            <a:endParaRPr lang="en-US" dirty="0"/>
          </a:p>
        </p:txBody>
      </p:sp>
    </p:spTree>
    <p:extLst>
      <p:ext uri="{BB962C8B-B14F-4D97-AF65-F5344CB8AC3E}">
        <p14:creationId xmlns:p14="http://schemas.microsoft.com/office/powerpoint/2010/main" val="371987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136" y="502920"/>
            <a:ext cx="1676806" cy="369332"/>
          </a:xfrm>
          <a:prstGeom prst="rect">
            <a:avLst/>
          </a:prstGeom>
          <a:noFill/>
        </p:spPr>
        <p:txBody>
          <a:bodyPr wrap="none" rtlCol="0">
            <a:spAutoFit/>
          </a:bodyPr>
          <a:lstStyle/>
          <a:p>
            <a:r>
              <a:rPr lang="en-US" dirty="0" smtClean="0"/>
              <a:t>Strings revisited</a:t>
            </a:r>
            <a:endParaRPr lang="en-US" dirty="0"/>
          </a:p>
        </p:txBody>
      </p:sp>
      <p:sp>
        <p:nvSpPr>
          <p:cNvPr id="4" name="TextBox 3"/>
          <p:cNvSpPr txBox="1"/>
          <p:nvPr/>
        </p:nvSpPr>
        <p:spPr>
          <a:xfrm>
            <a:off x="3236976" y="1353312"/>
            <a:ext cx="3545779" cy="369332"/>
          </a:xfrm>
          <a:prstGeom prst="rect">
            <a:avLst/>
          </a:prstGeom>
          <a:noFill/>
        </p:spPr>
        <p:txBody>
          <a:bodyPr wrap="none" rtlCol="0">
            <a:spAutoFit/>
          </a:bodyPr>
          <a:lstStyle/>
          <a:p>
            <a:r>
              <a:rPr lang="en-IN" b="1" dirty="0"/>
              <a:t>Common String Methods in Python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45406481"/>
              </p:ext>
            </p:extLst>
          </p:nvPr>
        </p:nvGraphicFramePr>
        <p:xfrm>
          <a:off x="2764942" y="1999826"/>
          <a:ext cx="7706360" cy="3073400"/>
        </p:xfrm>
        <a:graphic>
          <a:graphicData uri="http://schemas.openxmlformats.org/drawingml/2006/table">
            <a:tbl>
              <a:tblPr firstRow="1" bandRow="1">
                <a:tableStyleId>{5C22544A-7EE6-4342-B048-85BDC9FD1C3A}</a:tableStyleId>
              </a:tblPr>
              <a:tblGrid>
                <a:gridCol w="2466848">
                  <a:extLst>
                    <a:ext uri="{9D8B030D-6E8A-4147-A177-3AD203B41FA5}">
                      <a16:colId xmlns="" xmlns:a16="http://schemas.microsoft.com/office/drawing/2014/main" val="20000"/>
                    </a:ext>
                  </a:extLst>
                </a:gridCol>
                <a:gridCol w="5239512">
                  <a:extLst>
                    <a:ext uri="{9D8B030D-6E8A-4147-A177-3AD203B41FA5}">
                      <a16:colId xmlns="" xmlns:a16="http://schemas.microsoft.com/office/drawing/2014/main" val="20001"/>
                    </a:ext>
                  </a:extLst>
                </a:gridCol>
              </a:tblGrid>
              <a:tr h="370840">
                <a:tc>
                  <a:txBody>
                    <a:bodyPr/>
                    <a:lstStyle/>
                    <a:p>
                      <a:pPr algn="ctr"/>
                      <a:r>
                        <a:rPr lang="en-US" dirty="0" smtClean="0"/>
                        <a:t>Methods</a:t>
                      </a:r>
                      <a:endParaRPr lang="en-US" dirty="0"/>
                    </a:p>
                  </a:txBody>
                  <a:tcPr/>
                </a:tc>
                <a:tc>
                  <a:txBody>
                    <a:bodyPr/>
                    <a:lstStyle/>
                    <a:p>
                      <a:pPr algn="ctr"/>
                      <a:r>
                        <a:rPr lang="en-US" dirty="0" smtClean="0"/>
                        <a:t>Description </a:t>
                      </a:r>
                      <a:endParaRPr lang="en-US" dirty="0"/>
                    </a:p>
                  </a:txBody>
                  <a:tcPr/>
                </a:tc>
                <a:extLst>
                  <a:ext uri="{0D108BD9-81ED-4DB2-BD59-A6C34878D82A}">
                    <a16:rowId xmlns="" xmlns:a16="http://schemas.microsoft.com/office/drawing/2014/main" val="10000"/>
                  </a:ext>
                </a:extLst>
              </a:tr>
              <a:tr h="370840">
                <a:tc>
                  <a:txBody>
                    <a:bodyPr/>
                    <a:lstStyle/>
                    <a:p>
                      <a:pPr algn="ctr"/>
                      <a:r>
                        <a:rPr lang="en-IN" dirty="0" err="1" smtClean="0"/>
                        <a:t>stringVar.count</a:t>
                      </a:r>
                      <a:r>
                        <a:rPr lang="en-IN" dirty="0" smtClean="0"/>
                        <a:t>('x')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文字列内</a:t>
                      </a:r>
                      <a:r>
                        <a:rPr lang="ja-JP" altLang="en-US" dirty="0" smtClean="0"/>
                        <a:t>の</a:t>
                      </a:r>
                      <a:r>
                        <a:rPr lang="en-US" altLang="ja-JP" dirty="0" smtClean="0"/>
                        <a:t>’x’</a:t>
                      </a:r>
                      <a:r>
                        <a:rPr lang="ja-JP" altLang="en-US" dirty="0" smtClean="0"/>
                        <a:t>の</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数を数える</a:t>
                      </a:r>
                      <a:endParaRPr lang="en-US" sz="18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 xmlns:a16="http://schemas.microsoft.com/office/drawing/2014/main" val="10001"/>
                  </a:ext>
                </a:extLst>
              </a:tr>
              <a:tr h="370840">
                <a:tc>
                  <a:txBody>
                    <a:bodyPr/>
                    <a:lstStyle/>
                    <a:p>
                      <a:pPr algn="ctr"/>
                      <a:r>
                        <a:rPr lang="en-IN" dirty="0" err="1" smtClean="0"/>
                        <a:t>stringVar.find</a:t>
                      </a:r>
                      <a:r>
                        <a:rPr lang="en-IN" dirty="0" smtClean="0"/>
                        <a:t>('x')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a:t>
                      </a:r>
                      <a:r>
                        <a:rPr lang="en-IN" dirty="0" smtClean="0"/>
                        <a:t>‘x’</a:t>
                      </a:r>
                      <a:r>
                        <a:rPr lang="ja-JP" altLang="en-US" dirty="0" smtClean="0">
                          <a:latin typeface="メイリオ" panose="020B0604030504040204" pitchFamily="50" charset="-128"/>
                          <a:ea typeface="メイリオ" panose="020B0604030504040204" pitchFamily="50" charset="-128"/>
                        </a:rPr>
                        <a:t>の位置を返す</a:t>
                      </a:r>
                      <a:r>
                        <a:rPr lang="en-IN" dirty="0" smtClean="0">
                          <a:latin typeface="メイリオ" panose="020B0604030504040204" pitchFamily="50" charset="-128"/>
                          <a:ea typeface="メイリオ" panose="020B0604030504040204" pitchFamily="50" charset="-128"/>
                        </a:rPr>
                        <a:t> </a:t>
                      </a:r>
                    </a:p>
                  </a:txBody>
                  <a:tcPr/>
                </a:tc>
                <a:extLst>
                  <a:ext uri="{0D108BD9-81ED-4DB2-BD59-A6C34878D82A}">
                    <a16:rowId xmlns="" xmlns:a16="http://schemas.microsoft.com/office/drawing/2014/main" val="10002"/>
                  </a:ext>
                </a:extLst>
              </a:tr>
              <a:tr h="370840">
                <a:tc>
                  <a:txBody>
                    <a:bodyPr/>
                    <a:lstStyle/>
                    <a:p>
                      <a:pPr algn="ctr"/>
                      <a:r>
                        <a:rPr lang="en-IN" dirty="0" err="1" smtClean="0"/>
                        <a:t>stringVar.lower</a:t>
                      </a:r>
                      <a:r>
                        <a:rPr lang="en-IN" dirty="0" smtClean="0"/>
                        <a:t>()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メイリオ" panose="020B0604030504040204" pitchFamily="50" charset="-128"/>
                          <a:ea typeface="メイリオ" panose="020B0604030504040204" pitchFamily="50" charset="-128"/>
                        </a:rPr>
                        <a:t>stringVar</a:t>
                      </a:r>
                      <a:r>
                        <a:rPr lang="ja-JP" altLang="en-US" sz="1600" dirty="0" smtClean="0">
                          <a:latin typeface="メイリオ" panose="020B0604030504040204" pitchFamily="50" charset="-128"/>
                          <a:ea typeface="メイリオ" panose="020B0604030504040204" pitchFamily="50" charset="-128"/>
                        </a:rPr>
                        <a:t>のコピーを小文字にして返す</a:t>
                      </a:r>
                      <a:endParaRPr lang="en-US" altLang="ja-JP" sz="1600" dirty="0" smtClean="0">
                        <a:latin typeface="メイリオ" panose="020B0604030504040204" pitchFamily="50" charset="-128"/>
                        <a:ea typeface="メイリオ"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n-lt"/>
                          <a:ea typeface="+mn-ea"/>
                          <a:cs typeface="+mn-cs"/>
                        </a:rPr>
                        <a:t>(this is temporary) </a:t>
                      </a:r>
                      <a:endParaRPr lang="en-US" sz="18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err="1" smtClean="0"/>
                        <a:t>stringVar.upper</a:t>
                      </a:r>
                      <a:r>
                        <a:rPr lang="en-IN" dirty="0" smtClean="0"/>
                        <a:t>()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メイリオ" panose="020B0604030504040204" pitchFamily="50" charset="-128"/>
                          <a:ea typeface="メイリオ" panose="020B0604030504040204" pitchFamily="50" charset="-128"/>
                          <a:cs typeface="+mn-cs"/>
                        </a:rPr>
                        <a:t>stringVar</a:t>
                      </a:r>
                      <a:r>
                        <a:rPr lang="ja-JP" altLang="en-US" sz="1600" kern="1200" dirty="0" smtClean="0">
                          <a:solidFill>
                            <a:schemeClr val="dk1"/>
                          </a:solidFill>
                          <a:latin typeface="メイリオ" panose="020B0604030504040204" pitchFamily="50" charset="-128"/>
                          <a:ea typeface="メイリオ" panose="020B0604030504040204" pitchFamily="50" charset="-128"/>
                          <a:cs typeface="+mn-cs"/>
                        </a:rPr>
                        <a:t>のコピーを大文字にして返す</a:t>
                      </a:r>
                      <a:endParaRPr lang="en-US" altLang="ja-JP" sz="1600" kern="1200" dirty="0" smtClean="0">
                        <a:solidFill>
                          <a:schemeClr val="dk1"/>
                        </a:solidFill>
                        <a:latin typeface="メイリオ" panose="020B0604030504040204" pitchFamily="50" charset="-128"/>
                        <a:ea typeface="メイリオ" panose="020B0604030504040204" pitchFamily="50" charset="-128"/>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altLang="ja-JP" sz="1800" kern="1200" dirty="0" smtClean="0">
                          <a:solidFill>
                            <a:schemeClr val="dk1"/>
                          </a:solidFill>
                          <a:latin typeface="+mn-lt"/>
                          <a:ea typeface="+mn-ea"/>
                          <a:cs typeface="+mn-cs"/>
                        </a:rPr>
                        <a:t>(this is temporary) </a:t>
                      </a:r>
                      <a:endParaRPr lang="en-US" altLang="ja-JP" sz="18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err="1" smtClean="0"/>
                        <a:t>stringVar.replace</a:t>
                      </a:r>
                      <a:r>
                        <a:rPr lang="en-IN" dirty="0" smtClean="0"/>
                        <a:t>('a', 'b')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文字列内の</a:t>
                      </a:r>
                      <a:r>
                        <a:rPr lang="en-US" altLang="ja-JP" dirty="0" smtClean="0"/>
                        <a:t>’a’</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をすべて</a:t>
                      </a:r>
                      <a:r>
                        <a:rPr lang="en-US" altLang="ja-JP" dirty="0" smtClean="0"/>
                        <a:t>’b’</a:t>
                      </a: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に置き換える</a:t>
                      </a:r>
                      <a:endParaRPr lang="en-US" altLang="ja-JP" sz="1800" kern="1200" dirty="0" smtClean="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 xmlns:a16="http://schemas.microsoft.com/office/drawing/2014/main" val="10005"/>
                  </a:ext>
                </a:extLst>
              </a:tr>
              <a:tr h="370840">
                <a:tc>
                  <a:txBody>
                    <a:bodyPr/>
                    <a:lstStyle/>
                    <a:p>
                      <a:pPr algn="ctr"/>
                      <a:r>
                        <a:rPr lang="en-IN" dirty="0" err="1" smtClean="0"/>
                        <a:t>stringVar.strip</a:t>
                      </a:r>
                      <a:r>
                        <a:rPr lang="en-IN" dirty="0" smtClean="0"/>
                        <a:t>() </a:t>
                      </a:r>
                      <a:endParaRPr lang="en-US" dirty="0"/>
                    </a:p>
                  </a:txBody>
                  <a:tcPr/>
                </a:tc>
                <a:tc>
                  <a:txBody>
                    <a:bodyPr/>
                    <a:lstStyle/>
                    <a:p>
                      <a:pPr algn="ctr"/>
                      <a:r>
                        <a:rPr lang="ja-JP" altLang="en-US" sz="1800" kern="1200" dirty="0" smtClean="0">
                          <a:solidFill>
                            <a:schemeClr val="dk1"/>
                          </a:solidFill>
                          <a:latin typeface="メイリオ" panose="020B0604030504040204" pitchFamily="50" charset="-128"/>
                          <a:ea typeface="メイリオ" panose="020B0604030504040204" pitchFamily="50" charset="-128"/>
                          <a:cs typeface="+mn-cs"/>
                        </a:rPr>
                        <a:t>文字列の先頭と末尾から空白を取り除く</a:t>
                      </a:r>
                      <a:endParaRPr lang="en-US" sz="1800" kern="1200" dirty="0">
                        <a:solidFill>
                          <a:schemeClr val="dk1"/>
                        </a:solidFill>
                        <a:latin typeface="メイリオ" panose="020B0604030504040204" pitchFamily="50" charset="-128"/>
                        <a:ea typeface="メイリオ" panose="020B0604030504040204" pitchFamily="50" charset="-128"/>
                        <a:cs typeface="+mn-cs"/>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84957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368" y="758952"/>
            <a:ext cx="9693946" cy="1754326"/>
          </a:xfrm>
          <a:prstGeom prst="rect">
            <a:avLst/>
          </a:prstGeom>
          <a:noFill/>
        </p:spPr>
        <p:txBody>
          <a:bodyPr wrap="square" rtlCol="0">
            <a:spAutoFit/>
          </a:bodyPr>
          <a:lstStyle/>
          <a:p>
            <a:r>
              <a:rPr lang="en-US" altLang="ja-JP" dirty="0" smtClean="0"/>
              <a:t>3</a:t>
            </a:r>
            <a:r>
              <a:rPr lang="ja-JP" altLang="en-US" dirty="0" smtClean="0"/>
              <a:t>重クオート</a:t>
            </a:r>
            <a:r>
              <a:rPr lang="en-US" dirty="0" smtClean="0"/>
              <a:t>:</a:t>
            </a:r>
          </a:p>
          <a:p>
            <a:r>
              <a:rPr lang="ja-JP" altLang="en-US" dirty="0" smtClean="0"/>
              <a:t>複数行にわたるコメントを利用可能．</a:t>
            </a:r>
            <a:endParaRPr lang="en-US" altLang="ja-JP" dirty="0" smtClean="0"/>
          </a:p>
          <a:p>
            <a:r>
              <a:rPr lang="en-US" dirty="0" smtClean="0"/>
              <a:t>It is basically used when we want to allow strings to span multiple lines, including verbatim NEWLINEs, TABs, and other special characters.</a:t>
            </a:r>
          </a:p>
          <a:p>
            <a:r>
              <a:rPr lang="en-US" altLang="ja-JP" dirty="0" smtClean="0"/>
              <a:t>3</a:t>
            </a:r>
            <a:r>
              <a:rPr lang="ja-JP" altLang="en-US" dirty="0" err="1" smtClean="0"/>
              <a:t>つの</a:t>
            </a:r>
            <a:r>
              <a:rPr lang="ja-JP" altLang="en-US" dirty="0" smtClean="0"/>
              <a:t>連続したシングルクオートもしくはダブルクオートによって成り立つ．</a:t>
            </a:r>
            <a:endParaRPr lang="en-US" altLang="ja-JP" dirty="0" smtClean="0"/>
          </a:p>
          <a:p>
            <a:r>
              <a:rPr lang="en-US" dirty="0" smtClean="0"/>
              <a:t>e.g. </a:t>
            </a:r>
          </a:p>
        </p:txBody>
      </p:sp>
      <p:sp>
        <p:nvSpPr>
          <p:cNvPr id="4" name="TextBox 3"/>
          <p:cNvSpPr txBox="1"/>
          <p:nvPr/>
        </p:nvSpPr>
        <p:spPr>
          <a:xfrm>
            <a:off x="1894114" y="2724539"/>
            <a:ext cx="9601200" cy="2308324"/>
          </a:xfrm>
          <a:prstGeom prst="rect">
            <a:avLst/>
          </a:prstGeom>
          <a:noFill/>
          <a:ln>
            <a:solidFill>
              <a:schemeClr val="accent1"/>
            </a:solidFill>
          </a:ln>
        </p:spPr>
        <p:txBody>
          <a:bodyPr wrap="square" rtlCol="0">
            <a:spAutoFit/>
          </a:bodyPr>
          <a:lstStyle/>
          <a:p>
            <a:r>
              <a:rPr lang="en-IN" dirty="0"/>
              <a:t>#!/</a:t>
            </a:r>
            <a:r>
              <a:rPr lang="en-IN" dirty="0" err="1"/>
              <a:t>usr</a:t>
            </a:r>
            <a:r>
              <a:rPr lang="en-IN" dirty="0"/>
              <a:t>/bin/python </a:t>
            </a:r>
            <a:endParaRPr lang="en-IN" dirty="0" smtClean="0"/>
          </a:p>
          <a:p>
            <a:endParaRPr lang="en-IN" dirty="0" smtClean="0"/>
          </a:p>
          <a:p>
            <a:r>
              <a:rPr lang="en-IN" dirty="0" err="1" smtClean="0"/>
              <a:t>para_str</a:t>
            </a:r>
            <a:r>
              <a:rPr lang="en-IN" dirty="0" smtClean="0"/>
              <a:t> </a:t>
            </a:r>
            <a:r>
              <a:rPr lang="en-IN" dirty="0"/>
              <a:t>=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endParaRPr lang="en-IN" dirty="0" smtClean="0"/>
          </a:p>
          <a:p>
            <a:endParaRPr lang="en-IN" dirty="0" smtClean="0"/>
          </a:p>
          <a:p>
            <a:r>
              <a:rPr lang="en-IN" dirty="0" smtClean="0"/>
              <a:t>print </a:t>
            </a:r>
            <a:r>
              <a:rPr lang="en-IN" dirty="0" err="1"/>
              <a:t>para_str</a:t>
            </a:r>
            <a:endParaRPr lang="en-US" dirty="0"/>
          </a:p>
        </p:txBody>
      </p:sp>
    </p:spTree>
    <p:extLst>
      <p:ext uri="{BB962C8B-B14F-4D97-AF65-F5344CB8AC3E}">
        <p14:creationId xmlns:p14="http://schemas.microsoft.com/office/powerpoint/2010/main" val="369939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sz="half" idx="1"/>
          </p:nvPr>
        </p:nvSpPr>
        <p:spPr/>
        <p:txBody>
          <a:bodyPr>
            <a:noAutofit/>
          </a:bodyPr>
          <a:lstStyle/>
          <a:p>
            <a:r>
              <a:rPr lang="ja-JP" altLang="en-US" dirty="0">
                <a:latin typeface="メイリオ" panose="020B0604030504040204" pitchFamily="50" charset="-128"/>
                <a:ea typeface="メイリオ" panose="020B0604030504040204" pitchFamily="50" charset="-128"/>
              </a:rPr>
              <a:t>概要</a:t>
            </a:r>
            <a:endParaRPr 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構文</a:t>
            </a:r>
            <a:endParaRPr lang="en-US"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型</a:t>
            </a:r>
            <a:endParaRPr lang="en-US"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基本</a:t>
            </a:r>
            <a:r>
              <a:rPr lang="ja-JP" altLang="en-US" dirty="0">
                <a:latin typeface="メイリオ" panose="020B0604030504040204" pitchFamily="50" charset="-128"/>
                <a:ea typeface="メイリオ" panose="020B0604030504040204" pitchFamily="50" charset="-128"/>
              </a:rPr>
              <a:t>演算子</a:t>
            </a:r>
            <a:endParaRPr lang="en-US"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ループ</a:t>
            </a:r>
            <a:endParaRPr lang="en-US" dirty="0" smtClean="0">
              <a:latin typeface="メイリオ" panose="020B0604030504040204" pitchFamily="50" charset="-128"/>
              <a:ea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rPr>
              <a:t>Numbers</a:t>
            </a:r>
          </a:p>
          <a:p>
            <a:r>
              <a:rPr lang="ja-JP" altLang="en-US" dirty="0" smtClean="0">
                <a:latin typeface="メイリオ" panose="020B0604030504040204" pitchFamily="50" charset="-128"/>
                <a:ea typeface="メイリオ" panose="020B0604030504040204" pitchFamily="50" charset="-128"/>
              </a:rPr>
              <a:t>文字列</a:t>
            </a:r>
            <a:endParaRPr lang="en-US" dirty="0">
              <a:latin typeface="メイリオ" panose="020B0604030504040204" pitchFamily="50" charset="-128"/>
              <a:ea typeface="メイリオ" panose="020B0604030504040204" pitchFamily="50" charset="-128"/>
            </a:endParaRPr>
          </a:p>
        </p:txBody>
      </p:sp>
      <p:sp>
        <p:nvSpPr>
          <p:cNvPr id="4" name="Content Placeholder 3"/>
          <p:cNvSpPr>
            <a:spLocks noGrp="1"/>
          </p:cNvSpPr>
          <p:nvPr>
            <p:ph sz="half" idx="2"/>
          </p:nvPr>
        </p:nvSpPr>
        <p:spPr/>
        <p:txBody>
          <a:bodyPr/>
          <a:lstStyle/>
          <a:p>
            <a:r>
              <a:rPr lang="ja-JP" altLang="en-US" dirty="0"/>
              <a:t>リスト</a:t>
            </a:r>
            <a:endParaRPr lang="en-US" dirty="0" smtClean="0"/>
          </a:p>
          <a:p>
            <a:r>
              <a:rPr lang="ja-JP" altLang="en-US" dirty="0"/>
              <a:t>タプル</a:t>
            </a:r>
            <a:endParaRPr lang="en-US" dirty="0" smtClean="0"/>
          </a:p>
          <a:p>
            <a:r>
              <a:rPr lang="ja-JP" altLang="en-US" dirty="0" smtClean="0"/>
              <a:t>ディクショナリ</a:t>
            </a:r>
            <a:endParaRPr lang="en-US" altLang="ja-JP" dirty="0"/>
          </a:p>
          <a:p>
            <a:r>
              <a:rPr lang="ja-JP" altLang="en-US" dirty="0" smtClean="0"/>
              <a:t>関</a:t>
            </a:r>
            <a:r>
              <a:rPr lang="ja-JP" altLang="en-US" dirty="0"/>
              <a:t>数</a:t>
            </a:r>
            <a:endParaRPr lang="en-US" dirty="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215153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712" y="548640"/>
            <a:ext cx="1811714" cy="523220"/>
          </a:xfrm>
          <a:prstGeom prst="rect">
            <a:avLst/>
          </a:prstGeom>
          <a:noFill/>
        </p:spPr>
        <p:txBody>
          <a:bodyPr wrap="none" rtlCol="0">
            <a:spAutoFit/>
          </a:bodyPr>
          <a:lstStyle/>
          <a:p>
            <a:r>
              <a:rPr lang="en-US" sz="2800" dirty="0" smtClean="0">
                <a:latin typeface="メイリオ" panose="020B0604030504040204" pitchFamily="50" charset="-128"/>
                <a:ea typeface="メイリオ" panose="020B0604030504040204" pitchFamily="50" charset="-128"/>
              </a:rPr>
              <a:t>Lists </a:t>
            </a:r>
            <a:r>
              <a:rPr lang="ja-JP" altLang="en-US" sz="2800" dirty="0" smtClean="0">
                <a:latin typeface="メイリオ" panose="020B0604030504040204" pitchFamily="50" charset="-128"/>
                <a:ea typeface="メイリオ" panose="020B0604030504040204" pitchFamily="50" charset="-128"/>
              </a:rPr>
              <a:t>再考</a:t>
            </a:r>
            <a:endParaRPr lang="en-US" sz="2800" dirty="0">
              <a:latin typeface="メイリオ" panose="020B0604030504040204" pitchFamily="50" charset="-128"/>
              <a:ea typeface="メイリオ" panose="020B0604030504040204" pitchFamily="50" charset="-128"/>
            </a:endParaRPr>
          </a:p>
        </p:txBody>
      </p:sp>
      <p:sp>
        <p:nvSpPr>
          <p:cNvPr id="3" name="TextBox 2"/>
          <p:cNvSpPr txBox="1"/>
          <p:nvPr/>
        </p:nvSpPr>
        <p:spPr>
          <a:xfrm>
            <a:off x="1243585" y="1194399"/>
            <a:ext cx="10405871"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リスト</a:t>
            </a:r>
            <a:r>
              <a:rPr lang="ja-JP" altLang="en-US" dirty="0">
                <a:latin typeface="メイリオ" panose="020B0604030504040204" pitchFamily="50" charset="-128"/>
                <a:ea typeface="メイリオ" panose="020B0604030504040204" pitchFamily="50" charset="-128"/>
              </a:rPr>
              <a:t>は</a:t>
            </a:r>
            <a:r>
              <a:rPr lang="en-IN" dirty="0">
                <a:latin typeface="メイリオ" panose="020B0604030504040204" pitchFamily="50" charset="-128"/>
                <a:ea typeface="メイリオ" panose="020B0604030504040204" pitchFamily="50" charset="-128"/>
              </a:rPr>
              <a:t>Python</a:t>
            </a:r>
            <a:r>
              <a:rPr lang="ja-JP" altLang="en-US" dirty="0">
                <a:latin typeface="メイリオ" panose="020B0604030504040204" pitchFamily="50" charset="-128"/>
                <a:ea typeface="メイリオ" panose="020B0604030504040204" pitchFamily="50" charset="-128"/>
              </a:rPr>
              <a:t>で最も汎用性が高い型で，コンマ区切りの値（要素）の並びを角括弧で囲んだものとして書き表される．リストは同じ型の集合である必要はない．</a:t>
            </a:r>
            <a:endParaRPr lang="en-US" dirty="0">
              <a:latin typeface="メイリオ" panose="020B0604030504040204" pitchFamily="50" charset="-128"/>
              <a:ea typeface="メイリオ" panose="020B0604030504040204" pitchFamily="50" charset="-128"/>
            </a:endParaRPr>
          </a:p>
        </p:txBody>
      </p:sp>
      <p:sp>
        <p:nvSpPr>
          <p:cNvPr id="4" name="TextBox 3"/>
          <p:cNvSpPr txBox="1"/>
          <p:nvPr/>
        </p:nvSpPr>
        <p:spPr>
          <a:xfrm>
            <a:off x="1243585" y="2238387"/>
            <a:ext cx="7263527"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単純にコンマ区切りの値を角括弧で囲むことでリストを作成できる</a:t>
            </a:r>
            <a:r>
              <a:rPr lang="ja-JP" altLang="en-US" dirty="0" smtClean="0"/>
              <a:t>．</a:t>
            </a:r>
            <a:endParaRPr lang="en-US" dirty="0"/>
          </a:p>
        </p:txBody>
      </p:sp>
      <p:sp>
        <p:nvSpPr>
          <p:cNvPr id="5" name="TextBox 4"/>
          <p:cNvSpPr txBox="1"/>
          <p:nvPr/>
        </p:nvSpPr>
        <p:spPr>
          <a:xfrm>
            <a:off x="1243585" y="3041059"/>
            <a:ext cx="4116063" cy="923330"/>
          </a:xfrm>
          <a:prstGeom prst="rect">
            <a:avLst/>
          </a:prstGeom>
          <a:noFill/>
          <a:ln>
            <a:solidFill>
              <a:schemeClr val="tx1"/>
            </a:solidFill>
          </a:ln>
        </p:spPr>
        <p:txBody>
          <a:bodyPr wrap="none" rtlCol="0">
            <a:spAutoFit/>
          </a:bodyPr>
          <a:lstStyle/>
          <a:p>
            <a:r>
              <a:rPr lang="en-IN" dirty="0"/>
              <a:t>list1 = ['physics', 'chemistry', 1997, 2000]; </a:t>
            </a:r>
            <a:endParaRPr lang="en-IN" dirty="0" smtClean="0"/>
          </a:p>
          <a:p>
            <a:r>
              <a:rPr lang="en-IN" dirty="0" smtClean="0"/>
              <a:t>list2 </a:t>
            </a:r>
            <a:r>
              <a:rPr lang="en-IN" dirty="0"/>
              <a:t>= [1, 2, 3, 4, 5 ]; </a:t>
            </a:r>
            <a:endParaRPr lang="en-IN" dirty="0" smtClean="0"/>
          </a:p>
          <a:p>
            <a:r>
              <a:rPr lang="en-IN" dirty="0" smtClean="0"/>
              <a:t>list3 </a:t>
            </a:r>
            <a:r>
              <a:rPr lang="en-IN" dirty="0"/>
              <a:t>= ["a", "b", "c", "d"]</a:t>
            </a:r>
            <a:endParaRPr lang="en-US" dirty="0"/>
          </a:p>
        </p:txBody>
      </p:sp>
      <p:sp>
        <p:nvSpPr>
          <p:cNvPr id="6" name="TextBox 5"/>
          <p:cNvSpPr txBox="1"/>
          <p:nvPr/>
        </p:nvSpPr>
        <p:spPr>
          <a:xfrm>
            <a:off x="1243585" y="2727805"/>
            <a:ext cx="1029834" cy="369332"/>
          </a:xfrm>
          <a:prstGeom prst="rect">
            <a:avLst/>
          </a:prstGeom>
          <a:noFill/>
        </p:spPr>
        <p:txBody>
          <a:bodyPr wrap="none" rtlCol="0">
            <a:spAutoFit/>
          </a:bodyPr>
          <a:lstStyle/>
          <a:p>
            <a:r>
              <a:rPr lang="en-US" dirty="0" smtClean="0"/>
              <a:t>Example </a:t>
            </a:r>
            <a:endParaRPr lang="en-US" dirty="0"/>
          </a:p>
        </p:txBody>
      </p:sp>
      <p:sp>
        <p:nvSpPr>
          <p:cNvPr id="7" name="TextBox 6"/>
          <p:cNvSpPr txBox="1"/>
          <p:nvPr/>
        </p:nvSpPr>
        <p:spPr>
          <a:xfrm>
            <a:off x="1243585" y="4020467"/>
            <a:ext cx="5302349" cy="2585323"/>
          </a:xfrm>
          <a:prstGeom prst="rect">
            <a:avLst/>
          </a:prstGeom>
          <a:noFill/>
          <a:ln>
            <a:solidFill>
              <a:schemeClr val="tx1"/>
            </a:solidFill>
          </a:ln>
        </p:spPr>
        <p:txBody>
          <a:bodyPr wrap="none" rtlCol="0">
            <a:spAutoFit/>
          </a:bodyPr>
          <a:lstStyle/>
          <a:p>
            <a:r>
              <a:rPr lang="en-US" dirty="0" smtClean="0"/>
              <a:t>Accessing Values in Lists</a:t>
            </a:r>
          </a:p>
          <a:p>
            <a:r>
              <a:rPr lang="en-US" dirty="0" smtClean="0"/>
              <a:t>Use </a:t>
            </a:r>
            <a:r>
              <a:rPr lang="en-US" dirty="0" smtClean="0">
                <a:solidFill>
                  <a:schemeClr val="accent1">
                    <a:lumMod val="75000"/>
                  </a:schemeClr>
                </a:solidFill>
              </a:rPr>
              <a:t>Square Bracket</a:t>
            </a:r>
            <a:r>
              <a:rPr lang="en-US" dirty="0" smtClean="0"/>
              <a:t> (</a:t>
            </a:r>
            <a:r>
              <a:rPr lang="en-US" dirty="0" smtClean="0">
                <a:solidFill>
                  <a:schemeClr val="accent1">
                    <a:lumMod val="75000"/>
                  </a:schemeClr>
                </a:solidFill>
              </a:rPr>
              <a:t>[]</a:t>
            </a:r>
            <a:r>
              <a:rPr lang="en-US" dirty="0" smtClean="0"/>
              <a:t>) for slicing along with the index.</a:t>
            </a:r>
          </a:p>
          <a:p>
            <a:r>
              <a:rPr lang="en-US" dirty="0" smtClean="0"/>
              <a:t>Example:</a:t>
            </a:r>
          </a:p>
          <a:p>
            <a:endParaRPr lang="en-US" dirty="0"/>
          </a:p>
          <a:p>
            <a:r>
              <a:rPr lang="en-US" dirty="0" smtClean="0"/>
              <a:t>#!/</a:t>
            </a:r>
            <a:r>
              <a:rPr lang="en-US" dirty="0" err="1" smtClean="0"/>
              <a:t>usr</a:t>
            </a:r>
            <a:r>
              <a:rPr lang="en-US" dirty="0" smtClean="0"/>
              <a:t>/bin/python</a:t>
            </a:r>
          </a:p>
          <a:p>
            <a:r>
              <a:rPr lang="en-US" dirty="0" smtClean="0"/>
              <a:t>List_1=[‘physics’, ‘chemistry’, 1997, 2000]</a:t>
            </a:r>
          </a:p>
          <a:p>
            <a:r>
              <a:rPr lang="en-US" dirty="0" smtClean="0"/>
              <a:t>List_2= [1,2,3,4,5,6,7]</a:t>
            </a:r>
          </a:p>
          <a:p>
            <a:r>
              <a:rPr lang="en-US" dirty="0" smtClean="0"/>
              <a:t>print “list1[0]:”, List_1[0]</a:t>
            </a:r>
          </a:p>
          <a:p>
            <a:r>
              <a:rPr lang="en-US" dirty="0" smtClean="0"/>
              <a:t>print “list2[1:5]”,List_2[1:5]</a:t>
            </a:r>
          </a:p>
        </p:txBody>
      </p:sp>
      <p:sp>
        <p:nvSpPr>
          <p:cNvPr id="8" name="TextBox 7"/>
          <p:cNvSpPr txBox="1"/>
          <p:nvPr/>
        </p:nvSpPr>
        <p:spPr>
          <a:xfrm>
            <a:off x="7068312" y="2727805"/>
            <a:ext cx="4912194" cy="3139321"/>
          </a:xfrm>
          <a:prstGeom prst="rect">
            <a:avLst/>
          </a:prstGeom>
          <a:noFill/>
          <a:ln>
            <a:solidFill>
              <a:schemeClr val="tx1"/>
            </a:solidFill>
          </a:ln>
        </p:spPr>
        <p:txBody>
          <a:bodyPr wrap="square" rtlCol="0">
            <a:spAutoFit/>
          </a:bodyPr>
          <a:lstStyle/>
          <a:p>
            <a:r>
              <a:rPr lang="en-US" dirty="0" smtClean="0"/>
              <a:t>Updating List</a:t>
            </a:r>
          </a:p>
          <a:p>
            <a:r>
              <a:rPr lang="en-US" dirty="0" smtClean="0"/>
              <a:t>We can update single or multiple entries in a list by giving slice on the left hand of the assignment operator</a:t>
            </a:r>
          </a:p>
          <a:p>
            <a:r>
              <a:rPr lang="en-US" dirty="0" smtClean="0"/>
              <a:t>Example:</a:t>
            </a:r>
          </a:p>
          <a:p>
            <a:r>
              <a:rPr lang="en-US" dirty="0"/>
              <a:t>#!/</a:t>
            </a:r>
            <a:r>
              <a:rPr lang="en-US" dirty="0" err="1"/>
              <a:t>usr</a:t>
            </a:r>
            <a:r>
              <a:rPr lang="en-US" dirty="0"/>
              <a:t>/bin/python </a:t>
            </a:r>
            <a:endParaRPr lang="en-US" dirty="0" smtClean="0"/>
          </a:p>
          <a:p>
            <a:r>
              <a:rPr lang="en-US" dirty="0" smtClean="0"/>
              <a:t>list </a:t>
            </a:r>
            <a:r>
              <a:rPr lang="en-US" dirty="0"/>
              <a:t>= ['physics', 'chemistry', 1997, 2000]; </a:t>
            </a:r>
            <a:endParaRPr lang="en-US" dirty="0" smtClean="0"/>
          </a:p>
          <a:p>
            <a:r>
              <a:rPr lang="en-US" dirty="0" smtClean="0"/>
              <a:t>print </a:t>
            </a:r>
            <a:r>
              <a:rPr lang="en-US" dirty="0"/>
              <a:t>"Value available at index 2 : " </a:t>
            </a:r>
            <a:endParaRPr lang="en-US" dirty="0" smtClean="0"/>
          </a:p>
          <a:p>
            <a:r>
              <a:rPr lang="en-US" dirty="0" smtClean="0"/>
              <a:t>print </a:t>
            </a:r>
            <a:r>
              <a:rPr lang="en-US" dirty="0"/>
              <a:t>list[2] </a:t>
            </a:r>
            <a:endParaRPr lang="en-US" dirty="0" smtClean="0"/>
          </a:p>
          <a:p>
            <a:r>
              <a:rPr lang="en-US" dirty="0" smtClean="0"/>
              <a:t>list[2</a:t>
            </a:r>
            <a:r>
              <a:rPr lang="en-US" dirty="0"/>
              <a:t>] = 2001; </a:t>
            </a:r>
            <a:endParaRPr lang="en-US" dirty="0" smtClean="0"/>
          </a:p>
          <a:p>
            <a:r>
              <a:rPr lang="en-US" dirty="0" smtClean="0"/>
              <a:t>print </a:t>
            </a:r>
            <a:r>
              <a:rPr lang="en-US" dirty="0"/>
              <a:t>"New value available at index 2 : " print list[2]</a:t>
            </a:r>
          </a:p>
        </p:txBody>
      </p:sp>
    </p:spTree>
    <p:extLst>
      <p:ext uri="{BB962C8B-B14F-4D97-AF65-F5344CB8AC3E}">
        <p14:creationId xmlns:p14="http://schemas.microsoft.com/office/powerpoint/2010/main" val="1760093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3649" y="839755"/>
            <a:ext cx="10049069" cy="1200329"/>
          </a:xfrm>
          <a:prstGeom prst="rect">
            <a:avLst/>
          </a:prstGeom>
          <a:noFill/>
        </p:spPr>
        <p:txBody>
          <a:bodyPr wrap="square" rtlCol="0">
            <a:spAutoFit/>
          </a:bodyPr>
          <a:lstStyle/>
          <a:p>
            <a:r>
              <a:rPr lang="en-US" dirty="0">
                <a:latin typeface="メイリオ" panose="020B0604030504040204" pitchFamily="50" charset="-128"/>
                <a:ea typeface="メイリオ" panose="020B0604030504040204" pitchFamily="50" charset="-128"/>
              </a:rPr>
              <a:t>List </a:t>
            </a:r>
            <a:r>
              <a:rPr lang="ja-JP" altLang="en-US" dirty="0">
                <a:latin typeface="メイリオ" panose="020B0604030504040204" pitchFamily="50" charset="-128"/>
                <a:ea typeface="メイリオ" panose="020B0604030504040204" pitchFamily="50" charset="-128"/>
              </a:rPr>
              <a:t>要素の削除</a:t>
            </a:r>
            <a:r>
              <a:rPr lang="en-US"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要素の</a:t>
            </a:r>
            <a:r>
              <a:rPr lang="ja-JP" altLang="en-US" dirty="0" smtClean="0">
                <a:latin typeface="メイリオ" panose="020B0604030504040204" pitchFamily="50" charset="-128"/>
                <a:ea typeface="メイリオ" panose="020B0604030504040204" pitchFamily="50" charset="-128"/>
              </a:rPr>
              <a:t>位置が既知であれば</a:t>
            </a:r>
            <a:r>
              <a:rPr lang="en-US" dirty="0" smtClean="0">
                <a:solidFill>
                  <a:schemeClr val="accent1">
                    <a:lumMod val="75000"/>
                  </a:schemeClr>
                </a:solidFill>
              </a:rPr>
              <a:t>del </a:t>
            </a:r>
            <a:r>
              <a:rPr lang="ja-JP" altLang="en-US" dirty="0">
                <a:latin typeface="メイリオ" panose="020B0604030504040204" pitchFamily="50" charset="-128"/>
                <a:ea typeface="メイリオ" panose="020B0604030504040204" pitchFamily="50" charset="-128"/>
              </a:rPr>
              <a:t>ステートメントを用いてリストの要素を削除</a:t>
            </a:r>
            <a:r>
              <a:rPr lang="ja-JP" altLang="en-US" dirty="0" smtClean="0">
                <a:latin typeface="メイリオ" panose="020B0604030504040204" pitchFamily="50" charset="-128"/>
                <a:ea typeface="メイリオ" panose="020B0604030504040204" pitchFamily="50" charset="-128"/>
              </a:rPr>
              <a:t>できる，もしくは</a:t>
            </a:r>
            <a:r>
              <a:rPr lang="en-US" dirty="0" smtClean="0"/>
              <a:t> </a:t>
            </a:r>
            <a:r>
              <a:rPr lang="en-US" dirty="0" smtClean="0">
                <a:solidFill>
                  <a:schemeClr val="accent1">
                    <a:lumMod val="75000"/>
                  </a:schemeClr>
                </a:solidFill>
              </a:rPr>
              <a:t>remove</a:t>
            </a:r>
            <a:r>
              <a:rPr lang="ja-JP" altLang="en-US" dirty="0" smtClean="0">
                <a:latin typeface="メイリオ" panose="020B0604030504040204" pitchFamily="50" charset="-128"/>
                <a:ea typeface="メイリオ" panose="020B0604030504040204" pitchFamily="50" charset="-128"/>
              </a:rPr>
              <a:t>ステートメント</a:t>
            </a:r>
            <a:r>
              <a:rPr lang="ja-JP" altLang="en-US" smtClean="0">
                <a:latin typeface="メイリオ" panose="020B0604030504040204" pitchFamily="50" charset="-128"/>
                <a:ea typeface="メイリオ" panose="020B0604030504040204" pitchFamily="50" charset="-128"/>
              </a:rPr>
              <a:t>を用いてリストからある要素を削除できる．</a:t>
            </a:r>
            <a:endParaRPr lang="en-US" dirty="0">
              <a:latin typeface="メイリオ" panose="020B0604030504040204" pitchFamily="50" charset="-128"/>
              <a:ea typeface="メイリオ" panose="020B0604030504040204" pitchFamily="50" charset="-128"/>
            </a:endParaRPr>
          </a:p>
          <a:p>
            <a:r>
              <a:rPr lang="en-US" dirty="0" smtClean="0"/>
              <a:t>Example:</a:t>
            </a:r>
            <a:endParaRPr lang="en-US" dirty="0"/>
          </a:p>
        </p:txBody>
      </p:sp>
      <p:sp>
        <p:nvSpPr>
          <p:cNvPr id="3" name="TextBox 2"/>
          <p:cNvSpPr txBox="1"/>
          <p:nvPr/>
        </p:nvSpPr>
        <p:spPr>
          <a:xfrm>
            <a:off x="1278294" y="2040084"/>
            <a:ext cx="3629607" cy="1754326"/>
          </a:xfrm>
          <a:prstGeom prst="rect">
            <a:avLst/>
          </a:prstGeom>
          <a:noFill/>
          <a:ln>
            <a:solidFill>
              <a:schemeClr val="tx1"/>
            </a:solidFill>
          </a:ln>
        </p:spPr>
        <p:txBody>
          <a:bodyPr wrap="square" rtlCol="0">
            <a:spAutoFit/>
          </a:bodyPr>
          <a:lstStyle/>
          <a:p>
            <a:r>
              <a:rPr lang="en-IN" dirty="0"/>
              <a:t>#!/</a:t>
            </a:r>
            <a:r>
              <a:rPr lang="en-IN" dirty="0" err="1"/>
              <a:t>usr</a:t>
            </a:r>
            <a:r>
              <a:rPr lang="en-IN" dirty="0"/>
              <a:t>/bin/python </a:t>
            </a:r>
            <a:endParaRPr lang="en-IN" dirty="0" smtClean="0"/>
          </a:p>
          <a:p>
            <a:r>
              <a:rPr lang="en-IN" dirty="0" err="1" smtClean="0"/>
              <a:t>aList</a:t>
            </a:r>
            <a:r>
              <a:rPr lang="en-IN" dirty="0" smtClean="0"/>
              <a:t> </a:t>
            </a:r>
            <a:r>
              <a:rPr lang="en-IN" dirty="0"/>
              <a:t>= [123, 'xyz', '</a:t>
            </a:r>
            <a:r>
              <a:rPr lang="en-IN" dirty="0" err="1"/>
              <a:t>zara</a:t>
            </a:r>
            <a:r>
              <a:rPr lang="en-IN" dirty="0"/>
              <a:t>', '</a:t>
            </a:r>
            <a:r>
              <a:rPr lang="en-IN" dirty="0" err="1"/>
              <a:t>abc</a:t>
            </a:r>
            <a:r>
              <a:rPr lang="en-IN" dirty="0"/>
              <a:t>', 'xyz</a:t>
            </a:r>
            <a:r>
              <a:rPr lang="en-IN" dirty="0" smtClean="0"/>
              <a:t>'];</a:t>
            </a:r>
          </a:p>
          <a:p>
            <a:r>
              <a:rPr lang="en-IN" dirty="0" err="1" smtClean="0"/>
              <a:t>aList.remove</a:t>
            </a:r>
            <a:r>
              <a:rPr lang="en-IN" dirty="0"/>
              <a:t>('xyz'); </a:t>
            </a:r>
            <a:endParaRPr lang="en-IN" dirty="0" smtClean="0"/>
          </a:p>
          <a:p>
            <a:r>
              <a:rPr lang="en-IN" dirty="0" smtClean="0"/>
              <a:t>print </a:t>
            </a:r>
            <a:r>
              <a:rPr lang="en-IN" dirty="0"/>
              <a:t>"List : ", </a:t>
            </a:r>
            <a:r>
              <a:rPr lang="en-IN" dirty="0" err="1" smtClean="0"/>
              <a:t>aList</a:t>
            </a:r>
            <a:endParaRPr lang="en-IN" dirty="0" smtClean="0"/>
          </a:p>
          <a:p>
            <a:r>
              <a:rPr lang="en-IN" dirty="0" err="1" smtClean="0"/>
              <a:t>aList.remove</a:t>
            </a:r>
            <a:r>
              <a:rPr lang="en-IN" dirty="0"/>
              <a:t>('</a:t>
            </a:r>
            <a:r>
              <a:rPr lang="en-IN" dirty="0" err="1"/>
              <a:t>abc</a:t>
            </a:r>
            <a:r>
              <a:rPr lang="en-IN" dirty="0"/>
              <a:t>'); </a:t>
            </a:r>
            <a:endParaRPr lang="en-IN" dirty="0" smtClean="0"/>
          </a:p>
          <a:p>
            <a:r>
              <a:rPr lang="en-IN" dirty="0" smtClean="0"/>
              <a:t>print </a:t>
            </a:r>
            <a:r>
              <a:rPr lang="en-IN" dirty="0"/>
              <a:t>"List : ", </a:t>
            </a:r>
            <a:r>
              <a:rPr lang="en-IN" dirty="0" err="1"/>
              <a:t>aList</a:t>
            </a:r>
            <a:endParaRPr lang="en-US" dirty="0"/>
          </a:p>
        </p:txBody>
      </p:sp>
      <p:sp>
        <p:nvSpPr>
          <p:cNvPr id="4" name="TextBox 3"/>
          <p:cNvSpPr txBox="1"/>
          <p:nvPr/>
        </p:nvSpPr>
        <p:spPr>
          <a:xfrm>
            <a:off x="5430603" y="2040084"/>
            <a:ext cx="4179741" cy="1754326"/>
          </a:xfrm>
          <a:prstGeom prst="rect">
            <a:avLst/>
          </a:prstGeom>
          <a:noFill/>
          <a:ln>
            <a:solidFill>
              <a:schemeClr val="tx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list1 </a:t>
            </a:r>
            <a:r>
              <a:rPr lang="en-US" dirty="0"/>
              <a:t>= ['physics', 'chemistry', 1997, 2000]; </a:t>
            </a:r>
            <a:endParaRPr lang="en-US" dirty="0" smtClean="0"/>
          </a:p>
          <a:p>
            <a:r>
              <a:rPr lang="en-US" dirty="0" smtClean="0"/>
              <a:t>print </a:t>
            </a:r>
            <a:r>
              <a:rPr lang="en-US" dirty="0"/>
              <a:t>list1 </a:t>
            </a:r>
            <a:endParaRPr lang="en-US" dirty="0" smtClean="0"/>
          </a:p>
          <a:p>
            <a:r>
              <a:rPr lang="en-US" dirty="0" smtClean="0"/>
              <a:t>del </a:t>
            </a:r>
            <a:r>
              <a:rPr lang="en-US" dirty="0"/>
              <a:t>list1[2]; </a:t>
            </a:r>
            <a:endParaRPr lang="en-US" dirty="0" smtClean="0"/>
          </a:p>
          <a:p>
            <a:r>
              <a:rPr lang="en-US" dirty="0" smtClean="0"/>
              <a:t>print </a:t>
            </a:r>
            <a:r>
              <a:rPr lang="en-US" dirty="0"/>
              <a:t>"After deleting value at index 2 : " </a:t>
            </a:r>
            <a:endParaRPr lang="en-US" dirty="0" smtClean="0"/>
          </a:p>
          <a:p>
            <a:r>
              <a:rPr lang="en-US" dirty="0" smtClean="0"/>
              <a:t>print </a:t>
            </a:r>
            <a:r>
              <a:rPr lang="en-US" dirty="0"/>
              <a:t>list1</a:t>
            </a:r>
          </a:p>
        </p:txBody>
      </p:sp>
    </p:spTree>
    <p:extLst>
      <p:ext uri="{BB962C8B-B14F-4D97-AF65-F5344CB8AC3E}">
        <p14:creationId xmlns:p14="http://schemas.microsoft.com/office/powerpoint/2010/main" val="1733135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453190"/>
            <a:ext cx="2492990" cy="369332"/>
          </a:xfrm>
          <a:prstGeom prst="rect">
            <a:avLst/>
          </a:prstGeom>
          <a:noFill/>
        </p:spPr>
        <p:txBody>
          <a:bodyPr wrap="non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基本的なリスト演算子</a:t>
            </a:r>
            <a:endParaRPr lang="en-US" dirty="0">
              <a:solidFill>
                <a:schemeClr val="accent1">
                  <a:lumMod val="75000"/>
                </a:schemeClr>
              </a:solidFill>
              <a:latin typeface="メイリオ" panose="020B0604030504040204" pitchFamily="50" charset="-128"/>
              <a:ea typeface="メイリオ" panose="020B0604030504040204" pitchFamily="50"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3048408197"/>
              </p:ext>
            </p:extLst>
          </p:nvPr>
        </p:nvGraphicFramePr>
        <p:xfrm>
          <a:off x="1143000" y="925571"/>
          <a:ext cx="9153144" cy="2194560"/>
        </p:xfrm>
        <a:graphic>
          <a:graphicData uri="http://schemas.openxmlformats.org/drawingml/2006/table">
            <a:tbl>
              <a:tblPr/>
              <a:tblGrid>
                <a:gridCol w="3051048">
                  <a:extLst>
                    <a:ext uri="{9D8B030D-6E8A-4147-A177-3AD203B41FA5}">
                      <a16:colId xmlns="" xmlns:a16="http://schemas.microsoft.com/office/drawing/2014/main" val="20000"/>
                    </a:ext>
                  </a:extLst>
                </a:gridCol>
                <a:gridCol w="3051048">
                  <a:extLst>
                    <a:ext uri="{9D8B030D-6E8A-4147-A177-3AD203B41FA5}">
                      <a16:colId xmlns="" xmlns:a16="http://schemas.microsoft.com/office/drawing/2014/main" val="20001"/>
                    </a:ext>
                  </a:extLst>
                </a:gridCol>
                <a:gridCol w="3051048">
                  <a:extLst>
                    <a:ext uri="{9D8B030D-6E8A-4147-A177-3AD203B41FA5}">
                      <a16:colId xmlns="" xmlns:a16="http://schemas.microsoft.com/office/drawing/2014/main" val="20002"/>
                    </a:ext>
                  </a:extLst>
                </a:gridCol>
              </a:tblGrid>
              <a:tr h="0">
                <a:tc>
                  <a:txBody>
                    <a:bodyPr/>
                    <a:lstStyle/>
                    <a:p>
                      <a:pPr algn="ctr"/>
                      <a:r>
                        <a:rPr lang="en-US" dirty="0">
                          <a:effectLst/>
                        </a:rPr>
                        <a:t>Python Expression</a:t>
                      </a:r>
                    </a:p>
                  </a:txBody>
                  <a:tcPr anchor="ctr">
                    <a:lnL>
                      <a:noFill/>
                    </a:lnL>
                    <a:lnR>
                      <a:noFill/>
                    </a:lnR>
                    <a:lnT>
                      <a:noFill/>
                    </a:lnT>
                    <a:lnB>
                      <a:noFill/>
                    </a:lnB>
                    <a:solidFill>
                      <a:schemeClr val="tx2">
                        <a:lumMod val="60000"/>
                        <a:lumOff val="40000"/>
                      </a:schemeClr>
                    </a:solidFill>
                  </a:tcPr>
                </a:tc>
                <a:tc>
                  <a:txBody>
                    <a:bodyPr/>
                    <a:lstStyle/>
                    <a:p>
                      <a:pPr algn="ctr"/>
                      <a:r>
                        <a:rPr lang="en-US" dirty="0">
                          <a:effectLst/>
                        </a:rPr>
                        <a:t>Results </a:t>
                      </a:r>
                    </a:p>
                  </a:txBody>
                  <a:tcPr anchor="ctr">
                    <a:lnL>
                      <a:noFill/>
                    </a:lnL>
                    <a:lnR>
                      <a:noFill/>
                    </a:lnR>
                    <a:lnT>
                      <a:noFill/>
                    </a:lnT>
                    <a:lnB>
                      <a:noFill/>
                    </a:lnB>
                    <a:solidFill>
                      <a:schemeClr val="tx2">
                        <a:lumMod val="60000"/>
                        <a:lumOff val="40000"/>
                      </a:schemeClr>
                    </a:solidFill>
                  </a:tcPr>
                </a:tc>
                <a:tc>
                  <a:txBody>
                    <a:bodyPr/>
                    <a:lstStyle/>
                    <a:p>
                      <a:pPr algn="ctr"/>
                      <a:r>
                        <a:rPr lang="en-US" dirty="0">
                          <a:effectLst/>
                        </a:rPr>
                        <a:t>Description</a:t>
                      </a:r>
                    </a:p>
                  </a:txBody>
                  <a:tcPr anchor="ctr">
                    <a:lnL>
                      <a:noFill/>
                    </a:lnL>
                    <a:lnR>
                      <a:noFill/>
                    </a:lnR>
                    <a:lnT>
                      <a:noFill/>
                    </a:lnT>
                    <a:lnB>
                      <a:noFill/>
                    </a:lnB>
                    <a:solidFill>
                      <a:schemeClr val="tx2">
                        <a:lumMod val="60000"/>
                        <a:lumOff val="40000"/>
                      </a:schemeClr>
                    </a:solidFill>
                  </a:tcPr>
                </a:tc>
                <a:extLst>
                  <a:ext uri="{0D108BD9-81ED-4DB2-BD59-A6C34878D82A}">
                    <a16:rowId xmlns="" xmlns:a16="http://schemas.microsoft.com/office/drawing/2014/main" val="10000"/>
                  </a:ext>
                </a:extLst>
              </a:tr>
              <a:tr h="0">
                <a:tc>
                  <a:txBody>
                    <a:bodyPr/>
                    <a:lstStyle/>
                    <a:p>
                      <a:pPr algn="ctr"/>
                      <a:r>
                        <a:rPr lang="en-US"/>
                        <a:t>len([1, 2, 3])</a:t>
                      </a:r>
                    </a:p>
                  </a:txBody>
                  <a:tcPr anchor="ctr">
                    <a:lnL>
                      <a:noFill/>
                    </a:lnL>
                    <a:lnR>
                      <a:noFill/>
                    </a:lnR>
                    <a:lnT>
                      <a:noFill/>
                    </a:lnT>
                    <a:lnB>
                      <a:noFill/>
                    </a:lnB>
                    <a:solidFill>
                      <a:schemeClr val="accent1">
                        <a:lumMod val="40000"/>
                        <a:lumOff val="60000"/>
                      </a:schemeClr>
                    </a:solidFill>
                  </a:tcPr>
                </a:tc>
                <a:tc>
                  <a:txBody>
                    <a:bodyPr/>
                    <a:lstStyle/>
                    <a:p>
                      <a:pPr algn="ctr"/>
                      <a:r>
                        <a:rPr lang="en-US" dirty="0"/>
                        <a:t>3</a:t>
                      </a:r>
                    </a:p>
                  </a:txBody>
                  <a:tcPr anchor="ctr">
                    <a:lnL>
                      <a:noFill/>
                    </a:lnL>
                    <a:lnR>
                      <a:noFill/>
                    </a:lnR>
                    <a:lnT>
                      <a:noFill/>
                    </a:lnT>
                    <a:lnB>
                      <a:noFill/>
                    </a:lnB>
                    <a:solidFill>
                      <a:schemeClr val="accent1">
                        <a:lumMod val="40000"/>
                        <a:lumOff val="60000"/>
                      </a:schemeClr>
                    </a:solidFill>
                  </a:tcPr>
                </a:tc>
                <a:tc>
                  <a:txBody>
                    <a:bodyPr/>
                    <a:lstStyle/>
                    <a:p>
                      <a:pPr algn="ctr"/>
                      <a:r>
                        <a:rPr lang="en-US"/>
                        <a:t>Length</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1"/>
                  </a:ext>
                </a:extLst>
              </a:tr>
              <a:tr h="0">
                <a:tc>
                  <a:txBody>
                    <a:bodyPr/>
                    <a:lstStyle/>
                    <a:p>
                      <a:pPr algn="ctr"/>
                      <a:r>
                        <a:rPr lang="en-US" dirty="0"/>
                        <a:t>[1, 2, 3] + [4, 5, 6]</a:t>
                      </a:r>
                    </a:p>
                  </a:txBody>
                  <a:tcPr anchor="ctr">
                    <a:lnL>
                      <a:noFill/>
                    </a:lnL>
                    <a:lnR>
                      <a:noFill/>
                    </a:lnR>
                    <a:lnT>
                      <a:noFill/>
                    </a:lnT>
                    <a:lnB>
                      <a:noFill/>
                    </a:lnB>
                    <a:solidFill>
                      <a:schemeClr val="accent1">
                        <a:lumMod val="40000"/>
                        <a:lumOff val="60000"/>
                      </a:schemeClr>
                    </a:solidFill>
                  </a:tcPr>
                </a:tc>
                <a:tc>
                  <a:txBody>
                    <a:bodyPr/>
                    <a:lstStyle/>
                    <a:p>
                      <a:pPr algn="ctr"/>
                      <a:r>
                        <a:rPr lang="en-US"/>
                        <a:t>[1, 2, 3, 4, 5, 6]</a:t>
                      </a:r>
                    </a:p>
                  </a:txBody>
                  <a:tcPr anchor="ctr">
                    <a:lnL>
                      <a:noFill/>
                    </a:lnL>
                    <a:lnR>
                      <a:noFill/>
                    </a:lnR>
                    <a:lnT>
                      <a:noFill/>
                    </a:lnT>
                    <a:lnB>
                      <a:noFill/>
                    </a:lnB>
                    <a:solidFill>
                      <a:schemeClr val="accent1">
                        <a:lumMod val="40000"/>
                        <a:lumOff val="60000"/>
                      </a:schemeClr>
                    </a:solidFill>
                  </a:tcPr>
                </a:tc>
                <a:tc>
                  <a:txBody>
                    <a:bodyPr/>
                    <a:lstStyle/>
                    <a:p>
                      <a:pPr algn="ctr"/>
                      <a:r>
                        <a:rPr lang="en-US"/>
                        <a:t>Concatenation</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2"/>
                  </a:ext>
                </a:extLst>
              </a:tr>
              <a:tr h="0">
                <a:tc>
                  <a:txBody>
                    <a:bodyPr/>
                    <a:lstStyle/>
                    <a:p>
                      <a:pPr algn="ctr"/>
                      <a:r>
                        <a:rPr lang="en-US"/>
                        <a:t>['Hi!'] * 4</a:t>
                      </a:r>
                    </a:p>
                  </a:txBody>
                  <a:tcPr anchor="ctr">
                    <a:lnL>
                      <a:noFill/>
                    </a:lnL>
                    <a:lnR>
                      <a:noFill/>
                    </a:lnR>
                    <a:lnT>
                      <a:noFill/>
                    </a:lnT>
                    <a:lnB>
                      <a:noFill/>
                    </a:lnB>
                    <a:solidFill>
                      <a:schemeClr val="accent1">
                        <a:lumMod val="40000"/>
                        <a:lumOff val="60000"/>
                      </a:schemeClr>
                    </a:solidFill>
                  </a:tcPr>
                </a:tc>
                <a:tc>
                  <a:txBody>
                    <a:bodyPr/>
                    <a:lstStyle/>
                    <a:p>
                      <a:pPr algn="ctr"/>
                      <a:r>
                        <a:rPr lang="en-US"/>
                        <a:t>['Hi!', 'Hi!', 'Hi!', 'Hi!']</a:t>
                      </a:r>
                    </a:p>
                  </a:txBody>
                  <a:tcPr anchor="ctr">
                    <a:lnL>
                      <a:noFill/>
                    </a:lnL>
                    <a:lnR>
                      <a:noFill/>
                    </a:lnR>
                    <a:lnT>
                      <a:noFill/>
                    </a:lnT>
                    <a:lnB>
                      <a:noFill/>
                    </a:lnB>
                    <a:solidFill>
                      <a:schemeClr val="accent1">
                        <a:lumMod val="40000"/>
                        <a:lumOff val="60000"/>
                      </a:schemeClr>
                    </a:solidFill>
                  </a:tcPr>
                </a:tc>
                <a:tc>
                  <a:txBody>
                    <a:bodyPr/>
                    <a:lstStyle/>
                    <a:p>
                      <a:pPr algn="ctr"/>
                      <a:r>
                        <a:rPr lang="en-US" dirty="0"/>
                        <a:t>Repetition</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3"/>
                  </a:ext>
                </a:extLst>
              </a:tr>
              <a:tr h="0">
                <a:tc>
                  <a:txBody>
                    <a:bodyPr/>
                    <a:lstStyle/>
                    <a:p>
                      <a:pPr algn="ctr"/>
                      <a:r>
                        <a:rPr lang="en-US"/>
                        <a:t>3 in [1, 2, 3]</a:t>
                      </a:r>
                    </a:p>
                  </a:txBody>
                  <a:tcPr anchor="ctr">
                    <a:lnL>
                      <a:noFill/>
                    </a:lnL>
                    <a:lnR>
                      <a:noFill/>
                    </a:lnR>
                    <a:lnT>
                      <a:noFill/>
                    </a:lnT>
                    <a:lnB>
                      <a:noFill/>
                    </a:lnB>
                    <a:solidFill>
                      <a:schemeClr val="accent1">
                        <a:lumMod val="40000"/>
                        <a:lumOff val="60000"/>
                      </a:schemeClr>
                    </a:solidFill>
                  </a:tcPr>
                </a:tc>
                <a:tc>
                  <a:txBody>
                    <a:bodyPr/>
                    <a:lstStyle/>
                    <a:p>
                      <a:pPr algn="ctr"/>
                      <a:r>
                        <a:rPr lang="en-US"/>
                        <a:t>True</a:t>
                      </a:r>
                    </a:p>
                  </a:txBody>
                  <a:tcPr anchor="ctr">
                    <a:lnL>
                      <a:noFill/>
                    </a:lnL>
                    <a:lnR>
                      <a:noFill/>
                    </a:lnR>
                    <a:lnT>
                      <a:noFill/>
                    </a:lnT>
                    <a:lnB>
                      <a:noFill/>
                    </a:lnB>
                    <a:solidFill>
                      <a:schemeClr val="accent1">
                        <a:lumMod val="40000"/>
                        <a:lumOff val="60000"/>
                      </a:schemeClr>
                    </a:solidFill>
                  </a:tcPr>
                </a:tc>
                <a:tc>
                  <a:txBody>
                    <a:bodyPr/>
                    <a:lstStyle/>
                    <a:p>
                      <a:pPr algn="ctr"/>
                      <a:r>
                        <a:rPr lang="en-US"/>
                        <a:t>Membership</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4"/>
                  </a:ext>
                </a:extLst>
              </a:tr>
              <a:tr h="0">
                <a:tc>
                  <a:txBody>
                    <a:bodyPr/>
                    <a:lstStyle/>
                    <a:p>
                      <a:pPr algn="ctr"/>
                      <a:r>
                        <a:rPr lang="en-US"/>
                        <a:t>for x in [1, 2, 3]: print x,</a:t>
                      </a:r>
                    </a:p>
                  </a:txBody>
                  <a:tcPr anchor="ctr">
                    <a:lnL>
                      <a:noFill/>
                    </a:lnL>
                    <a:lnR>
                      <a:noFill/>
                    </a:lnR>
                    <a:lnT>
                      <a:noFill/>
                    </a:lnT>
                    <a:lnB>
                      <a:noFill/>
                    </a:lnB>
                    <a:solidFill>
                      <a:schemeClr val="accent1">
                        <a:lumMod val="40000"/>
                        <a:lumOff val="60000"/>
                      </a:schemeClr>
                    </a:solidFill>
                  </a:tcPr>
                </a:tc>
                <a:tc>
                  <a:txBody>
                    <a:bodyPr/>
                    <a:lstStyle/>
                    <a:p>
                      <a:pPr algn="ctr"/>
                      <a:r>
                        <a:rPr lang="en-US"/>
                        <a:t>1 2 3</a:t>
                      </a:r>
                    </a:p>
                  </a:txBody>
                  <a:tcPr anchor="ctr">
                    <a:lnL>
                      <a:noFill/>
                    </a:lnL>
                    <a:lnR>
                      <a:noFill/>
                    </a:lnR>
                    <a:lnT>
                      <a:noFill/>
                    </a:lnT>
                    <a:lnB>
                      <a:noFill/>
                    </a:lnB>
                    <a:solidFill>
                      <a:schemeClr val="accent1">
                        <a:lumMod val="40000"/>
                        <a:lumOff val="60000"/>
                      </a:schemeClr>
                    </a:solidFill>
                  </a:tcPr>
                </a:tc>
                <a:tc>
                  <a:txBody>
                    <a:bodyPr/>
                    <a:lstStyle/>
                    <a:p>
                      <a:pPr algn="ctr"/>
                      <a:r>
                        <a:rPr lang="en-US" dirty="0"/>
                        <a:t>Iteration</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5"/>
                  </a:ext>
                </a:extLst>
              </a:tr>
            </a:tbl>
          </a:graphicData>
        </a:graphic>
      </p:graphicFrame>
      <p:sp>
        <p:nvSpPr>
          <p:cNvPr id="4" name="TextBox 3"/>
          <p:cNvSpPr txBox="1"/>
          <p:nvPr/>
        </p:nvSpPr>
        <p:spPr>
          <a:xfrm>
            <a:off x="1143000" y="3511317"/>
            <a:ext cx="8411020" cy="1200329"/>
          </a:xfrm>
          <a:prstGeom prst="rect">
            <a:avLst/>
          </a:prstGeom>
          <a:noFill/>
        </p:spPr>
        <p:txBody>
          <a:bodyPr wrap="none" rtlCol="0">
            <a:spAutoFit/>
          </a:bodyPr>
          <a:lstStyle/>
          <a:p>
            <a:r>
              <a:rPr lang="en-US" dirty="0" smtClean="0">
                <a:solidFill>
                  <a:schemeClr val="accent1">
                    <a:lumMod val="75000"/>
                  </a:schemeClr>
                </a:solidFill>
              </a:rPr>
              <a:t>Indexing and </a:t>
            </a:r>
            <a:r>
              <a:rPr lang="ja-JP" altLang="en-US" dirty="0" smtClean="0">
                <a:solidFill>
                  <a:schemeClr val="accent1">
                    <a:lumMod val="75000"/>
                  </a:schemeClr>
                </a:solidFill>
              </a:rPr>
              <a:t>スライシング</a:t>
            </a:r>
            <a:endParaRPr lang="en-US" dirty="0" smtClean="0">
              <a:solidFill>
                <a:schemeClr val="accent1">
                  <a:lumMod val="75000"/>
                </a:schemeClr>
              </a:solidFill>
            </a:endParaRPr>
          </a:p>
          <a:p>
            <a:r>
              <a:rPr lang="ja-JP" altLang="en-US" dirty="0" smtClean="0"/>
              <a:t>リストはシーケンスであるためスライシングと</a:t>
            </a:r>
            <a:r>
              <a:rPr lang="en-US" altLang="ja-JP" dirty="0" smtClean="0"/>
              <a:t>indexing</a:t>
            </a:r>
            <a:r>
              <a:rPr lang="ja-JP" altLang="en-US" dirty="0" smtClean="0"/>
              <a:t>は文字列と同じように作用する．</a:t>
            </a:r>
            <a:r>
              <a:rPr lang="en-IN" dirty="0" smtClean="0"/>
              <a:t> </a:t>
            </a:r>
          </a:p>
          <a:p>
            <a:r>
              <a:rPr lang="en-IN" dirty="0" smtClean="0"/>
              <a:t>Assume:</a:t>
            </a:r>
          </a:p>
          <a:p>
            <a:r>
              <a:rPr lang="en-IN" dirty="0" smtClean="0"/>
              <a:t>L=[‘spam’, ‘Spam’, ‘SPAM!’]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4205675"/>
              </p:ext>
            </p:extLst>
          </p:nvPr>
        </p:nvGraphicFramePr>
        <p:xfrm>
          <a:off x="1143000" y="4846801"/>
          <a:ext cx="9153144" cy="1463040"/>
        </p:xfrm>
        <a:graphic>
          <a:graphicData uri="http://schemas.openxmlformats.org/drawingml/2006/table">
            <a:tbl>
              <a:tblPr/>
              <a:tblGrid>
                <a:gridCol w="3051048">
                  <a:extLst>
                    <a:ext uri="{9D8B030D-6E8A-4147-A177-3AD203B41FA5}">
                      <a16:colId xmlns="" xmlns:a16="http://schemas.microsoft.com/office/drawing/2014/main" val="20000"/>
                    </a:ext>
                  </a:extLst>
                </a:gridCol>
                <a:gridCol w="3051048">
                  <a:extLst>
                    <a:ext uri="{9D8B030D-6E8A-4147-A177-3AD203B41FA5}">
                      <a16:colId xmlns="" xmlns:a16="http://schemas.microsoft.com/office/drawing/2014/main" val="20001"/>
                    </a:ext>
                  </a:extLst>
                </a:gridCol>
                <a:gridCol w="3051048">
                  <a:extLst>
                    <a:ext uri="{9D8B030D-6E8A-4147-A177-3AD203B41FA5}">
                      <a16:colId xmlns="" xmlns:a16="http://schemas.microsoft.com/office/drawing/2014/main" val="20002"/>
                    </a:ext>
                  </a:extLst>
                </a:gridCol>
              </a:tblGrid>
              <a:tr h="0">
                <a:tc>
                  <a:txBody>
                    <a:bodyPr/>
                    <a:lstStyle/>
                    <a:p>
                      <a:pPr algn="ctr"/>
                      <a:r>
                        <a:rPr lang="en-US" dirty="0">
                          <a:effectLst/>
                        </a:rPr>
                        <a:t>Python Expression</a:t>
                      </a:r>
                    </a:p>
                  </a:txBody>
                  <a:tcPr anchor="ctr">
                    <a:lnL>
                      <a:noFill/>
                    </a:lnL>
                    <a:lnR>
                      <a:noFill/>
                    </a:lnR>
                    <a:lnT>
                      <a:noFill/>
                    </a:lnT>
                    <a:lnB>
                      <a:noFill/>
                    </a:lnB>
                    <a:solidFill>
                      <a:schemeClr val="tx2">
                        <a:lumMod val="40000"/>
                        <a:lumOff val="60000"/>
                      </a:schemeClr>
                    </a:solidFill>
                  </a:tcPr>
                </a:tc>
                <a:tc>
                  <a:txBody>
                    <a:bodyPr/>
                    <a:lstStyle/>
                    <a:p>
                      <a:pPr algn="ctr"/>
                      <a:r>
                        <a:rPr lang="en-US">
                          <a:effectLst/>
                        </a:rPr>
                        <a:t>Results </a:t>
                      </a:r>
                    </a:p>
                  </a:txBody>
                  <a:tcPr anchor="ctr">
                    <a:lnL>
                      <a:noFill/>
                    </a:lnL>
                    <a:lnR>
                      <a:noFill/>
                    </a:lnR>
                    <a:lnT>
                      <a:noFill/>
                    </a:lnT>
                    <a:lnB>
                      <a:noFill/>
                    </a:lnB>
                    <a:solidFill>
                      <a:schemeClr val="tx2">
                        <a:lumMod val="40000"/>
                        <a:lumOff val="60000"/>
                      </a:schemeClr>
                    </a:solidFill>
                  </a:tcPr>
                </a:tc>
                <a:tc>
                  <a:txBody>
                    <a:bodyPr/>
                    <a:lstStyle/>
                    <a:p>
                      <a:pPr algn="ctr"/>
                      <a:r>
                        <a:rPr lang="en-US" dirty="0">
                          <a:effectLst/>
                        </a:rPr>
                        <a:t>Description</a:t>
                      </a:r>
                    </a:p>
                  </a:txBody>
                  <a:tcPr anchor="ctr">
                    <a:lnL>
                      <a:noFill/>
                    </a:lnL>
                    <a:lnR>
                      <a:noFill/>
                    </a:lnR>
                    <a:lnT>
                      <a:noFill/>
                    </a:lnT>
                    <a:lnB>
                      <a:noFill/>
                    </a:lnB>
                    <a:solidFill>
                      <a:schemeClr val="tx2">
                        <a:lumMod val="40000"/>
                        <a:lumOff val="60000"/>
                      </a:schemeClr>
                    </a:solidFill>
                  </a:tcPr>
                </a:tc>
                <a:extLst>
                  <a:ext uri="{0D108BD9-81ED-4DB2-BD59-A6C34878D82A}">
                    <a16:rowId xmlns="" xmlns:a16="http://schemas.microsoft.com/office/drawing/2014/main" val="10000"/>
                  </a:ext>
                </a:extLst>
              </a:tr>
              <a:tr h="0">
                <a:tc>
                  <a:txBody>
                    <a:bodyPr/>
                    <a:lstStyle/>
                    <a:p>
                      <a:pPr algn="ctr"/>
                      <a:r>
                        <a:rPr lang="en-US"/>
                        <a:t>L[2]</a:t>
                      </a:r>
                    </a:p>
                  </a:txBody>
                  <a:tcPr anchor="ctr">
                    <a:lnL>
                      <a:noFill/>
                    </a:lnL>
                    <a:lnR>
                      <a:noFill/>
                    </a:lnR>
                    <a:lnT>
                      <a:noFill/>
                    </a:lnT>
                    <a:lnB>
                      <a:noFill/>
                    </a:lnB>
                    <a:solidFill>
                      <a:schemeClr val="accent1">
                        <a:lumMod val="40000"/>
                        <a:lumOff val="60000"/>
                      </a:schemeClr>
                    </a:solidFill>
                  </a:tcPr>
                </a:tc>
                <a:tc>
                  <a:txBody>
                    <a:bodyPr/>
                    <a:lstStyle/>
                    <a:p>
                      <a:pPr algn="ctr"/>
                      <a:r>
                        <a:rPr lang="en-US"/>
                        <a:t>'SPAM!'</a:t>
                      </a:r>
                    </a:p>
                  </a:txBody>
                  <a:tcPr anchor="ctr">
                    <a:lnL>
                      <a:noFill/>
                    </a:lnL>
                    <a:lnR>
                      <a:noFill/>
                    </a:lnR>
                    <a:lnT>
                      <a:noFill/>
                    </a:lnT>
                    <a:lnB>
                      <a:noFill/>
                    </a:lnB>
                    <a:solidFill>
                      <a:schemeClr val="accent1">
                        <a:lumMod val="40000"/>
                        <a:lumOff val="60000"/>
                      </a:schemeClr>
                    </a:solidFill>
                  </a:tcPr>
                </a:tc>
                <a:tc>
                  <a:txBody>
                    <a:bodyPr/>
                    <a:lstStyle/>
                    <a:p>
                      <a:pPr algn="ctr"/>
                      <a:r>
                        <a:rPr lang="en-US"/>
                        <a:t>Offsets start at zero</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1"/>
                  </a:ext>
                </a:extLst>
              </a:tr>
              <a:tr h="0">
                <a:tc>
                  <a:txBody>
                    <a:bodyPr/>
                    <a:lstStyle/>
                    <a:p>
                      <a:pPr algn="ctr"/>
                      <a:r>
                        <a:rPr lang="en-US" dirty="0"/>
                        <a:t>L[-2]</a:t>
                      </a:r>
                    </a:p>
                  </a:txBody>
                  <a:tcPr anchor="ctr">
                    <a:lnL>
                      <a:noFill/>
                    </a:lnL>
                    <a:lnR>
                      <a:noFill/>
                    </a:lnR>
                    <a:lnT>
                      <a:noFill/>
                    </a:lnT>
                    <a:lnB>
                      <a:noFill/>
                    </a:lnB>
                    <a:solidFill>
                      <a:schemeClr val="accent1">
                        <a:lumMod val="40000"/>
                        <a:lumOff val="60000"/>
                      </a:schemeClr>
                    </a:solidFill>
                  </a:tcPr>
                </a:tc>
                <a:tc>
                  <a:txBody>
                    <a:bodyPr/>
                    <a:lstStyle/>
                    <a:p>
                      <a:pPr algn="ctr"/>
                      <a:r>
                        <a:rPr lang="en-US"/>
                        <a:t>'Spam'</a:t>
                      </a:r>
                    </a:p>
                  </a:txBody>
                  <a:tcPr anchor="ctr">
                    <a:lnL>
                      <a:noFill/>
                    </a:lnL>
                    <a:lnR>
                      <a:noFill/>
                    </a:lnR>
                    <a:lnT>
                      <a:noFill/>
                    </a:lnT>
                    <a:lnB>
                      <a:noFill/>
                    </a:lnB>
                    <a:solidFill>
                      <a:schemeClr val="accent1">
                        <a:lumMod val="40000"/>
                        <a:lumOff val="60000"/>
                      </a:schemeClr>
                    </a:solidFill>
                  </a:tcPr>
                </a:tc>
                <a:tc>
                  <a:txBody>
                    <a:bodyPr/>
                    <a:lstStyle/>
                    <a:p>
                      <a:pPr algn="ctr"/>
                      <a:r>
                        <a:rPr lang="en-IN"/>
                        <a:t>Negative: count from the right</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2"/>
                  </a:ext>
                </a:extLst>
              </a:tr>
              <a:tr h="0">
                <a:tc>
                  <a:txBody>
                    <a:bodyPr/>
                    <a:lstStyle/>
                    <a:p>
                      <a:pPr algn="ctr"/>
                      <a:r>
                        <a:rPr lang="en-US"/>
                        <a:t>L[1:]</a:t>
                      </a:r>
                    </a:p>
                  </a:txBody>
                  <a:tcPr anchor="ctr">
                    <a:lnL>
                      <a:noFill/>
                    </a:lnL>
                    <a:lnR>
                      <a:noFill/>
                    </a:lnR>
                    <a:lnT>
                      <a:noFill/>
                    </a:lnT>
                    <a:lnB>
                      <a:noFill/>
                    </a:lnB>
                    <a:solidFill>
                      <a:schemeClr val="accent1">
                        <a:lumMod val="40000"/>
                        <a:lumOff val="60000"/>
                      </a:schemeClr>
                    </a:solidFill>
                  </a:tcPr>
                </a:tc>
                <a:tc>
                  <a:txBody>
                    <a:bodyPr/>
                    <a:lstStyle/>
                    <a:p>
                      <a:pPr algn="ctr"/>
                      <a:r>
                        <a:rPr lang="en-US"/>
                        <a:t>['Spam', 'SPAM!']</a:t>
                      </a:r>
                    </a:p>
                  </a:txBody>
                  <a:tcPr anchor="ctr">
                    <a:lnL>
                      <a:noFill/>
                    </a:lnL>
                    <a:lnR>
                      <a:noFill/>
                    </a:lnR>
                    <a:lnT>
                      <a:noFill/>
                    </a:lnT>
                    <a:lnB>
                      <a:noFill/>
                    </a:lnB>
                    <a:solidFill>
                      <a:schemeClr val="accent1">
                        <a:lumMod val="40000"/>
                        <a:lumOff val="60000"/>
                      </a:schemeClr>
                    </a:solidFill>
                  </a:tcPr>
                </a:tc>
                <a:tc>
                  <a:txBody>
                    <a:bodyPr/>
                    <a:lstStyle/>
                    <a:p>
                      <a:pPr algn="ctr"/>
                      <a:r>
                        <a:rPr lang="en-US" dirty="0"/>
                        <a:t>Slicing fetches sections</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367829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1739718"/>
              </p:ext>
            </p:extLst>
          </p:nvPr>
        </p:nvGraphicFramePr>
        <p:xfrm>
          <a:off x="7086601" y="711849"/>
          <a:ext cx="4524374" cy="5649914"/>
        </p:xfrm>
        <a:graphic>
          <a:graphicData uri="http://schemas.openxmlformats.org/drawingml/2006/table">
            <a:tbl>
              <a:tblPr/>
              <a:tblGrid>
                <a:gridCol w="449632">
                  <a:extLst>
                    <a:ext uri="{9D8B030D-6E8A-4147-A177-3AD203B41FA5}">
                      <a16:colId xmlns="" xmlns:a16="http://schemas.microsoft.com/office/drawing/2014/main" val="20000"/>
                    </a:ext>
                  </a:extLst>
                </a:gridCol>
                <a:gridCol w="4074742">
                  <a:extLst>
                    <a:ext uri="{9D8B030D-6E8A-4147-A177-3AD203B41FA5}">
                      <a16:colId xmlns="" xmlns:a16="http://schemas.microsoft.com/office/drawing/2014/main" val="20001"/>
                    </a:ext>
                  </a:extLst>
                </a:gridCol>
              </a:tblGrid>
              <a:tr h="229573">
                <a:tc>
                  <a:txBody>
                    <a:bodyPr/>
                    <a:lstStyle/>
                    <a:p>
                      <a:r>
                        <a:rPr lang="en-US" sz="1400" dirty="0">
                          <a:effectLst/>
                        </a:rPr>
                        <a:t>SN</a:t>
                      </a:r>
                    </a:p>
                  </a:txBody>
                  <a:tcPr marL="46291" marR="46291" marT="23145" marB="23145" anchor="ctr">
                    <a:lnL>
                      <a:noFill/>
                    </a:lnL>
                    <a:lnR>
                      <a:noFill/>
                    </a:lnR>
                    <a:lnT>
                      <a:noFill/>
                    </a:lnT>
                    <a:lnB>
                      <a:noFill/>
                    </a:lnB>
                  </a:tcPr>
                </a:tc>
                <a:tc>
                  <a:txBody>
                    <a:bodyPr/>
                    <a:lstStyle/>
                    <a:p>
                      <a:r>
                        <a:rPr lang="en-US" sz="1400" dirty="0">
                          <a:effectLst/>
                        </a:rPr>
                        <a:t>Methods with Description</a:t>
                      </a:r>
                    </a:p>
                  </a:txBody>
                  <a:tcPr marL="46291" marR="46291" marT="23145" marB="23145" anchor="ctr">
                    <a:lnL>
                      <a:noFill/>
                    </a:lnL>
                    <a:lnR>
                      <a:noFill/>
                    </a:lnR>
                    <a:lnT>
                      <a:noFill/>
                    </a:lnT>
                    <a:lnB>
                      <a:noFill/>
                    </a:lnB>
                  </a:tcPr>
                </a:tc>
                <a:extLst>
                  <a:ext uri="{0D108BD9-81ED-4DB2-BD59-A6C34878D82A}">
                    <a16:rowId xmlns="" xmlns:a16="http://schemas.microsoft.com/office/drawing/2014/main" val="10000"/>
                  </a:ext>
                </a:extLst>
              </a:tr>
              <a:tr h="573932">
                <a:tc>
                  <a:txBody>
                    <a:bodyPr/>
                    <a:lstStyle/>
                    <a:p>
                      <a:r>
                        <a:rPr lang="en-US" sz="1400"/>
                        <a:t>1</a:t>
                      </a:r>
                    </a:p>
                  </a:txBody>
                  <a:tcPr marL="46291" marR="46291" marT="23145" marB="23145" anchor="ctr">
                    <a:lnL>
                      <a:noFill/>
                    </a:lnL>
                    <a:lnR>
                      <a:noFill/>
                    </a:lnR>
                    <a:lnT>
                      <a:noFill/>
                    </a:lnT>
                    <a:lnB>
                      <a:noFill/>
                    </a:lnB>
                  </a:tcPr>
                </a:tc>
                <a:tc>
                  <a:txBody>
                    <a:bodyPr/>
                    <a:lstStyle/>
                    <a:p>
                      <a:r>
                        <a:rPr lang="en-IN" sz="1400" dirty="0" err="1">
                          <a:hlinkClick r:id="rId2"/>
                        </a:rPr>
                        <a:t>list.append</a:t>
                      </a:r>
                      <a:r>
                        <a:rPr lang="en-IN" sz="1400" dirty="0">
                          <a:hlinkClick r:id="rId2"/>
                        </a:rPr>
                        <a:t>(</a:t>
                      </a:r>
                      <a:r>
                        <a:rPr lang="en-IN" sz="1400" dirty="0" err="1">
                          <a:hlinkClick r:id="rId2"/>
                        </a:rPr>
                        <a:t>obj</a:t>
                      </a:r>
                      <a:r>
                        <a:rPr lang="en-IN" sz="1400" dirty="0">
                          <a:hlinkClick r:id="rId2"/>
                        </a:rPr>
                        <a:t>)</a:t>
                      </a:r>
                      <a:endParaRPr lang="en-IN" sz="1400" dirty="0"/>
                    </a:p>
                    <a:p>
                      <a:r>
                        <a:rPr lang="ja-JP" altLang="en-US" sz="1400" dirty="0" smtClean="0"/>
                        <a:t>オブジェクト</a:t>
                      </a:r>
                      <a:r>
                        <a:rPr lang="en-IN" sz="1400" dirty="0" smtClean="0"/>
                        <a:t> </a:t>
                      </a:r>
                      <a:r>
                        <a:rPr lang="en-IN" sz="1400" dirty="0" err="1"/>
                        <a:t>obj</a:t>
                      </a:r>
                      <a:r>
                        <a:rPr lang="en-IN" sz="1400" dirty="0"/>
                        <a:t> </a:t>
                      </a:r>
                      <a:r>
                        <a:rPr lang="ja-JP" altLang="en-US" sz="1400" dirty="0" smtClean="0"/>
                        <a:t>をリストに追加する．</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1"/>
                  </a:ext>
                </a:extLst>
              </a:tr>
              <a:tr h="573932">
                <a:tc>
                  <a:txBody>
                    <a:bodyPr/>
                    <a:lstStyle/>
                    <a:p>
                      <a:r>
                        <a:rPr lang="en-US" sz="1400"/>
                        <a:t>2</a:t>
                      </a:r>
                    </a:p>
                  </a:txBody>
                  <a:tcPr marL="46291" marR="46291" marT="23145" marB="23145" anchor="ctr">
                    <a:lnL>
                      <a:noFill/>
                    </a:lnL>
                    <a:lnR>
                      <a:noFill/>
                    </a:lnR>
                    <a:lnT>
                      <a:noFill/>
                    </a:lnT>
                    <a:lnB>
                      <a:noFill/>
                    </a:lnB>
                  </a:tcPr>
                </a:tc>
                <a:tc>
                  <a:txBody>
                    <a:bodyPr/>
                    <a:lstStyle/>
                    <a:p>
                      <a:r>
                        <a:rPr lang="en-IN" sz="1400" dirty="0" err="1">
                          <a:hlinkClick r:id="rId3"/>
                        </a:rPr>
                        <a:t>list.count</a:t>
                      </a:r>
                      <a:r>
                        <a:rPr lang="en-IN" sz="1400" dirty="0">
                          <a:hlinkClick r:id="rId3"/>
                        </a:rPr>
                        <a:t>(</a:t>
                      </a:r>
                      <a:r>
                        <a:rPr lang="en-IN" sz="1400" dirty="0" err="1">
                          <a:hlinkClick r:id="rId3"/>
                        </a:rPr>
                        <a:t>obj</a:t>
                      </a:r>
                      <a:r>
                        <a:rPr lang="en-IN" sz="1400" dirty="0">
                          <a:hlinkClick r:id="rId3"/>
                        </a:rPr>
                        <a:t>)</a:t>
                      </a:r>
                      <a:endParaRPr lang="en-IN" sz="1400" dirty="0"/>
                    </a:p>
                    <a:p>
                      <a:r>
                        <a:rPr lang="ja-JP" altLang="en-US" sz="1400" dirty="0" smtClean="0"/>
                        <a:t>リスト内に含まれる </a:t>
                      </a:r>
                      <a:r>
                        <a:rPr lang="en-US" altLang="ja-JP" sz="1400" dirty="0" err="1" smtClean="0"/>
                        <a:t>obj</a:t>
                      </a:r>
                      <a:r>
                        <a:rPr lang="en-US" altLang="ja-JP" sz="1400" baseline="0" dirty="0" smtClean="0"/>
                        <a:t> </a:t>
                      </a:r>
                      <a:r>
                        <a:rPr lang="ja-JP" altLang="en-US" sz="1400" baseline="0" dirty="0" smtClean="0"/>
                        <a:t>の数を返す．</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2"/>
                  </a:ext>
                </a:extLst>
              </a:tr>
              <a:tr h="573932">
                <a:tc>
                  <a:txBody>
                    <a:bodyPr/>
                    <a:lstStyle/>
                    <a:p>
                      <a:r>
                        <a:rPr lang="en-US" sz="1400" dirty="0"/>
                        <a:t>3</a:t>
                      </a:r>
                    </a:p>
                  </a:txBody>
                  <a:tcPr marL="46291" marR="46291" marT="23145" marB="23145" anchor="ctr">
                    <a:lnL>
                      <a:noFill/>
                    </a:lnL>
                    <a:lnR>
                      <a:noFill/>
                    </a:lnR>
                    <a:lnT>
                      <a:noFill/>
                    </a:lnT>
                    <a:lnB>
                      <a:noFill/>
                    </a:lnB>
                  </a:tcPr>
                </a:tc>
                <a:tc>
                  <a:txBody>
                    <a:bodyPr/>
                    <a:lstStyle/>
                    <a:p>
                      <a:r>
                        <a:rPr lang="en-IN" sz="1400" dirty="0" err="1">
                          <a:hlinkClick r:id="rId4"/>
                        </a:rPr>
                        <a:t>list.extend</a:t>
                      </a:r>
                      <a:r>
                        <a:rPr lang="en-IN" sz="1400" dirty="0">
                          <a:hlinkClick r:id="rId4"/>
                        </a:rPr>
                        <a:t>(</a:t>
                      </a:r>
                      <a:r>
                        <a:rPr lang="en-IN" sz="1400" dirty="0" err="1">
                          <a:hlinkClick r:id="rId4"/>
                        </a:rPr>
                        <a:t>seq</a:t>
                      </a:r>
                      <a:r>
                        <a:rPr lang="en-IN" sz="1400" dirty="0">
                          <a:hlinkClick r:id="rId4"/>
                        </a:rPr>
                        <a:t>)</a:t>
                      </a:r>
                      <a:endParaRPr lang="en-IN" sz="1400" dirty="0"/>
                    </a:p>
                    <a:p>
                      <a:r>
                        <a:rPr lang="en-IN" sz="1400" dirty="0" err="1" smtClean="0"/>
                        <a:t>seq</a:t>
                      </a:r>
                      <a:r>
                        <a:rPr lang="ja-JP" altLang="en-US" sz="1400" dirty="0" smtClean="0"/>
                        <a:t>の要素を </a:t>
                      </a:r>
                      <a:r>
                        <a:rPr lang="en-US" altLang="ja-JP" sz="1400" dirty="0" smtClean="0"/>
                        <a:t>list</a:t>
                      </a:r>
                      <a:r>
                        <a:rPr lang="ja-JP" altLang="en-US" sz="1400" dirty="0" smtClean="0"/>
                        <a:t>と連結したリストを返す．</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3"/>
                  </a:ext>
                </a:extLst>
              </a:tr>
              <a:tr h="573932">
                <a:tc>
                  <a:txBody>
                    <a:bodyPr/>
                    <a:lstStyle/>
                    <a:p>
                      <a:r>
                        <a:rPr lang="en-US" sz="1400" dirty="0"/>
                        <a:t>4</a:t>
                      </a:r>
                    </a:p>
                  </a:txBody>
                  <a:tcPr marL="46291" marR="46291" marT="23145" marB="23145" anchor="ctr">
                    <a:lnL>
                      <a:noFill/>
                    </a:lnL>
                    <a:lnR>
                      <a:noFill/>
                    </a:lnR>
                    <a:lnT>
                      <a:noFill/>
                    </a:lnT>
                    <a:lnB>
                      <a:noFill/>
                    </a:lnB>
                  </a:tcPr>
                </a:tc>
                <a:tc>
                  <a:txBody>
                    <a:bodyPr/>
                    <a:lstStyle/>
                    <a:p>
                      <a:r>
                        <a:rPr lang="en-IN" sz="1400" dirty="0" err="1">
                          <a:hlinkClick r:id="rId5"/>
                        </a:rPr>
                        <a:t>list.index</a:t>
                      </a:r>
                      <a:r>
                        <a:rPr lang="en-IN" sz="1400" dirty="0">
                          <a:hlinkClick r:id="rId5"/>
                        </a:rPr>
                        <a:t>(</a:t>
                      </a:r>
                      <a:r>
                        <a:rPr lang="en-IN" sz="1400" dirty="0" err="1">
                          <a:hlinkClick r:id="rId5"/>
                        </a:rPr>
                        <a:t>obj</a:t>
                      </a:r>
                      <a:r>
                        <a:rPr lang="en-IN" sz="1400" dirty="0" smtClean="0">
                          <a:hlinkClick r:id="rId5"/>
                        </a:rPr>
                        <a:t>)</a:t>
                      </a:r>
                    </a:p>
                    <a:p>
                      <a:r>
                        <a:rPr lang="ja-JP" altLang="en-US" sz="1400" dirty="0" smtClean="0"/>
                        <a:t>リスト内の要素</a:t>
                      </a:r>
                      <a:r>
                        <a:rPr lang="en-US" altLang="ja-JP" sz="1400" dirty="0" err="1" smtClean="0"/>
                        <a:t>obj</a:t>
                      </a:r>
                      <a:r>
                        <a:rPr lang="ja-JP" altLang="en-US" sz="1400" dirty="0" err="1" smtClean="0"/>
                        <a:t>のイン</a:t>
                      </a:r>
                      <a:r>
                        <a:rPr lang="ja-JP" altLang="en-US" sz="1400" dirty="0" smtClean="0"/>
                        <a:t>デックスのうち最小のものを返す．</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4"/>
                  </a:ext>
                </a:extLst>
              </a:tr>
              <a:tr h="573932">
                <a:tc>
                  <a:txBody>
                    <a:bodyPr/>
                    <a:lstStyle/>
                    <a:p>
                      <a:r>
                        <a:rPr lang="en-US" sz="1400"/>
                        <a:t>5</a:t>
                      </a:r>
                    </a:p>
                  </a:txBody>
                  <a:tcPr marL="46291" marR="46291" marT="23145" marB="23145" anchor="ctr">
                    <a:lnL>
                      <a:noFill/>
                    </a:lnL>
                    <a:lnR>
                      <a:noFill/>
                    </a:lnR>
                    <a:lnT>
                      <a:noFill/>
                    </a:lnT>
                    <a:lnB>
                      <a:noFill/>
                    </a:lnB>
                  </a:tcPr>
                </a:tc>
                <a:tc>
                  <a:txBody>
                    <a:bodyPr/>
                    <a:lstStyle/>
                    <a:p>
                      <a:r>
                        <a:rPr lang="en-IN" sz="1400" dirty="0" err="1">
                          <a:hlinkClick r:id="rId6"/>
                        </a:rPr>
                        <a:t>list.insert</a:t>
                      </a:r>
                      <a:r>
                        <a:rPr lang="en-IN" sz="1400" dirty="0">
                          <a:hlinkClick r:id="rId6"/>
                        </a:rPr>
                        <a:t>(index, </a:t>
                      </a:r>
                      <a:r>
                        <a:rPr lang="en-IN" sz="1400" dirty="0" err="1">
                          <a:hlinkClick r:id="rId6"/>
                        </a:rPr>
                        <a:t>obj</a:t>
                      </a:r>
                      <a:r>
                        <a:rPr lang="en-IN" sz="1400" dirty="0">
                          <a:hlinkClick r:id="rId6"/>
                        </a:rPr>
                        <a:t>)</a:t>
                      </a:r>
                      <a:endParaRPr lang="en-IN" sz="1400" dirty="0"/>
                    </a:p>
                    <a:p>
                      <a:r>
                        <a:rPr lang="ja-JP" altLang="en-US" sz="1400" dirty="0" smtClean="0"/>
                        <a:t>リスト内の指定した位置</a:t>
                      </a:r>
                      <a:r>
                        <a:rPr lang="en-US" altLang="ja-JP" sz="1400" dirty="0" smtClean="0"/>
                        <a:t>(index)</a:t>
                      </a:r>
                      <a:r>
                        <a:rPr lang="ja-JP" altLang="en-US" sz="1400" dirty="0" smtClean="0"/>
                        <a:t>に要素を挿入する．</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5"/>
                  </a:ext>
                </a:extLst>
              </a:tr>
              <a:tr h="573932">
                <a:tc>
                  <a:txBody>
                    <a:bodyPr/>
                    <a:lstStyle/>
                    <a:p>
                      <a:r>
                        <a:rPr lang="en-US" sz="1400"/>
                        <a:t>6</a:t>
                      </a:r>
                    </a:p>
                  </a:txBody>
                  <a:tcPr marL="46291" marR="46291" marT="23145" marB="23145" anchor="ctr">
                    <a:lnL>
                      <a:noFill/>
                    </a:lnL>
                    <a:lnR>
                      <a:noFill/>
                    </a:lnR>
                    <a:lnT>
                      <a:noFill/>
                    </a:lnT>
                    <a:lnB>
                      <a:noFill/>
                    </a:lnB>
                  </a:tcPr>
                </a:tc>
                <a:tc>
                  <a:txBody>
                    <a:bodyPr/>
                    <a:lstStyle/>
                    <a:p>
                      <a:r>
                        <a:rPr lang="en-IN" sz="1400" dirty="0" err="1">
                          <a:hlinkClick r:id="rId7"/>
                        </a:rPr>
                        <a:t>list.pop</a:t>
                      </a:r>
                      <a:r>
                        <a:rPr lang="en-IN" sz="1400" dirty="0">
                          <a:hlinkClick r:id="rId7"/>
                        </a:rPr>
                        <a:t>(</a:t>
                      </a:r>
                      <a:r>
                        <a:rPr lang="en-IN" sz="1400" dirty="0" err="1">
                          <a:hlinkClick r:id="rId7"/>
                        </a:rPr>
                        <a:t>obj</a:t>
                      </a:r>
                      <a:r>
                        <a:rPr lang="en-IN" sz="1400" dirty="0">
                          <a:hlinkClick r:id="rId7"/>
                        </a:rPr>
                        <a:t>=list[-1</a:t>
                      </a:r>
                      <a:r>
                        <a:rPr lang="en-IN" sz="1400" dirty="0" smtClean="0">
                          <a:hlinkClick r:id="rId7"/>
                        </a:rPr>
                        <a:t>])</a:t>
                      </a:r>
                    </a:p>
                    <a:p>
                      <a:r>
                        <a:rPr lang="ja-JP" altLang="en-US" sz="1400" dirty="0" smtClean="0"/>
                        <a:t>リスト内の指定した要素を削除して，その要素を返す．</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6"/>
                  </a:ext>
                </a:extLst>
              </a:tr>
              <a:tr h="573932">
                <a:tc>
                  <a:txBody>
                    <a:bodyPr/>
                    <a:lstStyle/>
                    <a:p>
                      <a:r>
                        <a:rPr lang="en-US" sz="1400"/>
                        <a:t>7</a:t>
                      </a:r>
                    </a:p>
                  </a:txBody>
                  <a:tcPr marL="46291" marR="46291" marT="23145" marB="23145" anchor="ctr">
                    <a:lnL>
                      <a:noFill/>
                    </a:lnL>
                    <a:lnR>
                      <a:noFill/>
                    </a:lnR>
                    <a:lnT>
                      <a:noFill/>
                    </a:lnT>
                    <a:lnB>
                      <a:noFill/>
                    </a:lnB>
                  </a:tcPr>
                </a:tc>
                <a:tc>
                  <a:txBody>
                    <a:bodyPr/>
                    <a:lstStyle/>
                    <a:p>
                      <a:r>
                        <a:rPr lang="en-IN" sz="1400" dirty="0" err="1">
                          <a:hlinkClick r:id="rId8"/>
                        </a:rPr>
                        <a:t>list.remove</a:t>
                      </a:r>
                      <a:r>
                        <a:rPr lang="en-IN" sz="1400" dirty="0">
                          <a:hlinkClick r:id="rId8"/>
                        </a:rPr>
                        <a:t>(</a:t>
                      </a:r>
                      <a:r>
                        <a:rPr lang="en-IN" sz="1400" dirty="0" err="1">
                          <a:hlinkClick r:id="rId8"/>
                        </a:rPr>
                        <a:t>obj</a:t>
                      </a:r>
                      <a:r>
                        <a:rPr lang="en-IN" sz="1400" dirty="0" smtClean="0">
                          <a:hlinkClick r:id="rId8"/>
                        </a:rPr>
                        <a:t>)</a:t>
                      </a:r>
                    </a:p>
                    <a:p>
                      <a:r>
                        <a:rPr lang="ja-JP" altLang="en-US" sz="1400" dirty="0" smtClean="0"/>
                        <a:t>リストから値が</a:t>
                      </a:r>
                      <a:r>
                        <a:rPr lang="en-US" altLang="ja-JP" sz="1400" dirty="0" err="1" smtClean="0"/>
                        <a:t>obj</a:t>
                      </a:r>
                      <a:r>
                        <a:rPr lang="en-US" altLang="ja-JP" sz="1400" dirty="0" smtClean="0"/>
                        <a:t> </a:t>
                      </a:r>
                      <a:r>
                        <a:rPr lang="ja-JP" altLang="en-US" sz="1400" dirty="0" smtClean="0"/>
                        <a:t>となる</a:t>
                      </a:r>
                      <a:r>
                        <a:rPr lang="en-US" altLang="ja-JP" sz="1400" dirty="0" smtClean="0"/>
                        <a:t>(</a:t>
                      </a:r>
                      <a:r>
                        <a:rPr lang="ja-JP" altLang="en-US" sz="1400" dirty="0" smtClean="0"/>
                        <a:t>最初の</a:t>
                      </a:r>
                      <a:r>
                        <a:rPr lang="en-US" altLang="ja-JP" sz="1400" dirty="0" smtClean="0"/>
                        <a:t>)</a:t>
                      </a:r>
                      <a:r>
                        <a:rPr lang="ja-JP" altLang="en-US" sz="1400" dirty="0" smtClean="0"/>
                        <a:t>要素を削除する．</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7"/>
                  </a:ext>
                </a:extLst>
              </a:tr>
              <a:tr h="573932">
                <a:tc>
                  <a:txBody>
                    <a:bodyPr/>
                    <a:lstStyle/>
                    <a:p>
                      <a:r>
                        <a:rPr lang="en-US" sz="1400"/>
                        <a:t>8</a:t>
                      </a:r>
                    </a:p>
                  </a:txBody>
                  <a:tcPr marL="46291" marR="46291" marT="23145" marB="23145" anchor="ctr">
                    <a:lnL>
                      <a:noFill/>
                    </a:lnL>
                    <a:lnR>
                      <a:noFill/>
                    </a:lnR>
                    <a:lnT>
                      <a:noFill/>
                    </a:lnT>
                    <a:lnB>
                      <a:noFill/>
                    </a:lnB>
                  </a:tcPr>
                </a:tc>
                <a:tc>
                  <a:txBody>
                    <a:bodyPr/>
                    <a:lstStyle/>
                    <a:p>
                      <a:r>
                        <a:rPr lang="en-IN" sz="1400" dirty="0" err="1">
                          <a:hlinkClick r:id="rId9"/>
                        </a:rPr>
                        <a:t>list.reverse</a:t>
                      </a:r>
                      <a:r>
                        <a:rPr lang="en-IN" sz="1400" dirty="0">
                          <a:hlinkClick r:id="rId9"/>
                        </a:rPr>
                        <a:t>()</a:t>
                      </a:r>
                      <a:endParaRPr lang="en-IN" sz="1400" dirty="0"/>
                    </a:p>
                    <a:p>
                      <a:r>
                        <a:rPr lang="ja-JP" altLang="en-US" sz="1400" dirty="0" smtClean="0"/>
                        <a:t>リストの順番を逆順にする．</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8"/>
                  </a:ext>
                </a:extLst>
              </a:tr>
              <a:tr h="573932">
                <a:tc>
                  <a:txBody>
                    <a:bodyPr/>
                    <a:lstStyle/>
                    <a:p>
                      <a:r>
                        <a:rPr lang="en-US" sz="1400"/>
                        <a:t>9</a:t>
                      </a:r>
                    </a:p>
                  </a:txBody>
                  <a:tcPr marL="46291" marR="46291" marT="23145" marB="23145" anchor="ctr">
                    <a:lnL>
                      <a:noFill/>
                    </a:lnL>
                    <a:lnR>
                      <a:noFill/>
                    </a:lnR>
                    <a:lnT>
                      <a:noFill/>
                    </a:lnT>
                    <a:lnB>
                      <a:noFill/>
                    </a:lnB>
                  </a:tcPr>
                </a:tc>
                <a:tc>
                  <a:txBody>
                    <a:bodyPr/>
                    <a:lstStyle/>
                    <a:p>
                      <a:r>
                        <a:rPr lang="en-IN" sz="1400" dirty="0" err="1">
                          <a:hlinkClick r:id="rId10"/>
                        </a:rPr>
                        <a:t>list.sort</a:t>
                      </a:r>
                      <a:r>
                        <a:rPr lang="en-IN" sz="1400" dirty="0">
                          <a:hlinkClick r:id="rId10"/>
                        </a:rPr>
                        <a:t>([</a:t>
                      </a:r>
                      <a:r>
                        <a:rPr lang="en-IN" sz="1400" dirty="0" err="1">
                          <a:hlinkClick r:id="rId10"/>
                        </a:rPr>
                        <a:t>func</a:t>
                      </a:r>
                      <a:r>
                        <a:rPr lang="en-IN" sz="1400" dirty="0">
                          <a:hlinkClick r:id="rId10"/>
                        </a:rPr>
                        <a:t>])</a:t>
                      </a:r>
                      <a:endParaRPr lang="en-IN" sz="1400" dirty="0"/>
                    </a:p>
                    <a:p>
                      <a:r>
                        <a:rPr lang="ja-JP" altLang="en-US" sz="1400" dirty="0" smtClean="0"/>
                        <a:t>リスト内の要素をソートする．比較関数が与えられた場合はそれを使用する．</a:t>
                      </a:r>
                      <a:endParaRPr lang="en-IN" sz="1400" dirty="0"/>
                    </a:p>
                  </a:txBody>
                  <a:tcPr marL="46291" marR="46291" marT="23145" marB="23145" anchor="ctr">
                    <a:lnL>
                      <a:noFill/>
                    </a:lnL>
                    <a:lnR>
                      <a:noFill/>
                    </a:lnR>
                    <a:lnT>
                      <a:noFill/>
                    </a:lnT>
                    <a:lnB>
                      <a:noFill/>
                    </a:lnB>
                  </a:tcPr>
                </a:tc>
                <a:extLst>
                  <a:ext uri="{0D108BD9-81ED-4DB2-BD59-A6C34878D82A}">
                    <a16:rowId xmlns="" xmlns:a16="http://schemas.microsoft.com/office/drawing/2014/main" val="100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2413897"/>
              </p:ext>
            </p:extLst>
          </p:nvPr>
        </p:nvGraphicFramePr>
        <p:xfrm>
          <a:off x="824456" y="961642"/>
          <a:ext cx="4452394" cy="4353435"/>
        </p:xfrm>
        <a:graphic>
          <a:graphicData uri="http://schemas.openxmlformats.org/drawingml/2006/table">
            <a:tbl>
              <a:tblPr/>
              <a:tblGrid>
                <a:gridCol w="463337">
                  <a:extLst>
                    <a:ext uri="{9D8B030D-6E8A-4147-A177-3AD203B41FA5}">
                      <a16:colId xmlns="" xmlns:a16="http://schemas.microsoft.com/office/drawing/2014/main" val="20000"/>
                    </a:ext>
                  </a:extLst>
                </a:gridCol>
                <a:gridCol w="3989057">
                  <a:extLst>
                    <a:ext uri="{9D8B030D-6E8A-4147-A177-3AD203B41FA5}">
                      <a16:colId xmlns="" xmlns:a16="http://schemas.microsoft.com/office/drawing/2014/main" val="20001"/>
                    </a:ext>
                  </a:extLst>
                </a:gridCol>
              </a:tblGrid>
              <a:tr h="322321">
                <a:tc>
                  <a:txBody>
                    <a:bodyPr/>
                    <a:lstStyle/>
                    <a:p>
                      <a:r>
                        <a:rPr lang="en-US" sz="1600" dirty="0">
                          <a:effectLst/>
                        </a:rPr>
                        <a:t>SN</a:t>
                      </a:r>
                    </a:p>
                  </a:txBody>
                  <a:tcPr marL="80580" marR="80580" marT="40290" marB="40290" anchor="ctr">
                    <a:lnL>
                      <a:noFill/>
                    </a:lnL>
                    <a:lnR>
                      <a:noFill/>
                    </a:lnR>
                    <a:lnT>
                      <a:noFill/>
                    </a:lnT>
                    <a:lnB>
                      <a:noFill/>
                    </a:lnB>
                  </a:tcPr>
                </a:tc>
                <a:tc>
                  <a:txBody>
                    <a:bodyPr/>
                    <a:lstStyle/>
                    <a:p>
                      <a:r>
                        <a:rPr lang="en-US" sz="1600" dirty="0">
                          <a:effectLst/>
                        </a:rPr>
                        <a:t>Function with Description</a:t>
                      </a:r>
                    </a:p>
                  </a:txBody>
                  <a:tcPr marL="80580" marR="80580" marT="40290" marB="40290" anchor="ctr">
                    <a:lnL>
                      <a:noFill/>
                    </a:lnL>
                    <a:lnR>
                      <a:noFill/>
                    </a:lnR>
                    <a:lnT>
                      <a:noFill/>
                    </a:lnT>
                    <a:lnB>
                      <a:noFill/>
                    </a:lnB>
                  </a:tcPr>
                </a:tc>
                <a:extLst>
                  <a:ext uri="{0D108BD9-81ED-4DB2-BD59-A6C34878D82A}">
                    <a16:rowId xmlns="" xmlns:a16="http://schemas.microsoft.com/office/drawing/2014/main" val="10000"/>
                  </a:ext>
                </a:extLst>
              </a:tr>
              <a:tr h="805803">
                <a:tc>
                  <a:txBody>
                    <a:bodyPr/>
                    <a:lstStyle/>
                    <a:p>
                      <a:r>
                        <a:rPr lang="en-US" sz="1600"/>
                        <a:t>1</a:t>
                      </a:r>
                    </a:p>
                  </a:txBody>
                  <a:tcPr marL="80580" marR="80580" marT="40290" marB="40290" anchor="ctr">
                    <a:lnL>
                      <a:noFill/>
                    </a:lnL>
                    <a:lnR>
                      <a:noFill/>
                    </a:lnR>
                    <a:lnT>
                      <a:noFill/>
                    </a:lnT>
                    <a:lnB>
                      <a:noFill/>
                    </a:lnB>
                  </a:tcPr>
                </a:tc>
                <a:tc>
                  <a:txBody>
                    <a:bodyPr/>
                    <a:lstStyle/>
                    <a:p>
                      <a:r>
                        <a:rPr lang="en-IN" sz="1600" dirty="0" err="1">
                          <a:hlinkClick r:id="rId11"/>
                        </a:rPr>
                        <a:t>cmp</a:t>
                      </a:r>
                      <a:r>
                        <a:rPr lang="en-IN" sz="1600" dirty="0">
                          <a:hlinkClick r:id="rId11"/>
                        </a:rPr>
                        <a:t>(list1, list2</a:t>
                      </a:r>
                      <a:r>
                        <a:rPr lang="en-IN" sz="1600" dirty="0" smtClean="0">
                          <a:hlinkClick r:id="rId11"/>
                        </a:rPr>
                        <a:t>)</a:t>
                      </a:r>
                    </a:p>
                    <a:p>
                      <a:r>
                        <a:rPr lang="ja-JP" altLang="en-US" sz="1600" dirty="0" smtClean="0">
                          <a:latin typeface="メイリオ" panose="020B0604030504040204" pitchFamily="50" charset="-128"/>
                          <a:ea typeface="メイリオ" panose="020B0604030504040204" pitchFamily="50" charset="-128"/>
                        </a:rPr>
                        <a:t>リスト内の要素同士を比較する．</a:t>
                      </a:r>
                      <a:endParaRPr lang="en-IN" sz="1600" dirty="0">
                        <a:latin typeface="メイリオ" panose="020B0604030504040204" pitchFamily="50" charset="-128"/>
                        <a:ea typeface="メイリオ" panose="020B0604030504040204" pitchFamily="50" charset="-128"/>
                      </a:endParaRPr>
                    </a:p>
                  </a:txBody>
                  <a:tcPr marL="80580" marR="80580" marT="40290" marB="40290" anchor="ctr">
                    <a:lnL>
                      <a:noFill/>
                    </a:lnL>
                    <a:lnR>
                      <a:noFill/>
                    </a:lnR>
                    <a:lnT>
                      <a:noFill/>
                    </a:lnT>
                    <a:lnB>
                      <a:noFill/>
                    </a:lnB>
                  </a:tcPr>
                </a:tc>
                <a:extLst>
                  <a:ext uri="{0D108BD9-81ED-4DB2-BD59-A6C34878D82A}">
                    <a16:rowId xmlns="" xmlns:a16="http://schemas.microsoft.com/office/drawing/2014/main" val="10001"/>
                  </a:ext>
                </a:extLst>
              </a:tr>
              <a:tr h="805803">
                <a:tc>
                  <a:txBody>
                    <a:bodyPr/>
                    <a:lstStyle/>
                    <a:p>
                      <a:r>
                        <a:rPr lang="en-US" sz="1600"/>
                        <a:t>2</a:t>
                      </a:r>
                    </a:p>
                  </a:txBody>
                  <a:tcPr marL="80580" marR="80580" marT="40290" marB="40290" anchor="ctr">
                    <a:lnL>
                      <a:noFill/>
                    </a:lnL>
                    <a:lnR>
                      <a:noFill/>
                    </a:lnR>
                    <a:lnT>
                      <a:noFill/>
                    </a:lnT>
                    <a:lnB>
                      <a:noFill/>
                    </a:lnB>
                  </a:tcPr>
                </a:tc>
                <a:tc>
                  <a:txBody>
                    <a:bodyPr/>
                    <a:lstStyle/>
                    <a:p>
                      <a:r>
                        <a:rPr lang="en-IN" sz="1600" dirty="0" err="1">
                          <a:hlinkClick r:id="rId12"/>
                        </a:rPr>
                        <a:t>len</a:t>
                      </a:r>
                      <a:r>
                        <a:rPr lang="en-IN" sz="1600" dirty="0">
                          <a:hlinkClick r:id="rId12"/>
                        </a:rPr>
                        <a:t>(list)</a:t>
                      </a:r>
                      <a:endParaRPr lang="en-IN" sz="1600" dirty="0"/>
                    </a:p>
                    <a:p>
                      <a:pPr marL="0" algn="l" defTabSz="914400" rtl="0" eaLnBrk="1" latinLnBrk="0" hangingPunct="1"/>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リストの要素数を返す．</a:t>
                      </a:r>
                      <a:endParaRPr lang="en-IN" sz="1600" kern="1200" dirty="0">
                        <a:solidFill>
                          <a:schemeClr val="tx1"/>
                        </a:solidFill>
                        <a:latin typeface="メイリオ" panose="020B0604030504040204" pitchFamily="50" charset="-128"/>
                        <a:ea typeface="メイリオ" panose="020B0604030504040204" pitchFamily="50" charset="-128"/>
                        <a:cs typeface="+mn-cs"/>
                      </a:endParaRPr>
                    </a:p>
                  </a:txBody>
                  <a:tcPr marL="80580" marR="80580" marT="40290" marB="40290" anchor="ctr">
                    <a:lnL>
                      <a:noFill/>
                    </a:lnL>
                    <a:lnR>
                      <a:noFill/>
                    </a:lnR>
                    <a:lnT>
                      <a:noFill/>
                    </a:lnT>
                    <a:lnB>
                      <a:noFill/>
                    </a:lnB>
                  </a:tcPr>
                </a:tc>
                <a:extLst>
                  <a:ext uri="{0D108BD9-81ED-4DB2-BD59-A6C34878D82A}">
                    <a16:rowId xmlns="" xmlns:a16="http://schemas.microsoft.com/office/drawing/2014/main" val="10002"/>
                  </a:ext>
                </a:extLst>
              </a:tr>
              <a:tr h="805803">
                <a:tc>
                  <a:txBody>
                    <a:bodyPr/>
                    <a:lstStyle/>
                    <a:p>
                      <a:r>
                        <a:rPr lang="en-US" sz="1600"/>
                        <a:t>3</a:t>
                      </a:r>
                    </a:p>
                  </a:txBody>
                  <a:tcPr marL="80580" marR="80580" marT="40290" marB="40290" anchor="ctr">
                    <a:lnL>
                      <a:noFill/>
                    </a:lnL>
                    <a:lnR>
                      <a:noFill/>
                    </a:lnR>
                    <a:lnT>
                      <a:noFill/>
                    </a:lnT>
                    <a:lnB>
                      <a:noFill/>
                    </a:lnB>
                  </a:tcPr>
                </a:tc>
                <a:tc>
                  <a:txBody>
                    <a:bodyPr/>
                    <a:lstStyle/>
                    <a:p>
                      <a:r>
                        <a:rPr lang="en-IN" sz="1600" dirty="0">
                          <a:hlinkClick r:id="rId13"/>
                        </a:rPr>
                        <a:t>max(list)</a:t>
                      </a:r>
                      <a:endParaRPr lang="en-IN" sz="1600" dirty="0"/>
                    </a:p>
                    <a:p>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リスト内で最大の要素を返す</a:t>
                      </a:r>
                      <a:r>
                        <a:rPr lang="ja-JP" altLang="en-US" sz="1600" dirty="0" smtClean="0"/>
                        <a:t>．</a:t>
                      </a:r>
                      <a:endParaRPr lang="en-IN" sz="1600" dirty="0"/>
                    </a:p>
                  </a:txBody>
                  <a:tcPr marL="80580" marR="80580" marT="40290" marB="40290" anchor="ctr">
                    <a:lnL>
                      <a:noFill/>
                    </a:lnL>
                    <a:lnR>
                      <a:noFill/>
                    </a:lnR>
                    <a:lnT>
                      <a:noFill/>
                    </a:lnT>
                    <a:lnB>
                      <a:noFill/>
                    </a:lnB>
                  </a:tcPr>
                </a:tc>
                <a:extLst>
                  <a:ext uri="{0D108BD9-81ED-4DB2-BD59-A6C34878D82A}">
                    <a16:rowId xmlns="" xmlns:a16="http://schemas.microsoft.com/office/drawing/2014/main" val="10003"/>
                  </a:ext>
                </a:extLst>
              </a:tr>
              <a:tr h="805803">
                <a:tc>
                  <a:txBody>
                    <a:bodyPr/>
                    <a:lstStyle/>
                    <a:p>
                      <a:r>
                        <a:rPr lang="en-US" sz="1600"/>
                        <a:t>4</a:t>
                      </a:r>
                    </a:p>
                  </a:txBody>
                  <a:tcPr marL="80580" marR="80580" marT="40290" marB="40290" anchor="ctr">
                    <a:lnL>
                      <a:noFill/>
                    </a:lnL>
                    <a:lnR>
                      <a:noFill/>
                    </a:lnR>
                    <a:lnT>
                      <a:noFill/>
                    </a:lnT>
                    <a:lnB>
                      <a:noFill/>
                    </a:lnB>
                  </a:tcPr>
                </a:tc>
                <a:tc>
                  <a:txBody>
                    <a:bodyPr/>
                    <a:lstStyle/>
                    <a:p>
                      <a:r>
                        <a:rPr lang="en-IN" sz="1600" dirty="0">
                          <a:hlinkClick r:id="rId14"/>
                        </a:rPr>
                        <a:t>min(list)</a:t>
                      </a:r>
                      <a:endParaRPr lang="en-IN" sz="1600" dirty="0"/>
                    </a:p>
                    <a:p>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リスト内で最小の要素を返す</a:t>
                      </a:r>
                      <a:r>
                        <a:rPr lang="ja-JP" altLang="en-US" sz="1600" dirty="0" smtClean="0"/>
                        <a:t>．</a:t>
                      </a:r>
                      <a:endParaRPr lang="en-IN" sz="1600" dirty="0"/>
                    </a:p>
                  </a:txBody>
                  <a:tcPr marL="80580" marR="80580" marT="40290" marB="40290" anchor="ctr">
                    <a:lnL>
                      <a:noFill/>
                    </a:lnL>
                    <a:lnR>
                      <a:noFill/>
                    </a:lnR>
                    <a:lnT>
                      <a:noFill/>
                    </a:lnT>
                    <a:lnB>
                      <a:noFill/>
                    </a:lnB>
                  </a:tcPr>
                </a:tc>
                <a:extLst>
                  <a:ext uri="{0D108BD9-81ED-4DB2-BD59-A6C34878D82A}">
                    <a16:rowId xmlns="" xmlns:a16="http://schemas.microsoft.com/office/drawing/2014/main" val="10004"/>
                  </a:ext>
                </a:extLst>
              </a:tr>
              <a:tr h="805803">
                <a:tc>
                  <a:txBody>
                    <a:bodyPr/>
                    <a:lstStyle/>
                    <a:p>
                      <a:r>
                        <a:rPr lang="en-US" sz="1600"/>
                        <a:t>5</a:t>
                      </a:r>
                    </a:p>
                  </a:txBody>
                  <a:tcPr marL="80580" marR="80580" marT="40290" marB="40290" anchor="ctr">
                    <a:lnL>
                      <a:noFill/>
                    </a:lnL>
                    <a:lnR>
                      <a:noFill/>
                    </a:lnR>
                    <a:lnT>
                      <a:noFill/>
                    </a:lnT>
                    <a:lnB>
                      <a:noFill/>
                    </a:lnB>
                  </a:tcPr>
                </a:tc>
                <a:tc>
                  <a:txBody>
                    <a:bodyPr/>
                    <a:lstStyle/>
                    <a:p>
                      <a:r>
                        <a:rPr lang="en-IN" sz="1600" dirty="0">
                          <a:hlinkClick r:id="rId15"/>
                        </a:rPr>
                        <a:t>list(</a:t>
                      </a:r>
                      <a:r>
                        <a:rPr lang="en-IN" sz="1600" dirty="0" err="1">
                          <a:hlinkClick r:id="rId15"/>
                        </a:rPr>
                        <a:t>seq</a:t>
                      </a:r>
                      <a:r>
                        <a:rPr lang="en-IN" sz="1600" dirty="0">
                          <a:hlinkClick r:id="rId15"/>
                        </a:rPr>
                        <a:t>)</a:t>
                      </a:r>
                      <a:endParaRPr lang="en-IN" sz="1600" dirty="0"/>
                    </a:p>
                    <a:p>
                      <a:pPr marL="0" algn="l" defTabSz="914400" rtl="0" eaLnBrk="1" latinLnBrk="0" hangingPunct="1"/>
                      <a:r>
                        <a:rPr lang="ja-JP" altLang="en-US" sz="1600" kern="1200" dirty="0" smtClean="0">
                          <a:solidFill>
                            <a:schemeClr val="tx1"/>
                          </a:solidFill>
                          <a:latin typeface="メイリオ" panose="020B0604030504040204" pitchFamily="50" charset="-128"/>
                          <a:ea typeface="メイリオ" panose="020B0604030504040204" pitchFamily="50" charset="-128"/>
                          <a:cs typeface="+mn-cs"/>
                        </a:rPr>
                        <a:t>タプルをリストへ変換する．</a:t>
                      </a:r>
                      <a:endParaRPr lang="en-IN" sz="1600" kern="1200" dirty="0">
                        <a:solidFill>
                          <a:schemeClr val="tx1"/>
                        </a:solidFill>
                        <a:latin typeface="メイリオ" panose="020B0604030504040204" pitchFamily="50" charset="-128"/>
                        <a:ea typeface="メイリオ" panose="020B0604030504040204" pitchFamily="50" charset="-128"/>
                        <a:cs typeface="+mn-cs"/>
                      </a:endParaRPr>
                    </a:p>
                  </a:txBody>
                  <a:tcPr marL="80580" marR="80580" marT="40290" marB="40290" anchor="ctr">
                    <a:lnL>
                      <a:noFill/>
                    </a:lnL>
                    <a:lnR>
                      <a:noFill/>
                    </a:lnR>
                    <a:lnT>
                      <a:noFill/>
                    </a:lnT>
                    <a:lnB>
                      <a:noFill/>
                    </a:lnB>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809625" y="508516"/>
            <a:ext cx="272382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組み込み関数とメソッド</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78226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525" y="800100"/>
            <a:ext cx="1906484" cy="369332"/>
          </a:xfrm>
          <a:prstGeom prst="rect">
            <a:avLst/>
          </a:prstGeom>
          <a:noFill/>
        </p:spPr>
        <p:txBody>
          <a:bodyPr wrap="none" rtlCol="0">
            <a:spAutoFit/>
          </a:bodyPr>
          <a:lstStyle/>
          <a:p>
            <a:r>
              <a:rPr lang="en-US" dirty="0" smtClean="0"/>
              <a:t>Practice Exercise 4</a:t>
            </a:r>
            <a:endParaRPr lang="en-US" dirty="0"/>
          </a:p>
        </p:txBody>
      </p:sp>
      <p:sp>
        <p:nvSpPr>
          <p:cNvPr id="3" name="TextBox 2"/>
          <p:cNvSpPr txBox="1"/>
          <p:nvPr/>
        </p:nvSpPr>
        <p:spPr>
          <a:xfrm>
            <a:off x="1666875" y="1628775"/>
            <a:ext cx="5036956" cy="3416320"/>
          </a:xfrm>
          <a:prstGeom prst="rect">
            <a:avLst/>
          </a:prstGeom>
          <a:noFill/>
        </p:spPr>
        <p:txBody>
          <a:bodyPr wrap="none" rtlCol="0">
            <a:spAutoFit/>
          </a:bodyPr>
          <a:lstStyle/>
          <a:p>
            <a:pPr marL="342900" indent="-342900">
              <a:buAutoNum type="arabicPeriod"/>
            </a:pPr>
            <a:r>
              <a:rPr lang="en-US" dirty="0" smtClean="0"/>
              <a:t>Find the max and min value in the following list.</a:t>
            </a:r>
          </a:p>
          <a:p>
            <a:r>
              <a:rPr lang="ja-JP" altLang="en-US" dirty="0"/>
              <a:t>　</a:t>
            </a:r>
            <a:r>
              <a:rPr lang="ja-JP" altLang="en-US" dirty="0" smtClean="0"/>
              <a:t>　次のリストの最小値と最大値を求めよ．</a:t>
            </a:r>
            <a:endParaRPr lang="en-US" dirty="0" smtClean="0"/>
          </a:p>
          <a:p>
            <a:r>
              <a:rPr lang="en-US" dirty="0" smtClean="0"/>
              <a:t>List_1=[23,1,34,79,45,56,88,5,90]</a:t>
            </a:r>
          </a:p>
          <a:p>
            <a:r>
              <a:rPr lang="en-US" dirty="0"/>
              <a:t>2. Compare two user given list</a:t>
            </a:r>
            <a:r>
              <a:rPr lang="en-US" dirty="0" smtClean="0"/>
              <a:t>.</a:t>
            </a:r>
          </a:p>
          <a:p>
            <a:r>
              <a:rPr lang="ja-JP" altLang="en-US" dirty="0"/>
              <a:t>　</a:t>
            </a:r>
            <a:r>
              <a:rPr lang="ja-JP" altLang="en-US" dirty="0" smtClean="0"/>
              <a:t>任意のリスト</a:t>
            </a:r>
            <a:r>
              <a:rPr lang="en-US" altLang="ja-JP" dirty="0" smtClean="0"/>
              <a:t>2</a:t>
            </a:r>
            <a:r>
              <a:rPr lang="ja-JP" altLang="en-US" dirty="0" err="1" smtClean="0"/>
              <a:t>つを</a:t>
            </a:r>
            <a:r>
              <a:rPr lang="ja-JP" altLang="en-US" dirty="0" smtClean="0"/>
              <a:t>比較せよ．</a:t>
            </a:r>
            <a:endParaRPr lang="en-US" dirty="0"/>
          </a:p>
          <a:p>
            <a:r>
              <a:rPr lang="en-US" dirty="0" smtClean="0"/>
              <a:t>3</a:t>
            </a:r>
            <a:r>
              <a:rPr lang="en-US" dirty="0"/>
              <a:t>. Reverse a user given list</a:t>
            </a:r>
            <a:r>
              <a:rPr lang="en-US" dirty="0" smtClean="0"/>
              <a:t>.</a:t>
            </a:r>
          </a:p>
          <a:p>
            <a:r>
              <a:rPr lang="ja-JP" altLang="en-US" dirty="0"/>
              <a:t>　</a:t>
            </a:r>
            <a:r>
              <a:rPr lang="ja-JP" altLang="en-US" dirty="0" smtClean="0"/>
              <a:t>任意のリストを逆順にせよ．</a:t>
            </a:r>
            <a:r>
              <a:rPr lang="en-US" altLang="ja-JP" dirty="0" smtClean="0"/>
              <a:t>(</a:t>
            </a:r>
            <a:r>
              <a:rPr lang="ja-JP" altLang="en-US" dirty="0" smtClean="0"/>
              <a:t>例</a:t>
            </a:r>
            <a:r>
              <a:rPr lang="en-US" altLang="ja-JP" dirty="0" smtClean="0"/>
              <a:t>: [1,2,3] </a:t>
            </a:r>
            <a:r>
              <a:rPr lang="ja-JP" altLang="en-US" dirty="0" smtClean="0"/>
              <a:t>→ </a:t>
            </a:r>
            <a:r>
              <a:rPr lang="en-US" altLang="ja-JP" dirty="0" smtClean="0"/>
              <a:t>[3,2,1])</a:t>
            </a:r>
            <a:endParaRPr lang="en-US" dirty="0"/>
          </a:p>
          <a:p>
            <a:r>
              <a:rPr lang="en-US" dirty="0"/>
              <a:t>4. Sort a user given list</a:t>
            </a:r>
            <a:r>
              <a:rPr lang="en-US" dirty="0" smtClean="0"/>
              <a:t>.</a:t>
            </a:r>
          </a:p>
          <a:p>
            <a:r>
              <a:rPr lang="ja-JP" altLang="en-US" dirty="0" smtClean="0"/>
              <a:t>　任意のリストを並び替えよ．</a:t>
            </a:r>
            <a:endParaRPr lang="en-US" dirty="0" smtClean="0"/>
          </a:p>
          <a:p>
            <a:r>
              <a:rPr lang="en-US" dirty="0" smtClean="0"/>
              <a:t>5. Convert a tuple in a list.</a:t>
            </a:r>
          </a:p>
          <a:p>
            <a:r>
              <a:rPr lang="ja-JP" altLang="en-US" dirty="0" smtClean="0"/>
              <a:t>　 タプルをリストに変換せよ</a:t>
            </a:r>
            <a:endParaRPr lang="en-US" dirty="0"/>
          </a:p>
          <a:p>
            <a:endParaRPr lang="en-US" dirty="0"/>
          </a:p>
        </p:txBody>
      </p:sp>
    </p:spTree>
    <p:extLst>
      <p:ext uri="{BB962C8B-B14F-4D97-AF65-F5344CB8AC3E}">
        <p14:creationId xmlns:p14="http://schemas.microsoft.com/office/powerpoint/2010/main" val="1512311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3025" y="384512"/>
            <a:ext cx="1662186" cy="369332"/>
          </a:xfrm>
          <a:prstGeom prst="rect">
            <a:avLst/>
          </a:prstGeom>
          <a:noFill/>
        </p:spPr>
        <p:txBody>
          <a:bodyPr wrap="none" rtlCol="0">
            <a:spAutoFit/>
          </a:bodyPr>
          <a:lstStyle/>
          <a:p>
            <a:r>
              <a:rPr lang="en-US" dirty="0" smtClean="0"/>
              <a:t>Dictionary </a:t>
            </a:r>
            <a:r>
              <a:rPr lang="ja-JP" altLang="en-US" dirty="0" smtClean="0">
                <a:latin typeface="メイリオ" panose="020B0604030504040204" pitchFamily="50" charset="-128"/>
                <a:ea typeface="メイリオ" panose="020B0604030504040204" pitchFamily="50" charset="-128"/>
              </a:rPr>
              <a:t>再考</a:t>
            </a:r>
            <a:endParaRPr lang="en-US" dirty="0">
              <a:latin typeface="メイリオ" panose="020B0604030504040204" pitchFamily="50" charset="-128"/>
              <a:ea typeface="メイリオ" panose="020B0604030504040204" pitchFamily="50" charset="-128"/>
            </a:endParaRPr>
          </a:p>
        </p:txBody>
      </p:sp>
      <p:sp>
        <p:nvSpPr>
          <p:cNvPr id="3" name="TextBox 2"/>
          <p:cNvSpPr txBox="1"/>
          <p:nvPr/>
        </p:nvSpPr>
        <p:spPr>
          <a:xfrm>
            <a:off x="1343025" y="753844"/>
            <a:ext cx="3619902" cy="923330"/>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ディクショナリの値読み取り</a:t>
            </a:r>
            <a:r>
              <a:rPr lang="en-US" dirty="0" smtClean="0">
                <a:latin typeface="メイリオ" panose="020B0604030504040204" pitchFamily="50" charset="-128"/>
                <a:ea typeface="メイリオ" panose="020B0604030504040204" pitchFamily="50" charset="-128"/>
              </a:rPr>
              <a:t>:</a:t>
            </a:r>
          </a:p>
          <a:p>
            <a:r>
              <a:rPr lang="en-US" dirty="0" smtClean="0">
                <a:solidFill>
                  <a:schemeClr val="accent1">
                    <a:lumMod val="75000"/>
                  </a:schemeClr>
                </a:solidFill>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でキーを指定し値を取得する</a:t>
            </a:r>
            <a:r>
              <a:rPr lang="ja-JP" altLang="en-US" dirty="0" smtClean="0"/>
              <a:t>．</a:t>
            </a:r>
            <a:endParaRPr lang="en-US" dirty="0" smtClean="0"/>
          </a:p>
          <a:p>
            <a:r>
              <a:rPr lang="ja-JP" altLang="en-US" dirty="0" smtClean="0">
                <a:latin typeface="メイリオ" panose="020B0604030504040204" pitchFamily="50" charset="-128"/>
                <a:ea typeface="メイリオ" panose="020B0604030504040204" pitchFamily="50" charset="-128"/>
              </a:rPr>
              <a:t>例）</a:t>
            </a:r>
            <a:r>
              <a:rPr lang="en-US" dirty="0" smtClean="0"/>
              <a:t> </a:t>
            </a:r>
            <a:endParaRPr lang="en-US" dirty="0"/>
          </a:p>
        </p:txBody>
      </p:sp>
      <p:sp>
        <p:nvSpPr>
          <p:cNvPr id="4" name="TextBox 3"/>
          <p:cNvSpPr txBox="1"/>
          <p:nvPr/>
        </p:nvSpPr>
        <p:spPr>
          <a:xfrm>
            <a:off x="1343025" y="1653659"/>
            <a:ext cx="4286250" cy="1200329"/>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smtClean="0"/>
              <a:t>print </a:t>
            </a:r>
            <a:r>
              <a:rPr lang="en-US" dirty="0"/>
              <a:t>"</a:t>
            </a:r>
            <a:r>
              <a:rPr lang="en-US" dirty="0" err="1"/>
              <a:t>dict</a:t>
            </a:r>
            <a:r>
              <a:rPr lang="en-US" dirty="0"/>
              <a:t>['Name']: ", </a:t>
            </a:r>
            <a:r>
              <a:rPr lang="en-US" dirty="0" err="1"/>
              <a:t>dict</a:t>
            </a:r>
            <a:r>
              <a:rPr lang="en-US" dirty="0"/>
              <a:t>['Name'] </a:t>
            </a:r>
            <a:endParaRPr lang="en-US" dirty="0" smtClean="0"/>
          </a:p>
          <a:p>
            <a:r>
              <a:rPr lang="en-US" dirty="0" smtClean="0"/>
              <a:t>print </a:t>
            </a:r>
            <a:r>
              <a:rPr lang="en-US" dirty="0"/>
              <a:t>"</a:t>
            </a:r>
            <a:r>
              <a:rPr lang="en-US" dirty="0" err="1"/>
              <a:t>dict</a:t>
            </a:r>
            <a:r>
              <a:rPr lang="en-US" dirty="0"/>
              <a:t>['Age']: ", </a:t>
            </a:r>
            <a:r>
              <a:rPr lang="en-US" dirty="0" err="1"/>
              <a:t>dict</a:t>
            </a:r>
            <a:r>
              <a:rPr lang="en-US" dirty="0"/>
              <a:t>['Age']</a:t>
            </a:r>
          </a:p>
        </p:txBody>
      </p:sp>
      <p:sp>
        <p:nvSpPr>
          <p:cNvPr id="5" name="TextBox 4"/>
          <p:cNvSpPr txBox="1"/>
          <p:nvPr/>
        </p:nvSpPr>
        <p:spPr>
          <a:xfrm>
            <a:off x="1343025" y="3061305"/>
            <a:ext cx="5578280" cy="1384995"/>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ディクショナリ更新：</a:t>
            </a:r>
            <a:endParaRPr lang="en-US" dirty="0" smtClean="0">
              <a:latin typeface="メイリオ" panose="020B0604030504040204" pitchFamily="50" charset="-128"/>
              <a:ea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rPr>
              <a:t>新規</a:t>
            </a:r>
            <a:r>
              <a:rPr lang="ja-JP" altLang="en-US" sz="1600" dirty="0">
                <a:latin typeface="メイリオ" panose="020B0604030504040204" pitchFamily="50" charset="-128"/>
                <a:ea typeface="メイリオ" panose="020B0604030504040204" pitchFamily="50" charset="-128"/>
              </a:rPr>
              <a:t>エントリ・</a:t>
            </a:r>
            <a:r>
              <a:rPr lang="en-US" altLang="ja-JP" sz="1600" dirty="0">
                <a:latin typeface="メイリオ" panose="020B0604030504040204" pitchFamily="50" charset="-128"/>
                <a:ea typeface="メイリオ" panose="020B0604030504040204" pitchFamily="50" charset="-128"/>
              </a:rPr>
              <a:t>key-value</a:t>
            </a:r>
            <a:r>
              <a:rPr lang="ja-JP" altLang="en-US" sz="1600" dirty="0">
                <a:latin typeface="メイリオ" panose="020B0604030504040204" pitchFamily="50" charset="-128"/>
                <a:ea typeface="メイリオ" panose="020B0604030504040204" pitchFamily="50" charset="-128"/>
              </a:rPr>
              <a:t>ペアの追加，既存のエントリの修正，または削除によって以下のように</a:t>
            </a:r>
            <a:r>
              <a:rPr lang="en-US" altLang="ja-JP" sz="1600" dirty="0">
                <a:latin typeface="メイリオ" panose="020B0604030504040204" pitchFamily="50" charset="-128"/>
                <a:ea typeface="メイリオ" panose="020B0604030504040204" pitchFamily="50" charset="-128"/>
              </a:rPr>
              <a:t>Dictionary </a:t>
            </a:r>
            <a:r>
              <a:rPr lang="ja-JP" altLang="en-US" sz="1600" dirty="0">
                <a:latin typeface="メイリオ" panose="020B0604030504040204" pitchFamily="50" charset="-128"/>
                <a:ea typeface="メイリオ" panose="020B0604030504040204" pitchFamily="50" charset="-128"/>
              </a:rPr>
              <a:t>を更新できる．</a:t>
            </a:r>
            <a:r>
              <a:rPr lang="en-US" altLang="ja-JP" sz="1600" dirty="0">
                <a:latin typeface="メイリオ" panose="020B0604030504040204" pitchFamily="50" charset="-128"/>
                <a:ea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rPr>
            </a:br>
            <a:r>
              <a:rPr lang="en-IN" dirty="0" smtClean="0"/>
              <a:t> </a:t>
            </a:r>
            <a:endParaRPr lang="en-US" dirty="0"/>
          </a:p>
        </p:txBody>
      </p:sp>
      <p:sp>
        <p:nvSpPr>
          <p:cNvPr id="6" name="TextBox 5"/>
          <p:cNvSpPr txBox="1"/>
          <p:nvPr/>
        </p:nvSpPr>
        <p:spPr>
          <a:xfrm>
            <a:off x="1343025" y="4142095"/>
            <a:ext cx="4905375" cy="1754326"/>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err="1" smtClean="0"/>
              <a:t>dict</a:t>
            </a:r>
            <a:r>
              <a:rPr lang="en-US" dirty="0"/>
              <a:t>['Age'] = 8; </a:t>
            </a:r>
            <a:r>
              <a:rPr lang="en-US" dirty="0">
                <a:solidFill>
                  <a:schemeClr val="accent1">
                    <a:lumMod val="75000"/>
                  </a:schemeClr>
                </a:solidFill>
              </a:rPr>
              <a:t># update existing entry </a:t>
            </a:r>
            <a:endParaRPr lang="en-US" dirty="0" smtClean="0">
              <a:solidFill>
                <a:schemeClr val="accent1">
                  <a:lumMod val="75000"/>
                </a:schemeClr>
              </a:solidFill>
            </a:endParaRPr>
          </a:p>
          <a:p>
            <a:r>
              <a:rPr lang="en-US" dirty="0" err="1" smtClean="0"/>
              <a:t>dict</a:t>
            </a:r>
            <a:r>
              <a:rPr lang="en-US" dirty="0"/>
              <a:t>['School'] = "DPS School"; </a:t>
            </a:r>
            <a:r>
              <a:rPr lang="en-US" dirty="0">
                <a:solidFill>
                  <a:schemeClr val="accent1">
                    <a:lumMod val="75000"/>
                  </a:schemeClr>
                </a:solidFill>
              </a:rPr>
              <a:t># Add new entry </a:t>
            </a:r>
            <a:endParaRPr lang="en-US" dirty="0" smtClean="0">
              <a:solidFill>
                <a:schemeClr val="accent1">
                  <a:lumMod val="75000"/>
                </a:schemeClr>
              </a:solidFill>
            </a:endParaRPr>
          </a:p>
          <a:p>
            <a:r>
              <a:rPr lang="en-US" dirty="0" smtClean="0"/>
              <a:t>print </a:t>
            </a:r>
            <a:r>
              <a:rPr lang="en-US" dirty="0"/>
              <a:t>"</a:t>
            </a:r>
            <a:r>
              <a:rPr lang="en-US" dirty="0" err="1"/>
              <a:t>dict</a:t>
            </a:r>
            <a:r>
              <a:rPr lang="en-US" dirty="0"/>
              <a:t>['Age']: ", </a:t>
            </a:r>
            <a:r>
              <a:rPr lang="en-US" dirty="0" err="1"/>
              <a:t>dict</a:t>
            </a:r>
            <a:r>
              <a:rPr lang="en-US" dirty="0"/>
              <a:t>['Age'] </a:t>
            </a:r>
            <a:endParaRPr lang="en-US" dirty="0" smtClean="0"/>
          </a:p>
          <a:p>
            <a:r>
              <a:rPr lang="en-US" dirty="0" smtClean="0"/>
              <a:t>print </a:t>
            </a:r>
            <a:r>
              <a:rPr lang="en-US" dirty="0"/>
              <a:t>"</a:t>
            </a:r>
            <a:r>
              <a:rPr lang="en-US" dirty="0" err="1"/>
              <a:t>dict</a:t>
            </a:r>
            <a:r>
              <a:rPr lang="en-US" dirty="0"/>
              <a:t>['School']: ", </a:t>
            </a:r>
            <a:r>
              <a:rPr lang="en-US" dirty="0" err="1"/>
              <a:t>dict</a:t>
            </a:r>
            <a:r>
              <a:rPr lang="en-US" dirty="0"/>
              <a:t>['School']</a:t>
            </a:r>
          </a:p>
        </p:txBody>
      </p:sp>
      <p:sp>
        <p:nvSpPr>
          <p:cNvPr id="7" name="TextBox 6"/>
          <p:cNvSpPr txBox="1"/>
          <p:nvPr/>
        </p:nvSpPr>
        <p:spPr>
          <a:xfrm>
            <a:off x="7239000" y="685800"/>
            <a:ext cx="4857750" cy="1200329"/>
          </a:xfrm>
          <a:prstGeom prst="rect">
            <a:avLst/>
          </a:prstGeom>
          <a:noFill/>
        </p:spPr>
        <p:txBody>
          <a:bodyPr wrap="square" rtlCol="0">
            <a:spAutoFit/>
          </a:bodyPr>
          <a:lstStyle/>
          <a:p>
            <a:r>
              <a:rPr lang="en-US" dirty="0" smtClean="0">
                <a:latin typeface="メイリオ" panose="020B0604030504040204" pitchFamily="50" charset="-128"/>
                <a:ea typeface="メイリオ" panose="020B0604030504040204" pitchFamily="50" charset="-128"/>
              </a:rPr>
              <a:t>Dictionary</a:t>
            </a:r>
            <a:r>
              <a:rPr lang="ja-JP" altLang="en-US" dirty="0" smtClean="0">
                <a:latin typeface="メイリオ" panose="020B0604030504040204" pitchFamily="50" charset="-128"/>
                <a:ea typeface="メイリオ" panose="020B0604030504040204" pitchFamily="50" charset="-128"/>
              </a:rPr>
              <a:t>要素の削除</a:t>
            </a:r>
            <a:r>
              <a:rPr lang="en-US" dirty="0" smtClean="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特定のディクショナリ要素やディクショナリ自体を削除することができる</a:t>
            </a:r>
            <a:r>
              <a:rPr lang="ja-JP" altLang="en-US" dirty="0" smtClean="0"/>
              <a:t>．</a:t>
            </a:r>
            <a:endParaRPr lang="en-US" altLang="ja-JP" dirty="0" smtClean="0"/>
          </a:p>
          <a:p>
            <a:r>
              <a:rPr lang="en-US" dirty="0" smtClean="0"/>
              <a:t>E.g.</a:t>
            </a:r>
            <a:endParaRPr lang="en-US" dirty="0"/>
          </a:p>
        </p:txBody>
      </p:sp>
      <p:sp>
        <p:nvSpPr>
          <p:cNvPr id="8" name="TextBox 7"/>
          <p:cNvSpPr txBox="1"/>
          <p:nvPr/>
        </p:nvSpPr>
        <p:spPr>
          <a:xfrm>
            <a:off x="7239000" y="1838325"/>
            <a:ext cx="4857750" cy="2031325"/>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'Class': 'First'} </a:t>
            </a:r>
            <a:endParaRPr lang="en-US" dirty="0" smtClean="0"/>
          </a:p>
          <a:p>
            <a:r>
              <a:rPr lang="en-US" dirty="0" smtClean="0"/>
              <a:t>del </a:t>
            </a:r>
            <a:r>
              <a:rPr lang="en-US" dirty="0" err="1"/>
              <a:t>dict</a:t>
            </a:r>
            <a:r>
              <a:rPr lang="en-US" dirty="0"/>
              <a:t>['Name']; </a:t>
            </a:r>
            <a:r>
              <a:rPr lang="en-US" dirty="0">
                <a:solidFill>
                  <a:schemeClr val="accent1">
                    <a:lumMod val="75000"/>
                  </a:schemeClr>
                </a:solidFill>
              </a:rPr>
              <a:t># remove entry with key 'Name' </a:t>
            </a:r>
            <a:r>
              <a:rPr lang="en-US" dirty="0" err="1"/>
              <a:t>dict.clear</a:t>
            </a:r>
            <a:r>
              <a:rPr lang="en-US" dirty="0"/>
              <a:t>(); </a:t>
            </a:r>
            <a:r>
              <a:rPr lang="en-US" dirty="0">
                <a:solidFill>
                  <a:schemeClr val="accent1">
                    <a:lumMod val="75000"/>
                  </a:schemeClr>
                </a:solidFill>
              </a:rPr>
              <a:t># remove all entries in </a:t>
            </a:r>
            <a:r>
              <a:rPr lang="en-US" dirty="0" err="1">
                <a:solidFill>
                  <a:schemeClr val="accent1">
                    <a:lumMod val="75000"/>
                  </a:schemeClr>
                </a:solidFill>
              </a:rPr>
              <a:t>dict</a:t>
            </a:r>
            <a:r>
              <a:rPr lang="en-US" dirty="0">
                <a:solidFill>
                  <a:schemeClr val="accent1">
                    <a:lumMod val="75000"/>
                  </a:schemeClr>
                </a:solidFill>
              </a:rPr>
              <a:t> </a:t>
            </a:r>
            <a:endParaRPr lang="en-US" dirty="0" smtClean="0">
              <a:solidFill>
                <a:schemeClr val="accent1">
                  <a:lumMod val="75000"/>
                </a:schemeClr>
              </a:solidFill>
            </a:endParaRPr>
          </a:p>
          <a:p>
            <a:r>
              <a:rPr lang="en-US" dirty="0" smtClean="0"/>
              <a:t>del </a:t>
            </a:r>
            <a:r>
              <a:rPr lang="en-US" dirty="0" err="1"/>
              <a:t>dict</a:t>
            </a:r>
            <a:r>
              <a:rPr lang="en-US" dirty="0"/>
              <a:t> ; </a:t>
            </a:r>
            <a:r>
              <a:rPr lang="en-US" dirty="0">
                <a:solidFill>
                  <a:schemeClr val="accent1">
                    <a:lumMod val="75000"/>
                  </a:schemeClr>
                </a:solidFill>
              </a:rPr>
              <a:t># delete entire dictionary </a:t>
            </a:r>
            <a:endParaRPr lang="en-US" dirty="0" smtClean="0">
              <a:solidFill>
                <a:schemeClr val="accent1">
                  <a:lumMod val="75000"/>
                </a:schemeClr>
              </a:solidFill>
            </a:endParaRPr>
          </a:p>
          <a:p>
            <a:r>
              <a:rPr lang="en-US" dirty="0" smtClean="0"/>
              <a:t>print </a:t>
            </a:r>
            <a:r>
              <a:rPr lang="en-US" dirty="0"/>
              <a:t>"</a:t>
            </a:r>
            <a:r>
              <a:rPr lang="en-US" dirty="0" err="1"/>
              <a:t>dict</a:t>
            </a:r>
            <a:r>
              <a:rPr lang="en-US" dirty="0"/>
              <a:t>['Age']: ", </a:t>
            </a:r>
            <a:r>
              <a:rPr lang="en-US" dirty="0" err="1"/>
              <a:t>dict</a:t>
            </a:r>
            <a:r>
              <a:rPr lang="en-US" dirty="0"/>
              <a:t>['Age'] </a:t>
            </a:r>
            <a:endParaRPr lang="en-US" dirty="0" smtClean="0"/>
          </a:p>
          <a:p>
            <a:r>
              <a:rPr lang="en-US" dirty="0" smtClean="0"/>
              <a:t>print </a:t>
            </a:r>
            <a:r>
              <a:rPr lang="en-US" dirty="0"/>
              <a:t>"</a:t>
            </a:r>
            <a:r>
              <a:rPr lang="en-US" dirty="0" err="1"/>
              <a:t>dict</a:t>
            </a:r>
            <a:r>
              <a:rPr lang="en-US" dirty="0"/>
              <a:t>['School']: ", </a:t>
            </a:r>
            <a:r>
              <a:rPr lang="en-US" dirty="0" err="1"/>
              <a:t>dict</a:t>
            </a:r>
            <a:r>
              <a:rPr lang="en-US" dirty="0"/>
              <a:t>['School']</a:t>
            </a:r>
          </a:p>
        </p:txBody>
      </p:sp>
    </p:spTree>
    <p:extLst>
      <p:ext uri="{BB962C8B-B14F-4D97-AF65-F5344CB8AC3E}">
        <p14:creationId xmlns:p14="http://schemas.microsoft.com/office/powerpoint/2010/main" val="1124950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775" y="600075"/>
            <a:ext cx="2758640" cy="369332"/>
          </a:xfrm>
          <a:prstGeom prst="rect">
            <a:avLst/>
          </a:prstGeom>
          <a:noFill/>
        </p:spPr>
        <p:txBody>
          <a:bodyPr wrap="none" rtlCol="0">
            <a:spAutoFit/>
          </a:bodyPr>
          <a:lstStyle/>
          <a:p>
            <a:r>
              <a:rPr lang="en-US" dirty="0" smtClean="0"/>
              <a:t>Built in Dictionary function: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31665837"/>
              </p:ext>
            </p:extLst>
          </p:nvPr>
        </p:nvGraphicFramePr>
        <p:xfrm>
          <a:off x="3028950" y="1343819"/>
          <a:ext cx="5543551" cy="3474720"/>
        </p:xfrm>
        <a:graphic>
          <a:graphicData uri="http://schemas.openxmlformats.org/drawingml/2006/table">
            <a:tbl>
              <a:tblPr/>
              <a:tblGrid>
                <a:gridCol w="466725">
                  <a:extLst>
                    <a:ext uri="{9D8B030D-6E8A-4147-A177-3AD203B41FA5}">
                      <a16:colId xmlns="" xmlns:a16="http://schemas.microsoft.com/office/drawing/2014/main" val="20000"/>
                    </a:ext>
                  </a:extLst>
                </a:gridCol>
                <a:gridCol w="5076826">
                  <a:extLst>
                    <a:ext uri="{9D8B030D-6E8A-4147-A177-3AD203B41FA5}">
                      <a16:colId xmlns="" xmlns:a16="http://schemas.microsoft.com/office/drawing/2014/main" val="20001"/>
                    </a:ext>
                  </a:extLst>
                </a:gridCol>
              </a:tblGrid>
              <a:tr h="0">
                <a:tc>
                  <a:txBody>
                    <a:bodyPr/>
                    <a:lstStyle/>
                    <a:p>
                      <a:r>
                        <a:rPr lang="en-US" dirty="0">
                          <a:effectLst/>
                        </a:rPr>
                        <a:t>SN</a:t>
                      </a:r>
                    </a:p>
                  </a:txBody>
                  <a:tcPr anchor="ctr">
                    <a:lnL>
                      <a:noFill/>
                    </a:lnL>
                    <a:lnR>
                      <a:noFill/>
                    </a:lnR>
                    <a:lnT>
                      <a:noFill/>
                    </a:lnT>
                    <a:lnB>
                      <a:noFill/>
                    </a:lnB>
                    <a:solidFill>
                      <a:schemeClr val="accent1">
                        <a:lumMod val="40000"/>
                        <a:lumOff val="60000"/>
                      </a:schemeClr>
                    </a:solidFill>
                  </a:tcPr>
                </a:tc>
                <a:tc>
                  <a:txBody>
                    <a:bodyPr/>
                    <a:lstStyle/>
                    <a:p>
                      <a:r>
                        <a:rPr lang="en-US" dirty="0">
                          <a:effectLst/>
                        </a:rPr>
                        <a:t>Function with Description</a:t>
                      </a:r>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0"/>
                  </a:ext>
                </a:extLst>
              </a:tr>
              <a:tr h="0">
                <a:tc>
                  <a:txBody>
                    <a:bodyPr/>
                    <a:lstStyle/>
                    <a:p>
                      <a:r>
                        <a:rPr lang="en-US"/>
                        <a:t>1</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2"/>
                        </a:rPr>
                        <a:t>cmp</a:t>
                      </a:r>
                      <a:r>
                        <a:rPr lang="en-IN" dirty="0">
                          <a:hlinkClick r:id="rId2"/>
                        </a:rPr>
                        <a:t>(dict1, dict2</a:t>
                      </a:r>
                      <a:r>
                        <a:rPr lang="en-IN" dirty="0" smtClean="0">
                          <a:hlinkClick r:id="rId2"/>
                        </a:rPr>
                        <a:t>)</a:t>
                      </a:r>
                    </a:p>
                    <a:p>
                      <a:r>
                        <a:rPr lang="ja-JP" altLang="en-US" dirty="0" smtClean="0"/>
                        <a:t>２つのディクショナリを比較する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1"/>
                  </a:ext>
                </a:extLst>
              </a:tr>
              <a:tr h="0">
                <a:tc>
                  <a:txBody>
                    <a:bodyPr/>
                    <a:lstStyle/>
                    <a:p>
                      <a:r>
                        <a:rPr lang="en-US"/>
                        <a:t>2</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3"/>
                        </a:rPr>
                        <a:t>len</a:t>
                      </a:r>
                      <a:r>
                        <a:rPr lang="en-IN" dirty="0">
                          <a:hlinkClick r:id="rId3"/>
                        </a:rPr>
                        <a:t>(</a:t>
                      </a:r>
                      <a:r>
                        <a:rPr lang="en-IN" dirty="0" err="1">
                          <a:hlinkClick r:id="rId3"/>
                        </a:rPr>
                        <a:t>dict</a:t>
                      </a:r>
                      <a:r>
                        <a:rPr lang="en-IN" dirty="0">
                          <a:hlinkClick r:id="rId3"/>
                        </a:rPr>
                        <a:t>)</a:t>
                      </a:r>
                      <a:endParaRPr lang="en-IN" dirty="0"/>
                    </a:p>
                    <a:p>
                      <a:r>
                        <a:rPr lang="ja-JP" altLang="en-US" dirty="0" smtClean="0"/>
                        <a:t>ディクショナリの長さを返す．これはディクショナリ内の要素数に等しい．</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2"/>
                  </a:ext>
                </a:extLst>
              </a:tr>
              <a:tr h="0">
                <a:tc>
                  <a:txBody>
                    <a:bodyPr/>
                    <a:lstStyle/>
                    <a:p>
                      <a:r>
                        <a:rPr lang="en-US"/>
                        <a:t>3</a:t>
                      </a:r>
                    </a:p>
                  </a:txBody>
                  <a:tcPr anchor="ctr">
                    <a:lnL>
                      <a:noFill/>
                    </a:lnL>
                    <a:lnR>
                      <a:noFill/>
                    </a:lnR>
                    <a:lnT>
                      <a:noFill/>
                    </a:lnT>
                    <a:lnB>
                      <a:noFill/>
                    </a:lnB>
                    <a:solidFill>
                      <a:schemeClr val="accent1">
                        <a:lumMod val="40000"/>
                        <a:lumOff val="60000"/>
                      </a:schemeClr>
                    </a:solidFill>
                  </a:tcPr>
                </a:tc>
                <a:tc>
                  <a:txBody>
                    <a:bodyPr/>
                    <a:lstStyle/>
                    <a:p>
                      <a:r>
                        <a:rPr lang="en-IN" dirty="0" err="1">
                          <a:hlinkClick r:id="rId4"/>
                        </a:rPr>
                        <a:t>str</a:t>
                      </a:r>
                      <a:r>
                        <a:rPr lang="en-IN" dirty="0">
                          <a:hlinkClick r:id="rId4"/>
                        </a:rPr>
                        <a:t>(</a:t>
                      </a:r>
                      <a:r>
                        <a:rPr lang="en-IN" dirty="0" err="1">
                          <a:hlinkClick r:id="rId4"/>
                        </a:rPr>
                        <a:t>dict</a:t>
                      </a:r>
                      <a:r>
                        <a:rPr lang="en-IN" dirty="0" smtClean="0">
                          <a:hlinkClick r:id="rId4"/>
                        </a:rPr>
                        <a:t>)</a:t>
                      </a:r>
                    </a:p>
                    <a:p>
                      <a:r>
                        <a:rPr lang="ja-JP" altLang="en-US" dirty="0" smtClean="0"/>
                        <a:t>ディクショナリを表示可能な文字列型へ変換する．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3"/>
                  </a:ext>
                </a:extLst>
              </a:tr>
              <a:tr h="0">
                <a:tc>
                  <a:txBody>
                    <a:bodyPr/>
                    <a:lstStyle/>
                    <a:p>
                      <a:r>
                        <a:rPr lang="en-US"/>
                        <a:t>4</a:t>
                      </a:r>
                    </a:p>
                  </a:txBody>
                  <a:tcPr anchor="ctr">
                    <a:lnL>
                      <a:noFill/>
                    </a:lnL>
                    <a:lnR>
                      <a:noFill/>
                    </a:lnR>
                    <a:lnT>
                      <a:noFill/>
                    </a:lnT>
                    <a:lnB>
                      <a:noFill/>
                    </a:lnB>
                    <a:solidFill>
                      <a:schemeClr val="accent1">
                        <a:lumMod val="40000"/>
                        <a:lumOff val="60000"/>
                      </a:schemeClr>
                    </a:solidFill>
                  </a:tcPr>
                </a:tc>
                <a:tc>
                  <a:txBody>
                    <a:bodyPr/>
                    <a:lstStyle/>
                    <a:p>
                      <a:r>
                        <a:rPr lang="en-IN" dirty="0">
                          <a:hlinkClick r:id="rId5"/>
                        </a:rPr>
                        <a:t>type(variable)</a:t>
                      </a:r>
                      <a:endParaRPr lang="en-IN" dirty="0"/>
                    </a:p>
                    <a:p>
                      <a:r>
                        <a:rPr lang="ja-JP" altLang="en-US" dirty="0" smtClean="0"/>
                        <a:t>与えられた</a:t>
                      </a:r>
                      <a:r>
                        <a:rPr lang="en-IN" dirty="0" smtClean="0"/>
                        <a:t>variable</a:t>
                      </a:r>
                      <a:r>
                        <a:rPr lang="ja-JP" altLang="en-US" dirty="0" smtClean="0"/>
                        <a:t>の型を返す．ディクショナリが渡された場合，ディクショナリ型が返される．</a:t>
                      </a:r>
                      <a:endParaRPr lang="en-IN" dirty="0"/>
                    </a:p>
                  </a:txBody>
                  <a:tcPr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002021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10228032"/>
              </p:ext>
            </p:extLst>
          </p:nvPr>
        </p:nvGraphicFramePr>
        <p:xfrm>
          <a:off x="2953018" y="648578"/>
          <a:ext cx="6629132" cy="5767462"/>
        </p:xfrm>
        <a:graphic>
          <a:graphicData uri="http://schemas.openxmlformats.org/drawingml/2006/table">
            <a:tbl>
              <a:tblPr/>
              <a:tblGrid>
                <a:gridCol w="475982">
                  <a:extLst>
                    <a:ext uri="{9D8B030D-6E8A-4147-A177-3AD203B41FA5}">
                      <a16:colId xmlns="" xmlns:a16="http://schemas.microsoft.com/office/drawing/2014/main" val="20000"/>
                    </a:ext>
                  </a:extLst>
                </a:gridCol>
                <a:gridCol w="6153150">
                  <a:extLst>
                    <a:ext uri="{9D8B030D-6E8A-4147-A177-3AD203B41FA5}">
                      <a16:colId xmlns="" xmlns:a16="http://schemas.microsoft.com/office/drawing/2014/main" val="20001"/>
                    </a:ext>
                  </a:extLst>
                </a:gridCol>
              </a:tblGrid>
              <a:tr h="269649">
                <a:tc>
                  <a:txBody>
                    <a:bodyPr/>
                    <a:lstStyle/>
                    <a:p>
                      <a:r>
                        <a:rPr lang="en-US" sz="1600" dirty="0">
                          <a:effectLst/>
                        </a:rPr>
                        <a:t>SN</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US" sz="1600">
                          <a:effectLst/>
                        </a:rPr>
                        <a:t>Methods with Description</a:t>
                      </a:r>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0"/>
                  </a:ext>
                </a:extLst>
              </a:tr>
              <a:tr h="473692">
                <a:tc>
                  <a:txBody>
                    <a:bodyPr/>
                    <a:lstStyle/>
                    <a:p>
                      <a:r>
                        <a:rPr lang="en-US" sz="1600"/>
                        <a:t>1</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2"/>
                        </a:rPr>
                        <a:t>dict.clear</a:t>
                      </a:r>
                      <a:r>
                        <a:rPr lang="en-IN" sz="1600" dirty="0">
                          <a:hlinkClick r:id="rId2"/>
                        </a:rPr>
                        <a:t>()</a:t>
                      </a:r>
                      <a:endParaRPr lang="en-IN" sz="1600" dirty="0"/>
                    </a:p>
                    <a:p>
                      <a:r>
                        <a:rPr lang="en-IN" sz="1600" dirty="0" err="1" smtClean="0"/>
                        <a:t>dict</a:t>
                      </a:r>
                      <a:r>
                        <a:rPr lang="ja-JP" altLang="en-US" sz="1600" dirty="0" smtClean="0"/>
                        <a:t>内のすべての要素を削除．</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1"/>
                  </a:ext>
                </a:extLst>
              </a:tr>
              <a:tr h="473692">
                <a:tc>
                  <a:txBody>
                    <a:bodyPr/>
                    <a:lstStyle/>
                    <a:p>
                      <a:r>
                        <a:rPr lang="en-US" sz="1600"/>
                        <a:t>2</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3"/>
                        </a:rPr>
                        <a:t>dict.copy</a:t>
                      </a:r>
                      <a:r>
                        <a:rPr lang="en-IN" sz="1600" dirty="0">
                          <a:hlinkClick r:id="rId3"/>
                        </a:rPr>
                        <a:t>()</a:t>
                      </a:r>
                      <a:endParaRPr lang="en-IN" sz="1600" dirty="0"/>
                    </a:p>
                    <a:p>
                      <a:r>
                        <a:rPr lang="ja-JP" altLang="en-US" sz="1600" dirty="0" smtClean="0"/>
                        <a:t>辞書の浅いコピーを返す．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2"/>
                  </a:ext>
                </a:extLst>
              </a:tr>
              <a:tr h="473692">
                <a:tc>
                  <a:txBody>
                    <a:bodyPr/>
                    <a:lstStyle/>
                    <a:p>
                      <a:r>
                        <a:rPr lang="en-US" sz="1600"/>
                        <a:t>3</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smtClean="0">
                          <a:solidFill>
                            <a:schemeClr val="accent1">
                              <a:lumMod val="75000"/>
                            </a:schemeClr>
                          </a:solidFill>
                          <a:hlinkClick r:id="rId4"/>
                        </a:rPr>
                        <a:t>dict.fromkeys</a:t>
                      </a:r>
                      <a:r>
                        <a:rPr lang="en-IN" sz="1600" dirty="0" smtClean="0">
                          <a:solidFill>
                            <a:schemeClr val="accent1">
                              <a:lumMod val="75000"/>
                            </a:schemeClr>
                          </a:solidFill>
                          <a:hlinkClick r:id="rId4"/>
                        </a:rPr>
                        <a:t>(</a:t>
                      </a:r>
                      <a:r>
                        <a:rPr lang="en-IN" sz="1600" dirty="0" err="1" smtClean="0">
                          <a:solidFill>
                            <a:schemeClr val="accent1">
                              <a:lumMod val="75000"/>
                            </a:schemeClr>
                          </a:solidFill>
                        </a:rPr>
                        <a:t>seq</a:t>
                      </a:r>
                      <a:r>
                        <a:rPr lang="en-IN" sz="1600" dirty="0" smtClean="0">
                          <a:solidFill>
                            <a:schemeClr val="accent1">
                              <a:lumMod val="75000"/>
                            </a:schemeClr>
                          </a:solidFill>
                        </a:rPr>
                        <a:t>[, value]</a:t>
                      </a:r>
                      <a:r>
                        <a:rPr lang="en-IN" sz="1600" dirty="0" smtClean="0">
                          <a:solidFill>
                            <a:schemeClr val="accent1">
                              <a:lumMod val="75000"/>
                            </a:schemeClr>
                          </a:solidFill>
                          <a:hlinkClick r:id="rId4"/>
                        </a:rPr>
                        <a:t>)</a:t>
                      </a:r>
                      <a:r>
                        <a:rPr lang="en-IN" sz="1600" dirty="0" smtClean="0">
                          <a:solidFill>
                            <a:schemeClr val="accent1">
                              <a:lumMod val="75000"/>
                            </a:schemeClr>
                          </a:solidFill>
                        </a:rPr>
                        <a:t> </a:t>
                      </a:r>
                      <a:endParaRPr lang="en-IN" sz="1600" dirty="0">
                        <a:solidFill>
                          <a:schemeClr val="accent1">
                            <a:lumMod val="75000"/>
                          </a:schemeClr>
                        </a:solidFill>
                      </a:endParaRPr>
                    </a:p>
                    <a:p>
                      <a:r>
                        <a:rPr lang="en-IN" sz="1600" dirty="0" err="1" smtClean="0"/>
                        <a:t>seq</a:t>
                      </a:r>
                      <a:r>
                        <a:rPr lang="ja-JP" altLang="en-US" sz="1600" dirty="0" smtClean="0"/>
                        <a:t>をキーとし</a:t>
                      </a:r>
                      <a:r>
                        <a:rPr lang="en-US" altLang="ja-JP" sz="1600" dirty="0" smtClean="0"/>
                        <a:t>value</a:t>
                      </a:r>
                      <a:r>
                        <a:rPr lang="ja-JP" altLang="en-US" sz="1600" dirty="0" smtClean="0"/>
                        <a:t>を値に設定した新しい辞書を作成する．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3"/>
                  </a:ext>
                </a:extLst>
              </a:tr>
              <a:tr h="473692">
                <a:tc>
                  <a:txBody>
                    <a:bodyPr/>
                    <a:lstStyle/>
                    <a:p>
                      <a:r>
                        <a:rPr lang="en-US" sz="1600"/>
                        <a:t>4</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5"/>
                        </a:rPr>
                        <a:t>dict.get</a:t>
                      </a:r>
                      <a:r>
                        <a:rPr lang="en-IN" sz="1600" dirty="0">
                          <a:hlinkClick r:id="rId5"/>
                        </a:rPr>
                        <a:t>(key, default=None)</a:t>
                      </a:r>
                      <a:endParaRPr lang="en-IN" sz="1600" dirty="0"/>
                    </a:p>
                    <a:p>
                      <a:r>
                        <a:rPr lang="en-IN" sz="1600" dirty="0" smtClean="0"/>
                        <a:t>key</a:t>
                      </a:r>
                      <a:r>
                        <a:rPr lang="ja-JP" altLang="en-US" sz="1600" dirty="0" smtClean="0"/>
                        <a:t>が辞書にあればそれに対する値を返す．ない場合</a:t>
                      </a:r>
                      <a:r>
                        <a:rPr lang="en-US" altLang="ja-JP" sz="1600" dirty="0" smtClean="0"/>
                        <a:t>default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4"/>
                  </a:ext>
                </a:extLst>
              </a:tr>
              <a:tr h="473692">
                <a:tc>
                  <a:txBody>
                    <a:bodyPr/>
                    <a:lstStyle/>
                    <a:p>
                      <a:r>
                        <a:rPr lang="en-US" sz="1600"/>
                        <a:t>5</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6"/>
                        </a:rPr>
                        <a:t>dict.has_key</a:t>
                      </a:r>
                      <a:r>
                        <a:rPr lang="en-IN" sz="1600" dirty="0">
                          <a:hlinkClick r:id="rId6"/>
                        </a:rPr>
                        <a:t>(key)</a:t>
                      </a:r>
                      <a:endParaRPr lang="en-IN" sz="1600" dirty="0"/>
                    </a:p>
                    <a:p>
                      <a:r>
                        <a:rPr lang="en-IN" sz="1600" dirty="0" smtClean="0"/>
                        <a:t>key</a:t>
                      </a:r>
                      <a:r>
                        <a:rPr lang="ja-JP" altLang="en-US" sz="1600" dirty="0" smtClean="0"/>
                        <a:t>が辞書にあれば</a:t>
                      </a:r>
                      <a:r>
                        <a:rPr lang="en-US" altLang="ja-JP" sz="1600" dirty="0" smtClean="0"/>
                        <a:t>true</a:t>
                      </a:r>
                      <a:r>
                        <a:rPr lang="ja-JP" altLang="en-US" sz="1600" dirty="0" smtClean="0"/>
                        <a:t>を返す．それ以外の場合</a:t>
                      </a:r>
                      <a:r>
                        <a:rPr lang="en-US" altLang="ja-JP" sz="1600" dirty="0" smtClean="0"/>
                        <a:t>false</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5"/>
                  </a:ext>
                </a:extLst>
              </a:tr>
              <a:tr h="473692">
                <a:tc>
                  <a:txBody>
                    <a:bodyPr/>
                    <a:lstStyle/>
                    <a:p>
                      <a:r>
                        <a:rPr lang="en-US" sz="1600"/>
                        <a:t>6</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7"/>
                        </a:rPr>
                        <a:t>dict.items</a:t>
                      </a:r>
                      <a:r>
                        <a:rPr lang="en-IN" sz="1600" dirty="0">
                          <a:hlinkClick r:id="rId7"/>
                        </a:rPr>
                        <a:t>()</a:t>
                      </a:r>
                      <a:endParaRPr lang="en-IN" sz="1600" dirty="0"/>
                    </a:p>
                    <a:p>
                      <a:r>
                        <a:rPr lang="ja-JP" altLang="en-US" sz="1600" dirty="0" smtClean="0"/>
                        <a:t>辞書のコピーをタプル</a:t>
                      </a:r>
                      <a:r>
                        <a:rPr lang="en-IN" sz="1600" dirty="0" smtClean="0"/>
                        <a:t>(</a:t>
                      </a:r>
                      <a:r>
                        <a:rPr lang="en-IN" sz="1600" dirty="0"/>
                        <a:t>key, value</a:t>
                      </a:r>
                      <a:r>
                        <a:rPr lang="en-IN" sz="1600" dirty="0" smtClean="0"/>
                        <a:t>)</a:t>
                      </a:r>
                      <a:r>
                        <a:rPr lang="ja-JP" altLang="en-US" sz="1600" dirty="0" smtClean="0"/>
                        <a:t>のリストとして返す．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6"/>
                  </a:ext>
                </a:extLst>
              </a:tr>
              <a:tr h="473692">
                <a:tc>
                  <a:txBody>
                    <a:bodyPr/>
                    <a:lstStyle/>
                    <a:p>
                      <a:r>
                        <a:rPr lang="en-US" sz="1600"/>
                        <a:t>7</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8"/>
                        </a:rPr>
                        <a:t>dict.keys</a:t>
                      </a:r>
                      <a:r>
                        <a:rPr lang="en-IN" sz="1600" dirty="0">
                          <a:hlinkClick r:id="rId8"/>
                        </a:rPr>
                        <a:t>()</a:t>
                      </a:r>
                      <a:endParaRPr lang="en-IN" sz="1600" dirty="0"/>
                    </a:p>
                    <a:p>
                      <a:r>
                        <a:rPr lang="ja-JP" altLang="en-US" sz="1600" dirty="0" smtClean="0"/>
                        <a:t>辞書のキーのリスト</a:t>
                      </a:r>
                      <a:r>
                        <a:rPr lang="en-US" altLang="ja-JP" sz="1600" dirty="0" smtClean="0"/>
                        <a:t>(</a:t>
                      </a:r>
                      <a:r>
                        <a:rPr lang="ja-JP" altLang="en-US" sz="1600" dirty="0" smtClean="0"/>
                        <a:t>のコピー</a:t>
                      </a:r>
                      <a:r>
                        <a:rPr lang="en-US" altLang="ja-JP" sz="1600" dirty="0" smtClean="0"/>
                        <a: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7"/>
                  </a:ext>
                </a:extLst>
              </a:tr>
              <a:tr h="473692">
                <a:tc>
                  <a:txBody>
                    <a:bodyPr/>
                    <a:lstStyle/>
                    <a:p>
                      <a:r>
                        <a:rPr lang="en-US" sz="1600"/>
                        <a:t>8</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9"/>
                        </a:rPr>
                        <a:t>dict.setdefault</a:t>
                      </a:r>
                      <a:r>
                        <a:rPr lang="en-IN" sz="1600" dirty="0">
                          <a:hlinkClick r:id="rId9"/>
                        </a:rPr>
                        <a:t>(key, default=None)</a:t>
                      </a:r>
                      <a:endParaRPr lang="en-IN" sz="1600" dirty="0"/>
                    </a:p>
                    <a:p>
                      <a:r>
                        <a:rPr lang="en-IN" sz="1600" dirty="0" smtClean="0"/>
                        <a:t>get()</a:t>
                      </a:r>
                      <a:r>
                        <a:rPr lang="ja-JP" altLang="en-US" sz="1600" dirty="0" smtClean="0"/>
                        <a:t>と類似しているがキーが存在しない場合，</a:t>
                      </a:r>
                      <a:r>
                        <a:rPr lang="en-US" altLang="ja-JP" sz="1600" dirty="0" smtClean="0"/>
                        <a:t>default</a:t>
                      </a:r>
                      <a:r>
                        <a:rPr lang="ja-JP" altLang="en-US" sz="1600" baseline="0" dirty="0" smtClean="0"/>
                        <a:t>が挿入される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8"/>
                  </a:ext>
                </a:extLst>
              </a:tr>
              <a:tr h="473692">
                <a:tc>
                  <a:txBody>
                    <a:bodyPr/>
                    <a:lstStyle/>
                    <a:p>
                      <a:r>
                        <a:rPr lang="en-US" sz="1600"/>
                        <a:t>9</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10"/>
                        </a:rPr>
                        <a:t>dict.update</a:t>
                      </a:r>
                      <a:r>
                        <a:rPr lang="en-IN" sz="1600" dirty="0">
                          <a:hlinkClick r:id="rId10"/>
                        </a:rPr>
                        <a:t>(dict2)</a:t>
                      </a:r>
                      <a:endParaRPr lang="en-IN" sz="1600" dirty="0"/>
                    </a:p>
                    <a:p>
                      <a:r>
                        <a:rPr lang="en-IN" sz="1600" dirty="0" err="1" smtClean="0"/>
                        <a:t>dict</a:t>
                      </a:r>
                      <a:r>
                        <a:rPr lang="ja-JP" altLang="en-US" sz="1600" dirty="0" smtClean="0"/>
                        <a:t>に辞書</a:t>
                      </a:r>
                      <a:r>
                        <a:rPr lang="en-US" altLang="ja-JP" sz="1600" dirty="0" smtClean="0"/>
                        <a:t>dict2</a:t>
                      </a:r>
                      <a:r>
                        <a:rPr lang="ja-JP" altLang="en-US" sz="1600" dirty="0" smtClean="0"/>
                        <a:t>の</a:t>
                      </a:r>
                      <a:r>
                        <a:rPr lang="en-US" altLang="ja-JP" sz="1600" dirty="0" smtClean="0"/>
                        <a:t>key-value</a:t>
                      </a:r>
                      <a:r>
                        <a:rPr lang="ja-JP" altLang="en-US" sz="1600" dirty="0" smtClean="0"/>
                        <a:t>ペアを登録する．</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09"/>
                  </a:ext>
                </a:extLst>
              </a:tr>
              <a:tr h="473692">
                <a:tc>
                  <a:txBody>
                    <a:bodyPr/>
                    <a:lstStyle/>
                    <a:p>
                      <a:r>
                        <a:rPr lang="en-US" sz="1600"/>
                        <a:t>10</a:t>
                      </a:r>
                    </a:p>
                  </a:txBody>
                  <a:tcPr marL="58802" marR="58802" marT="29401" marB="29401" anchor="ctr">
                    <a:lnL>
                      <a:noFill/>
                    </a:lnL>
                    <a:lnR>
                      <a:noFill/>
                    </a:lnR>
                    <a:lnT>
                      <a:noFill/>
                    </a:lnT>
                    <a:lnB>
                      <a:noFill/>
                    </a:lnB>
                    <a:solidFill>
                      <a:schemeClr val="accent1">
                        <a:lumMod val="40000"/>
                        <a:lumOff val="60000"/>
                      </a:schemeClr>
                    </a:solidFill>
                  </a:tcPr>
                </a:tc>
                <a:tc>
                  <a:txBody>
                    <a:bodyPr/>
                    <a:lstStyle/>
                    <a:p>
                      <a:r>
                        <a:rPr lang="en-IN" sz="1600" dirty="0" err="1">
                          <a:hlinkClick r:id="rId11"/>
                        </a:rPr>
                        <a:t>dict.values</a:t>
                      </a:r>
                      <a:r>
                        <a:rPr lang="en-IN" sz="1600" dirty="0">
                          <a:hlinkClick r:id="rId11"/>
                        </a:rPr>
                        <a:t>()</a:t>
                      </a:r>
                      <a:endParaRPr lang="en-IN" sz="1600" dirty="0"/>
                    </a:p>
                    <a:p>
                      <a:r>
                        <a:rPr lang="ja-JP" altLang="en-US" sz="1600" dirty="0" smtClean="0"/>
                        <a:t>辞書の値のリスト</a:t>
                      </a:r>
                      <a:r>
                        <a:rPr lang="en-US" altLang="ja-JP" sz="1600" dirty="0" smtClean="0"/>
                        <a:t>(</a:t>
                      </a:r>
                      <a:r>
                        <a:rPr lang="ja-JP" altLang="en-US" sz="1600" dirty="0" smtClean="0"/>
                        <a:t>のコピー</a:t>
                      </a:r>
                      <a:r>
                        <a:rPr lang="en-US" altLang="ja-JP" sz="1600" dirty="0" smtClean="0"/>
                        <a:t>)</a:t>
                      </a:r>
                      <a:r>
                        <a:rPr lang="ja-JP" altLang="en-US" sz="1600" dirty="0" smtClean="0"/>
                        <a:t>を返す．</a:t>
                      </a:r>
                      <a:endParaRPr lang="en-IN" sz="1600" dirty="0"/>
                    </a:p>
                  </a:txBody>
                  <a:tcPr marL="58802" marR="58802" marT="29401" marB="29401" anchor="ctr">
                    <a:lnL>
                      <a:noFill/>
                    </a:lnL>
                    <a:lnR>
                      <a:noFill/>
                    </a:lnR>
                    <a:lnT>
                      <a:noFill/>
                    </a:lnT>
                    <a:lnB>
                      <a:noFill/>
                    </a:lnB>
                    <a:solidFill>
                      <a:schemeClr val="accent1">
                        <a:lumMod val="40000"/>
                        <a:lumOff val="60000"/>
                      </a:schemeClr>
                    </a:solidFill>
                  </a:tcPr>
                </a:tc>
                <a:extLst>
                  <a:ext uri="{0D108BD9-81ED-4DB2-BD59-A6C34878D82A}">
                    <a16:rowId xmlns="" xmlns:a16="http://schemas.microsoft.com/office/drawing/2014/main" val="10010"/>
                  </a:ext>
                </a:extLst>
              </a:tr>
            </a:tbl>
          </a:graphicData>
        </a:graphic>
      </p:graphicFrame>
      <p:sp>
        <p:nvSpPr>
          <p:cNvPr id="3" name="TextBox 2"/>
          <p:cNvSpPr txBox="1"/>
          <p:nvPr/>
        </p:nvSpPr>
        <p:spPr>
          <a:xfrm>
            <a:off x="1466850" y="279246"/>
            <a:ext cx="2044086" cy="369332"/>
          </a:xfrm>
          <a:prstGeom prst="rect">
            <a:avLst/>
          </a:prstGeom>
          <a:noFill/>
        </p:spPr>
        <p:txBody>
          <a:bodyPr wrap="none" rtlCol="0">
            <a:spAutoFit/>
          </a:bodyPr>
          <a:lstStyle/>
          <a:p>
            <a:r>
              <a:rPr lang="en-US" dirty="0" smtClean="0"/>
              <a:t>Dictionary Methods</a:t>
            </a:r>
            <a:endParaRPr lang="en-US" dirty="0"/>
          </a:p>
        </p:txBody>
      </p:sp>
    </p:spTree>
    <p:extLst>
      <p:ext uri="{BB962C8B-B14F-4D97-AF65-F5344CB8AC3E}">
        <p14:creationId xmlns:p14="http://schemas.microsoft.com/office/powerpoint/2010/main" val="66380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975" y="609600"/>
            <a:ext cx="1066959" cy="369332"/>
          </a:xfrm>
          <a:prstGeom prst="rect">
            <a:avLst/>
          </a:prstGeom>
          <a:noFill/>
        </p:spPr>
        <p:txBody>
          <a:bodyPr wrap="none" rtlCol="0">
            <a:spAutoFit/>
          </a:bodyPr>
          <a:lstStyle/>
          <a:p>
            <a:r>
              <a:rPr lang="en-US" dirty="0" smtClean="0"/>
              <a:t>Examples</a:t>
            </a:r>
            <a:endParaRPr lang="en-US" dirty="0"/>
          </a:p>
        </p:txBody>
      </p:sp>
      <p:sp>
        <p:nvSpPr>
          <p:cNvPr id="3" name="TextBox 2"/>
          <p:cNvSpPr txBox="1"/>
          <p:nvPr/>
        </p:nvSpPr>
        <p:spPr>
          <a:xfrm>
            <a:off x="1419225" y="1419225"/>
            <a:ext cx="3895725" cy="923330"/>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dict</a:t>
            </a:r>
            <a:r>
              <a:rPr lang="en-US" dirty="0" smtClean="0"/>
              <a:t> </a:t>
            </a:r>
            <a:r>
              <a:rPr lang="en-US" dirty="0"/>
              <a:t>= {'Name': 'Zara', 'Age': 7}; </a:t>
            </a:r>
            <a:endParaRPr lang="en-US" dirty="0" smtClean="0"/>
          </a:p>
          <a:p>
            <a:r>
              <a:rPr lang="en-US" dirty="0" smtClean="0"/>
              <a:t>print </a:t>
            </a:r>
            <a:r>
              <a:rPr lang="en-US" dirty="0"/>
              <a:t>"Variable Type : %s" % type (</a:t>
            </a:r>
            <a:r>
              <a:rPr lang="en-US" dirty="0" err="1"/>
              <a:t>dict</a:t>
            </a:r>
            <a:r>
              <a:rPr lang="en-US" dirty="0"/>
              <a:t>)</a:t>
            </a:r>
          </a:p>
        </p:txBody>
      </p:sp>
      <p:sp>
        <p:nvSpPr>
          <p:cNvPr id="4" name="TextBox 3"/>
          <p:cNvSpPr txBox="1"/>
          <p:nvPr/>
        </p:nvSpPr>
        <p:spPr>
          <a:xfrm>
            <a:off x="1419226" y="2905125"/>
            <a:ext cx="4533899" cy="2308324"/>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smtClean="0"/>
              <a:t>dict1 </a:t>
            </a:r>
            <a:r>
              <a:rPr lang="en-US" dirty="0"/>
              <a:t>= {'Name': 'Zara', 'Age': 7}; </a:t>
            </a:r>
            <a:endParaRPr lang="en-US" dirty="0" smtClean="0"/>
          </a:p>
          <a:p>
            <a:r>
              <a:rPr lang="en-US" dirty="0" smtClean="0"/>
              <a:t>dict2 </a:t>
            </a:r>
            <a:r>
              <a:rPr lang="en-US" dirty="0"/>
              <a:t>= {'Name': '</a:t>
            </a:r>
            <a:r>
              <a:rPr lang="en-US" dirty="0" err="1"/>
              <a:t>Mahnaz</a:t>
            </a:r>
            <a:r>
              <a:rPr lang="en-US" dirty="0"/>
              <a:t>', 'Age': 27}; </a:t>
            </a:r>
            <a:endParaRPr lang="en-US" dirty="0" smtClean="0"/>
          </a:p>
          <a:p>
            <a:r>
              <a:rPr lang="en-US" dirty="0" smtClean="0"/>
              <a:t>dict3 </a:t>
            </a:r>
            <a:r>
              <a:rPr lang="en-US" dirty="0"/>
              <a:t>= {'Name': '</a:t>
            </a:r>
            <a:r>
              <a:rPr lang="en-US" dirty="0" err="1"/>
              <a:t>Abid</a:t>
            </a:r>
            <a:r>
              <a:rPr lang="en-US" dirty="0"/>
              <a:t>', 'Age': 27}; </a:t>
            </a:r>
            <a:endParaRPr lang="en-US" dirty="0" smtClean="0"/>
          </a:p>
          <a:p>
            <a:r>
              <a:rPr lang="en-US" dirty="0" smtClean="0"/>
              <a:t>dict4 </a:t>
            </a:r>
            <a:r>
              <a:rPr lang="en-US" dirty="0"/>
              <a:t>= {'Name': 'Zara', 'Age': 7</a:t>
            </a:r>
            <a:r>
              <a:rPr lang="en-US" dirty="0" smtClean="0"/>
              <a:t>};</a:t>
            </a:r>
          </a:p>
          <a:p>
            <a:r>
              <a:rPr lang="en-US" dirty="0" smtClean="0"/>
              <a:t>print </a:t>
            </a:r>
            <a:r>
              <a:rPr lang="en-US" dirty="0"/>
              <a:t>"Return Value : %d" % </a:t>
            </a:r>
            <a:r>
              <a:rPr lang="en-US" dirty="0" err="1"/>
              <a:t>cmp</a:t>
            </a:r>
            <a:r>
              <a:rPr lang="en-US" dirty="0"/>
              <a:t> (dict1, dict2) </a:t>
            </a:r>
            <a:endParaRPr lang="en-US" dirty="0" smtClean="0"/>
          </a:p>
          <a:p>
            <a:r>
              <a:rPr lang="en-US" dirty="0" smtClean="0"/>
              <a:t>print </a:t>
            </a:r>
            <a:r>
              <a:rPr lang="en-US" dirty="0"/>
              <a:t>"Return Value : %d" % </a:t>
            </a:r>
            <a:r>
              <a:rPr lang="en-US" dirty="0" err="1"/>
              <a:t>cmp</a:t>
            </a:r>
            <a:r>
              <a:rPr lang="en-US" dirty="0"/>
              <a:t> (dict2, dict3) </a:t>
            </a:r>
            <a:endParaRPr lang="en-US" dirty="0" smtClean="0"/>
          </a:p>
          <a:p>
            <a:r>
              <a:rPr lang="en-US" dirty="0" smtClean="0"/>
              <a:t>print </a:t>
            </a:r>
            <a:r>
              <a:rPr lang="en-US" dirty="0"/>
              <a:t>"Return Value : %d" % </a:t>
            </a:r>
            <a:r>
              <a:rPr lang="en-US" dirty="0" err="1"/>
              <a:t>cmp</a:t>
            </a:r>
            <a:r>
              <a:rPr lang="en-US" dirty="0"/>
              <a:t> (dict1, dict4)</a:t>
            </a:r>
          </a:p>
        </p:txBody>
      </p:sp>
      <p:sp>
        <p:nvSpPr>
          <p:cNvPr id="5" name="TextBox 4"/>
          <p:cNvSpPr txBox="1"/>
          <p:nvPr/>
        </p:nvSpPr>
        <p:spPr>
          <a:xfrm>
            <a:off x="7258050" y="1419225"/>
            <a:ext cx="4429125" cy="1754326"/>
          </a:xfrm>
          <a:prstGeom prst="rect">
            <a:avLst/>
          </a:prstGeom>
          <a:noFill/>
          <a:ln>
            <a:solidFill>
              <a:schemeClr val="accent1"/>
            </a:solidFill>
          </a:ln>
        </p:spPr>
        <p:txBody>
          <a:bodyPr wrap="square" rtlCol="0">
            <a:spAutoFit/>
          </a:bodyPr>
          <a:lstStyle/>
          <a:p>
            <a:r>
              <a:rPr lang="en-US" dirty="0"/>
              <a:t>#!/</a:t>
            </a:r>
            <a:r>
              <a:rPr lang="en-US" dirty="0" err="1"/>
              <a:t>usr</a:t>
            </a:r>
            <a:r>
              <a:rPr lang="en-US" dirty="0"/>
              <a:t>/bin/python </a:t>
            </a:r>
            <a:endParaRPr lang="en-US" dirty="0" smtClean="0"/>
          </a:p>
          <a:p>
            <a:r>
              <a:rPr lang="en-US" dirty="0" err="1" smtClean="0"/>
              <a:t>seq</a:t>
            </a:r>
            <a:r>
              <a:rPr lang="en-US" dirty="0" smtClean="0"/>
              <a:t> </a:t>
            </a:r>
            <a:r>
              <a:rPr lang="en-US" dirty="0"/>
              <a:t>= ('name', 'age', 'sex') </a:t>
            </a:r>
            <a:endParaRPr lang="en-US" dirty="0" smtClean="0"/>
          </a:p>
          <a:p>
            <a:r>
              <a:rPr lang="en-US" dirty="0" err="1" smtClean="0"/>
              <a:t>dict</a:t>
            </a:r>
            <a:r>
              <a:rPr lang="en-US" dirty="0" smtClean="0"/>
              <a:t> </a:t>
            </a:r>
            <a:r>
              <a:rPr lang="en-US" dirty="0"/>
              <a:t>= </a:t>
            </a:r>
            <a:r>
              <a:rPr lang="en-US" dirty="0" err="1"/>
              <a:t>dict.fromkeys</a:t>
            </a:r>
            <a:r>
              <a:rPr lang="en-US" dirty="0"/>
              <a:t>(</a:t>
            </a:r>
            <a:r>
              <a:rPr lang="en-US" dirty="0" err="1"/>
              <a:t>seq</a:t>
            </a:r>
            <a:r>
              <a:rPr lang="en-US" dirty="0"/>
              <a:t>) </a:t>
            </a:r>
            <a:endParaRPr lang="en-US" dirty="0" smtClean="0"/>
          </a:p>
          <a:p>
            <a:r>
              <a:rPr lang="en-US" dirty="0" smtClean="0"/>
              <a:t>print </a:t>
            </a:r>
            <a:r>
              <a:rPr lang="en-US" dirty="0"/>
              <a:t>"New Dictionary : %s" % </a:t>
            </a:r>
            <a:r>
              <a:rPr lang="en-US" dirty="0" err="1"/>
              <a:t>str</a:t>
            </a:r>
            <a:r>
              <a:rPr lang="en-US" dirty="0"/>
              <a:t>(</a:t>
            </a:r>
            <a:r>
              <a:rPr lang="en-US" dirty="0" err="1"/>
              <a:t>dict</a:t>
            </a:r>
            <a:r>
              <a:rPr lang="en-US" dirty="0"/>
              <a:t>) </a:t>
            </a:r>
            <a:endParaRPr lang="en-US" dirty="0" smtClean="0"/>
          </a:p>
          <a:p>
            <a:r>
              <a:rPr lang="en-US" dirty="0" err="1" smtClean="0"/>
              <a:t>dict</a:t>
            </a:r>
            <a:r>
              <a:rPr lang="en-US" dirty="0" smtClean="0"/>
              <a:t> </a:t>
            </a:r>
            <a:r>
              <a:rPr lang="en-US" dirty="0"/>
              <a:t>= </a:t>
            </a:r>
            <a:r>
              <a:rPr lang="en-US" dirty="0" err="1"/>
              <a:t>dict.fromkeys</a:t>
            </a:r>
            <a:r>
              <a:rPr lang="en-US" dirty="0"/>
              <a:t>(</a:t>
            </a:r>
            <a:r>
              <a:rPr lang="en-US" dirty="0" err="1"/>
              <a:t>seq</a:t>
            </a:r>
            <a:r>
              <a:rPr lang="en-US" dirty="0"/>
              <a:t>, 10) </a:t>
            </a:r>
            <a:endParaRPr lang="en-US" dirty="0" smtClean="0"/>
          </a:p>
          <a:p>
            <a:r>
              <a:rPr lang="en-US" dirty="0" smtClean="0"/>
              <a:t>print </a:t>
            </a:r>
            <a:r>
              <a:rPr lang="en-US" dirty="0"/>
              <a:t>"New Dictionary : %s" % </a:t>
            </a:r>
            <a:r>
              <a:rPr lang="en-US" dirty="0" err="1"/>
              <a:t>str</a:t>
            </a:r>
            <a:r>
              <a:rPr lang="en-US" dirty="0"/>
              <a:t>(</a:t>
            </a:r>
            <a:r>
              <a:rPr lang="en-US" dirty="0" err="1"/>
              <a:t>dict</a:t>
            </a:r>
            <a:r>
              <a:rPr lang="en-US" dirty="0"/>
              <a:t>)</a:t>
            </a:r>
          </a:p>
        </p:txBody>
      </p:sp>
    </p:spTree>
    <p:extLst>
      <p:ext uri="{BB962C8B-B14F-4D97-AF65-F5344CB8AC3E}">
        <p14:creationId xmlns:p14="http://schemas.microsoft.com/office/powerpoint/2010/main" val="2972505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075" y="723900"/>
            <a:ext cx="1816523" cy="369332"/>
          </a:xfrm>
          <a:prstGeom prst="rect">
            <a:avLst/>
          </a:prstGeom>
          <a:noFill/>
        </p:spPr>
        <p:txBody>
          <a:bodyPr wrap="none" rtlCol="0">
            <a:spAutoFit/>
          </a:bodyPr>
          <a:lstStyle/>
          <a:p>
            <a:r>
              <a:rPr lang="en-US" dirty="0" smtClean="0"/>
              <a:t>Input and Output</a:t>
            </a:r>
            <a:endParaRPr lang="en-US" dirty="0"/>
          </a:p>
        </p:txBody>
      </p:sp>
      <p:sp>
        <p:nvSpPr>
          <p:cNvPr id="3" name="TextBox 2"/>
          <p:cNvSpPr txBox="1"/>
          <p:nvPr/>
        </p:nvSpPr>
        <p:spPr>
          <a:xfrm>
            <a:off x="1362075" y="1190625"/>
            <a:ext cx="10325100" cy="1477328"/>
          </a:xfrm>
          <a:prstGeom prst="rect">
            <a:avLst/>
          </a:prstGeom>
          <a:noFill/>
        </p:spPr>
        <p:txBody>
          <a:bodyPr wrap="square" rtlCol="0">
            <a:spAutoFit/>
          </a:bodyPr>
          <a:lstStyle/>
          <a:p>
            <a:r>
              <a:rPr lang="en-US" dirty="0" smtClean="0"/>
              <a:t>Python </a:t>
            </a:r>
            <a:r>
              <a:rPr lang="ja-JP" altLang="en-US" dirty="0" smtClean="0"/>
              <a:t>はユーザーからの入力を受け付ける２つの関数を持つ</a:t>
            </a:r>
            <a:r>
              <a:rPr lang="en-US" altLang="ja-JP" dirty="0" smtClean="0"/>
              <a:t>:</a:t>
            </a:r>
            <a:endParaRPr lang="en-US" dirty="0" smtClean="0"/>
          </a:p>
          <a:p>
            <a:pPr marL="285750" indent="-285750">
              <a:buFont typeface="Arial" panose="020B0604020202020204" pitchFamily="34" charset="0"/>
              <a:buChar char="•"/>
            </a:pPr>
            <a:r>
              <a:rPr lang="en-US" dirty="0">
                <a:solidFill>
                  <a:schemeClr val="accent1">
                    <a:lumMod val="75000"/>
                  </a:schemeClr>
                </a:solidFill>
              </a:rPr>
              <a:t>i</a:t>
            </a:r>
            <a:r>
              <a:rPr lang="en-US" dirty="0" smtClean="0">
                <a:solidFill>
                  <a:schemeClr val="accent1">
                    <a:lumMod val="75000"/>
                  </a:schemeClr>
                </a:solidFill>
              </a:rPr>
              <a:t>nput()</a:t>
            </a:r>
          </a:p>
          <a:p>
            <a:pPr marL="285750" indent="-285750">
              <a:buFont typeface="Arial" panose="020B0604020202020204" pitchFamily="34" charset="0"/>
              <a:buChar char="•"/>
            </a:pPr>
            <a:r>
              <a:rPr lang="en-US" dirty="0" err="1" smtClean="0">
                <a:solidFill>
                  <a:schemeClr val="accent1">
                    <a:lumMod val="75000"/>
                  </a:schemeClr>
                </a:solidFill>
              </a:rPr>
              <a:t>raw_input</a:t>
            </a:r>
            <a:r>
              <a:rPr lang="en-US" dirty="0" smtClean="0">
                <a:solidFill>
                  <a:schemeClr val="accent1">
                    <a:lumMod val="75000"/>
                  </a:schemeClr>
                </a:solidFill>
              </a:rPr>
              <a:t>()</a:t>
            </a:r>
          </a:p>
          <a:p>
            <a:r>
              <a:rPr lang="en-US" dirty="0" err="1"/>
              <a:t>raw_input</a:t>
            </a:r>
            <a:r>
              <a:rPr lang="en-US" dirty="0"/>
              <a:t>() </a:t>
            </a:r>
            <a:r>
              <a:rPr lang="ja-JP" altLang="en-US" dirty="0" smtClean="0"/>
              <a:t>は文字列データの入力を要求し</a:t>
            </a:r>
            <a:r>
              <a:rPr lang="en-US" dirty="0" smtClean="0"/>
              <a:t>(</a:t>
            </a:r>
            <a:r>
              <a:rPr lang="en-US" dirty="0"/>
              <a:t>ended with a newline</a:t>
            </a:r>
            <a:r>
              <a:rPr lang="en-US" dirty="0" smtClean="0"/>
              <a:t>)</a:t>
            </a:r>
            <a:r>
              <a:rPr lang="ja-JP" altLang="en-US" dirty="0" err="1" smtClean="0"/>
              <a:t>，</a:t>
            </a:r>
            <a:r>
              <a:rPr lang="ja-JP" altLang="en-US" dirty="0" smtClean="0"/>
              <a:t>単純にその文字列を返す．ユーザーがデータを入力する前に表示するプロンプトを，引数に渡すことができる．</a:t>
            </a:r>
            <a:r>
              <a:rPr lang="en-US" dirty="0" smtClean="0"/>
              <a:t> </a:t>
            </a:r>
            <a:r>
              <a:rPr lang="en-US" dirty="0"/>
              <a:t>E.g</a:t>
            </a:r>
            <a:r>
              <a:rPr lang="en-US" dirty="0" smtClean="0"/>
              <a:t>.</a:t>
            </a:r>
          </a:p>
        </p:txBody>
      </p:sp>
      <p:sp>
        <p:nvSpPr>
          <p:cNvPr id="4" name="TextBox 3"/>
          <p:cNvSpPr txBox="1"/>
          <p:nvPr/>
        </p:nvSpPr>
        <p:spPr>
          <a:xfrm>
            <a:off x="1362075" y="2765346"/>
            <a:ext cx="3640805" cy="646331"/>
          </a:xfrm>
          <a:prstGeom prst="rect">
            <a:avLst/>
          </a:prstGeom>
          <a:noFill/>
          <a:ln>
            <a:solidFill>
              <a:schemeClr val="accent1"/>
            </a:solidFill>
          </a:ln>
        </p:spPr>
        <p:txBody>
          <a:bodyPr wrap="none" rtlCol="0">
            <a:spAutoFit/>
          </a:bodyPr>
          <a:lstStyle/>
          <a:p>
            <a:r>
              <a:rPr lang="en-US" dirty="0"/>
              <a:t>x = </a:t>
            </a:r>
            <a:r>
              <a:rPr lang="en-US" dirty="0" err="1"/>
              <a:t>raw_input</a:t>
            </a:r>
            <a:r>
              <a:rPr lang="en-US" dirty="0"/>
              <a:t>('What is your name?') </a:t>
            </a:r>
          </a:p>
          <a:p>
            <a:r>
              <a:rPr lang="en-US" dirty="0"/>
              <a:t>print ('Your name is ' + x) </a:t>
            </a:r>
            <a:endParaRPr lang="en-US" dirty="0">
              <a:solidFill>
                <a:schemeClr val="accent1">
                  <a:lumMod val="75000"/>
                </a:schemeClr>
              </a:solidFill>
            </a:endParaRPr>
          </a:p>
        </p:txBody>
      </p:sp>
      <p:sp>
        <p:nvSpPr>
          <p:cNvPr id="5" name="TextBox 4"/>
          <p:cNvSpPr txBox="1"/>
          <p:nvPr/>
        </p:nvSpPr>
        <p:spPr>
          <a:xfrm>
            <a:off x="1362076" y="3762375"/>
            <a:ext cx="10325100" cy="1200329"/>
          </a:xfrm>
          <a:prstGeom prst="rect">
            <a:avLst/>
          </a:prstGeom>
          <a:noFill/>
        </p:spPr>
        <p:txBody>
          <a:bodyPr wrap="square" rtlCol="0">
            <a:spAutoFit/>
          </a:bodyPr>
          <a:lstStyle/>
          <a:p>
            <a:r>
              <a:rPr lang="en-US" dirty="0"/>
              <a:t>input() </a:t>
            </a:r>
            <a:r>
              <a:rPr lang="ja-JP" altLang="en-US" dirty="0" smtClean="0"/>
              <a:t>はデータの文字列を読み取るのに</a:t>
            </a:r>
            <a:r>
              <a:rPr lang="en-US" altLang="ja-JP" dirty="0" err="1" smtClean="0"/>
              <a:t>raw_input</a:t>
            </a:r>
            <a:r>
              <a:rPr lang="ja-JP" altLang="en-US" dirty="0" smtClean="0"/>
              <a:t>を</a:t>
            </a:r>
            <a:r>
              <a:rPr lang="ja-JP" altLang="en-US" dirty="0"/>
              <a:t>使用</a:t>
            </a:r>
            <a:r>
              <a:rPr lang="ja-JP" altLang="en-US" dirty="0" smtClean="0"/>
              <a:t>し</a:t>
            </a:r>
            <a:r>
              <a:rPr lang="ja-JP" altLang="en-US" dirty="0"/>
              <a:t>，</a:t>
            </a:r>
            <a:r>
              <a:rPr lang="ja-JP" altLang="en-US" dirty="0" smtClean="0"/>
              <a:t>それが</a:t>
            </a:r>
            <a:r>
              <a:rPr lang="en-US" altLang="ja-JP" dirty="0" smtClean="0"/>
              <a:t>Python</a:t>
            </a:r>
            <a:r>
              <a:rPr lang="ja-JP" altLang="en-US" dirty="0" smtClean="0"/>
              <a:t>プログラムであるかのように実行</a:t>
            </a:r>
            <a:r>
              <a:rPr lang="en-US" dirty="0" smtClean="0"/>
              <a:t>, </a:t>
            </a:r>
            <a:r>
              <a:rPr lang="ja-JP" altLang="en-US" dirty="0" smtClean="0"/>
              <a:t>そして結果の値を返す．</a:t>
            </a:r>
            <a:endParaRPr lang="en-US" altLang="ja-JP" dirty="0" smtClean="0"/>
          </a:p>
          <a:p>
            <a:r>
              <a:rPr lang="ja-JP" altLang="en-US" dirty="0" smtClean="0"/>
              <a:t>基本的にこれはリストや辞書型のように整形された入力を受け取る．</a:t>
            </a:r>
            <a:endParaRPr lang="en-US" altLang="ja-JP" dirty="0" smtClean="0"/>
          </a:p>
          <a:p>
            <a:r>
              <a:rPr lang="ja-JP" altLang="en-US" dirty="0" smtClean="0"/>
              <a:t>例</a:t>
            </a:r>
            <a:r>
              <a:rPr lang="en-US" altLang="ja-JP" dirty="0"/>
              <a:t>)</a:t>
            </a:r>
            <a:endParaRPr lang="en-US" dirty="0"/>
          </a:p>
        </p:txBody>
      </p:sp>
      <p:sp>
        <p:nvSpPr>
          <p:cNvPr id="6" name="TextBox 5"/>
          <p:cNvSpPr txBox="1"/>
          <p:nvPr/>
        </p:nvSpPr>
        <p:spPr>
          <a:xfrm>
            <a:off x="1504950" y="5153025"/>
            <a:ext cx="5057775" cy="923330"/>
          </a:xfrm>
          <a:prstGeom prst="rect">
            <a:avLst/>
          </a:prstGeom>
          <a:noFill/>
          <a:ln>
            <a:solidFill>
              <a:schemeClr val="accent1"/>
            </a:solidFill>
          </a:ln>
        </p:spPr>
        <p:txBody>
          <a:bodyPr wrap="square" rtlCol="0">
            <a:spAutoFit/>
          </a:bodyPr>
          <a:lstStyle/>
          <a:p>
            <a:r>
              <a:rPr lang="en-US" dirty="0"/>
              <a:t>x = input('What are the first 10 perfect squares? ') </a:t>
            </a:r>
            <a:endParaRPr lang="en-US" dirty="0" smtClean="0"/>
          </a:p>
          <a:p>
            <a:r>
              <a:rPr lang="en-IN" dirty="0">
                <a:solidFill>
                  <a:schemeClr val="accent1">
                    <a:lumMod val="75000"/>
                  </a:schemeClr>
                </a:solidFill>
              </a:rPr>
              <a:t>What are the first 10 perfect squares</a:t>
            </a:r>
            <a:r>
              <a:rPr lang="en-IN" dirty="0" smtClean="0">
                <a:solidFill>
                  <a:schemeClr val="accent1">
                    <a:lumMod val="75000"/>
                  </a:schemeClr>
                </a:solidFill>
              </a:rPr>
              <a:t>?</a:t>
            </a:r>
          </a:p>
          <a:p>
            <a:r>
              <a:rPr lang="en-US" dirty="0">
                <a:solidFill>
                  <a:srgbClr val="FF0000"/>
                </a:solidFill>
              </a:rPr>
              <a:t>map(lambda x: x*x, range(10))</a:t>
            </a:r>
          </a:p>
        </p:txBody>
      </p:sp>
      <p:sp>
        <p:nvSpPr>
          <p:cNvPr id="7" name="TextBox 6"/>
          <p:cNvSpPr txBox="1"/>
          <p:nvPr/>
        </p:nvSpPr>
        <p:spPr>
          <a:xfrm>
            <a:off x="6877050" y="5486400"/>
            <a:ext cx="2913746" cy="369332"/>
          </a:xfrm>
          <a:prstGeom prst="rect">
            <a:avLst/>
          </a:prstGeom>
          <a:noFill/>
          <a:ln>
            <a:solidFill>
              <a:schemeClr val="accent1"/>
            </a:solidFill>
          </a:ln>
        </p:spPr>
        <p:txBody>
          <a:bodyPr wrap="none" rtlCol="0">
            <a:spAutoFit/>
          </a:bodyPr>
          <a:lstStyle/>
          <a:p>
            <a:r>
              <a:rPr lang="en-US" dirty="0" smtClean="0"/>
              <a:t>Message displayed on screen</a:t>
            </a:r>
            <a:endParaRPr lang="en-US" dirty="0"/>
          </a:p>
        </p:txBody>
      </p:sp>
      <p:cxnSp>
        <p:nvCxnSpPr>
          <p:cNvPr id="9" name="Straight Arrow Connector 8"/>
          <p:cNvCxnSpPr>
            <a:stCxn id="7" idx="1"/>
          </p:cNvCxnSpPr>
          <p:nvPr/>
        </p:nvCxnSpPr>
        <p:spPr>
          <a:xfrm flipH="1" flipV="1">
            <a:off x="5153025" y="5610225"/>
            <a:ext cx="1724025" cy="6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2775" y="6162675"/>
            <a:ext cx="2574423" cy="369332"/>
          </a:xfrm>
          <a:prstGeom prst="rect">
            <a:avLst/>
          </a:prstGeom>
          <a:noFill/>
          <a:ln>
            <a:solidFill>
              <a:schemeClr val="accent1"/>
            </a:solidFill>
          </a:ln>
        </p:spPr>
        <p:txBody>
          <a:bodyPr wrap="none" rtlCol="0">
            <a:spAutoFit/>
          </a:bodyPr>
          <a:lstStyle/>
          <a:p>
            <a:r>
              <a:rPr lang="en-US" dirty="0" smtClean="0"/>
              <a:t>User input for evaluation </a:t>
            </a:r>
            <a:endParaRPr lang="en-US" dirty="0"/>
          </a:p>
        </p:txBody>
      </p:sp>
      <p:cxnSp>
        <p:nvCxnSpPr>
          <p:cNvPr id="13" name="Straight Arrow Connector 12"/>
          <p:cNvCxnSpPr>
            <a:stCxn id="11" idx="1"/>
          </p:cNvCxnSpPr>
          <p:nvPr/>
        </p:nvCxnSpPr>
        <p:spPr>
          <a:xfrm flipH="1" flipV="1">
            <a:off x="4457700" y="5855732"/>
            <a:ext cx="2505075" cy="49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1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072" y="2150596"/>
            <a:ext cx="3154679" cy="1463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072" y="3916276"/>
            <a:ext cx="3154678" cy="1506656"/>
          </a:xfrm>
          <a:prstGeom prst="rect">
            <a:avLst/>
          </a:prstGeom>
        </p:spPr>
      </p:pic>
      <p:sp>
        <p:nvSpPr>
          <p:cNvPr id="8" name="TextBox 7"/>
          <p:cNvSpPr txBox="1"/>
          <p:nvPr/>
        </p:nvSpPr>
        <p:spPr>
          <a:xfrm>
            <a:off x="722376" y="2130552"/>
            <a:ext cx="3276153" cy="369332"/>
          </a:xfrm>
          <a:prstGeom prst="rect">
            <a:avLst/>
          </a:prstGeom>
          <a:noFill/>
        </p:spPr>
        <p:txBody>
          <a:bodyPr wrap="none" rtlCol="0">
            <a:spAutoFit/>
          </a:bodyPr>
          <a:lstStyle/>
          <a:p>
            <a:r>
              <a:rPr lang="en-IN" dirty="0" smtClean="0"/>
              <a:t>Python </a:t>
            </a:r>
            <a:r>
              <a:rPr lang="ja-JP" altLang="en-US" dirty="0" smtClean="0">
                <a:latin typeface="メイリオ" panose="020B0604030504040204" pitchFamily="50" charset="-128"/>
                <a:ea typeface="メイリオ" panose="020B0604030504040204" pitchFamily="50" charset="-128"/>
              </a:rPr>
              <a:t>を起動す</a:t>
            </a:r>
            <a:r>
              <a:rPr lang="ja-JP" altLang="en-US" dirty="0">
                <a:latin typeface="メイリオ" panose="020B0604030504040204" pitchFamily="50" charset="-128"/>
                <a:ea typeface="メイリオ" panose="020B0604030504040204" pitchFamily="50" charset="-128"/>
              </a:rPr>
              <a:t>る３つの方法</a:t>
            </a:r>
            <a:r>
              <a:rPr lang="en-IN" dirty="0" smtClean="0"/>
              <a:t>:</a:t>
            </a:r>
          </a:p>
        </p:txBody>
      </p:sp>
      <p:sp>
        <p:nvSpPr>
          <p:cNvPr id="9" name="TextBox 8"/>
          <p:cNvSpPr txBox="1"/>
          <p:nvPr/>
        </p:nvSpPr>
        <p:spPr>
          <a:xfrm>
            <a:off x="722376" y="4158823"/>
            <a:ext cx="5237781" cy="646331"/>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実行可能</a:t>
            </a:r>
            <a:r>
              <a:rPr lang="ja-JP" altLang="en-US" b="1" dirty="0">
                <a:latin typeface="メイリオ" panose="020B0604030504040204" pitchFamily="50" charset="-128"/>
                <a:ea typeface="メイリオ" panose="020B0604030504040204" pitchFamily="50" charset="-128"/>
              </a:rPr>
              <a:t>スクリプト</a:t>
            </a:r>
            <a:r>
              <a:rPr lang="en-US" b="1" dirty="0" smtClean="0"/>
              <a:t>: </a:t>
            </a:r>
            <a:r>
              <a:rPr lang="ja-JP" altLang="en-US" dirty="0" smtClean="0">
                <a:latin typeface="メイリオ" panose="020B0604030504040204" pitchFamily="50" charset="-128"/>
                <a:ea typeface="メイリオ" panose="020B0604030504040204" pitchFamily="50" charset="-128"/>
              </a:rPr>
              <a:t>コマンド</a:t>
            </a:r>
            <a:r>
              <a:rPr lang="ja-JP" altLang="en-US" dirty="0">
                <a:latin typeface="メイリオ" panose="020B0604030504040204" pitchFamily="50" charset="-128"/>
                <a:ea typeface="メイリオ" panose="020B0604030504040204" pitchFamily="50" charset="-128"/>
              </a:rPr>
              <a:t>ライン</a:t>
            </a:r>
            <a:r>
              <a:rPr lang="ja-JP" altLang="en-US" dirty="0" smtClean="0">
                <a:latin typeface="メイリオ" panose="020B0604030504040204" pitchFamily="50" charset="-128"/>
                <a:ea typeface="メイリオ" panose="020B0604030504040204" pitchFamily="50" charset="-128"/>
              </a:rPr>
              <a:t>から</a:t>
            </a:r>
            <a:r>
              <a:rPr lang="en-US" altLang="ja-JP" dirty="0" smtClean="0">
                <a:latin typeface="メイリオ" panose="020B0604030504040204" pitchFamily="50" charset="-128"/>
                <a:ea typeface="メイリオ" panose="020B0604030504040204" pitchFamily="50" charset="-128"/>
              </a:rPr>
              <a:t>Python</a:t>
            </a:r>
          </a:p>
          <a:p>
            <a:r>
              <a:rPr lang="ja-JP" altLang="en-US" dirty="0" smtClean="0">
                <a:latin typeface="メイリオ" panose="020B0604030504040204" pitchFamily="50" charset="-128"/>
                <a:ea typeface="メイリオ" panose="020B0604030504040204" pitchFamily="50" charset="-128"/>
              </a:rPr>
              <a:t>スクリプトファイル</a:t>
            </a:r>
            <a:r>
              <a:rPr lang="en-US" altLang="ja-JP" dirty="0" smtClean="0">
                <a:latin typeface="メイリオ" panose="020B0604030504040204" pitchFamily="50" charset="-128"/>
                <a:ea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rPr>
              <a:t>py</a:t>
            </a:r>
            <a:r>
              <a:rPr lang="en-US" altLang="ja-JP" dirty="0" smtClean="0">
                <a:latin typeface="メイリオ" panose="020B0604030504040204" pitchFamily="50" charset="-128"/>
                <a:ea typeface="メイリオ" panose="020B0604030504040204" pitchFamily="50" charset="-128"/>
              </a:rPr>
              <a:t>)</a:t>
            </a:r>
            <a:r>
              <a:rPr lang="en-IN"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を実行．</a:t>
            </a:r>
            <a:endParaRPr lang="en-US" dirty="0">
              <a:latin typeface="メイリオ" panose="020B0604030504040204" pitchFamily="50" charset="-128"/>
              <a:ea typeface="メイリオ" panose="020B0604030504040204" pitchFamily="50" charset="-128"/>
            </a:endParaRPr>
          </a:p>
        </p:txBody>
      </p:sp>
      <p:sp>
        <p:nvSpPr>
          <p:cNvPr id="10" name="TextBox 9"/>
          <p:cNvSpPr txBox="1"/>
          <p:nvPr/>
        </p:nvSpPr>
        <p:spPr>
          <a:xfrm>
            <a:off x="722376" y="2727432"/>
            <a:ext cx="5710153"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対話型インタプリタ</a:t>
            </a:r>
            <a:r>
              <a:rPr lang="en-US" b="1" dirty="0" smtClean="0"/>
              <a:t>: </a:t>
            </a:r>
            <a:r>
              <a:rPr lang="ja-JP" altLang="en-US" dirty="0">
                <a:latin typeface="メイリオ" panose="020B0604030504040204" pitchFamily="50" charset="-128"/>
                <a:ea typeface="メイリオ" panose="020B0604030504040204" pitchFamily="50" charset="-128"/>
              </a:rPr>
              <a:t>コマンドラインで</a:t>
            </a:r>
            <a:r>
              <a:rPr lang="en-IN" dirty="0" smtClean="0"/>
              <a:t> </a:t>
            </a:r>
            <a:r>
              <a:rPr lang="en-IN" b="1" dirty="0" smtClean="0"/>
              <a:t>python</a:t>
            </a:r>
            <a:r>
              <a:rPr lang="en-IN" dirty="0" smtClean="0"/>
              <a:t> </a:t>
            </a:r>
            <a:r>
              <a:rPr lang="ja-JP" altLang="en-US" dirty="0">
                <a:latin typeface="メイリオ" panose="020B0604030504040204" pitchFamily="50" charset="-128"/>
                <a:ea typeface="メイリオ" panose="020B0604030504040204" pitchFamily="50" charset="-128"/>
              </a:rPr>
              <a:t>と入力</a:t>
            </a:r>
            <a:r>
              <a:rPr lang="en-IN" dirty="0" smtClean="0"/>
              <a:t>.</a:t>
            </a:r>
          </a:p>
        </p:txBody>
      </p:sp>
      <p:sp>
        <p:nvSpPr>
          <p:cNvPr id="11" name="TextBox 10"/>
          <p:cNvSpPr txBox="1"/>
          <p:nvPr/>
        </p:nvSpPr>
        <p:spPr>
          <a:xfrm>
            <a:off x="722376" y="5540846"/>
            <a:ext cx="5026184" cy="369332"/>
          </a:xfrm>
          <a:prstGeom prst="rect">
            <a:avLst/>
          </a:prstGeom>
          <a:noFill/>
        </p:spPr>
        <p:txBody>
          <a:bodyPr wrap="none" rtlCol="0">
            <a:spAutoFit/>
          </a:bodyPr>
          <a:lstStyle/>
          <a:p>
            <a:r>
              <a:rPr lang="ja-JP" altLang="en-US" b="1" dirty="0" smtClean="0">
                <a:latin typeface="メイリオ" panose="020B0604030504040204" pitchFamily="50" charset="-128"/>
                <a:ea typeface="メイリオ" panose="020B0604030504040204" pitchFamily="50" charset="-128"/>
              </a:rPr>
              <a:t>統合開発環境</a:t>
            </a:r>
            <a:r>
              <a:rPr lang="en-US" altLang="ja-JP" b="1" dirty="0" smtClean="0">
                <a:latin typeface="メイリオ" panose="020B0604030504040204" pitchFamily="50" charset="-128"/>
                <a:ea typeface="メイリオ" panose="020B0604030504040204" pitchFamily="50" charset="-128"/>
              </a:rPr>
              <a:t>(IDE</a:t>
            </a:r>
            <a:r>
              <a:rPr lang="en-US" altLang="ja-JP" b="1" dirty="0" smtClean="0"/>
              <a:t>)</a:t>
            </a:r>
            <a:r>
              <a:rPr lang="en-US" b="1" dirty="0" smtClean="0">
                <a:latin typeface="メイリオ" panose="020B0604030504040204" pitchFamily="50" charset="-128"/>
                <a:ea typeface="メイリオ" panose="020B0604030504040204" pitchFamily="50" charset="-128"/>
              </a:rPr>
              <a:t>:</a:t>
            </a:r>
            <a:r>
              <a:rPr lang="en-US" b="1" dirty="0" smtClean="0"/>
              <a:t> </a:t>
            </a:r>
            <a:r>
              <a:rPr lang="en-US" dirty="0">
                <a:latin typeface="メイリオ" panose="020B0604030504040204" pitchFamily="50" charset="-128"/>
                <a:ea typeface="メイリオ" panose="020B0604030504040204" pitchFamily="50" charset="-128"/>
              </a:rPr>
              <a:t>Python</a:t>
            </a:r>
            <a:r>
              <a:rPr lang="ja-JP" altLang="en-US" dirty="0">
                <a:latin typeface="メイリオ" panose="020B0604030504040204" pitchFamily="50" charset="-128"/>
                <a:ea typeface="メイリオ" panose="020B0604030504040204" pitchFamily="50" charset="-128"/>
              </a:rPr>
              <a:t>を</a:t>
            </a:r>
            <a:r>
              <a:rPr lang="en-US" altLang="ja-JP" dirty="0">
                <a:latin typeface="メイリオ" panose="020B0604030504040204" pitchFamily="50" charset="-128"/>
                <a:ea typeface="メイリオ" panose="020B0604030504040204" pitchFamily="50" charset="-128"/>
              </a:rPr>
              <a:t>GUI </a:t>
            </a:r>
            <a:r>
              <a:rPr lang="ja-JP" altLang="en-US" dirty="0">
                <a:latin typeface="メイリオ" panose="020B0604030504040204" pitchFamily="50" charset="-128"/>
                <a:ea typeface="メイリオ" panose="020B0604030504040204" pitchFamily="50" charset="-128"/>
              </a:rPr>
              <a:t>から実行．</a:t>
            </a:r>
            <a:endParaRPr lang="en-US" dirty="0">
              <a:latin typeface="メイリオ" panose="020B0604030504040204" pitchFamily="50" charset="-128"/>
              <a:ea typeface="メイリオ" panose="020B0604030504040204" pitchFamily="50" charset="-128"/>
            </a:endParaRPr>
          </a:p>
        </p:txBody>
      </p:sp>
      <p:sp>
        <p:nvSpPr>
          <p:cNvPr id="3" name="TextBox 2"/>
          <p:cNvSpPr txBox="1"/>
          <p:nvPr/>
        </p:nvSpPr>
        <p:spPr>
          <a:xfrm>
            <a:off x="841248" y="859536"/>
            <a:ext cx="2333844" cy="523220"/>
          </a:xfrm>
          <a:prstGeom prst="rect">
            <a:avLst/>
          </a:prstGeom>
          <a:noFill/>
        </p:spPr>
        <p:txBody>
          <a:bodyPr wrap="none" rtlCol="0">
            <a:spAutoFit/>
          </a:bodyPr>
          <a:lstStyle/>
          <a:p>
            <a:r>
              <a:rPr lang="en-US" sz="2800" b="1" dirty="0" smtClean="0"/>
              <a:t>Python</a:t>
            </a:r>
            <a:r>
              <a:rPr lang="ja-JP" altLang="en-US" sz="2800" b="1" dirty="0" smtClean="0"/>
              <a:t>の実行</a:t>
            </a:r>
            <a:endParaRPr lang="en-US" sz="2800" b="1" dirty="0"/>
          </a:p>
        </p:txBody>
      </p:sp>
    </p:spTree>
    <p:extLst>
      <p:ext uri="{BB962C8B-B14F-4D97-AF65-F5344CB8AC3E}">
        <p14:creationId xmlns:p14="http://schemas.microsoft.com/office/powerpoint/2010/main" val="2678493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704975"/>
            <a:ext cx="2708049" cy="1754326"/>
          </a:xfrm>
          <a:prstGeom prst="rect">
            <a:avLst/>
          </a:prstGeom>
          <a:noFill/>
          <a:ln>
            <a:solidFill>
              <a:schemeClr val="accent1"/>
            </a:solidFill>
          </a:ln>
        </p:spPr>
        <p:txBody>
          <a:bodyPr wrap="none" rtlCol="0">
            <a:spAutoFit/>
          </a:bodyPr>
          <a:lstStyle/>
          <a:p>
            <a:r>
              <a:rPr lang="en-US" dirty="0"/>
              <a:t>x = None </a:t>
            </a:r>
            <a:endParaRPr lang="en-US" dirty="0" smtClean="0"/>
          </a:p>
          <a:p>
            <a:r>
              <a:rPr lang="en-US" dirty="0" smtClean="0"/>
              <a:t>while </a:t>
            </a:r>
            <a:r>
              <a:rPr lang="en-US" dirty="0"/>
              <a:t>not x: </a:t>
            </a:r>
            <a:endParaRPr lang="en-US" dirty="0" smtClean="0"/>
          </a:p>
          <a:p>
            <a:r>
              <a:rPr lang="en-US" dirty="0"/>
              <a:t> </a:t>
            </a:r>
            <a:r>
              <a:rPr lang="en-US" dirty="0" smtClean="0"/>
              <a:t>   try</a:t>
            </a:r>
            <a:r>
              <a:rPr lang="en-US" dirty="0"/>
              <a:t>: </a:t>
            </a:r>
            <a:endParaRPr lang="en-US" dirty="0" smtClean="0"/>
          </a:p>
          <a:p>
            <a:r>
              <a:rPr lang="en-US" dirty="0"/>
              <a:t> </a:t>
            </a:r>
            <a:r>
              <a:rPr lang="en-US" dirty="0" smtClean="0"/>
              <a:t>       x </a:t>
            </a:r>
            <a:r>
              <a:rPr lang="en-US" dirty="0"/>
              <a:t>= </a:t>
            </a:r>
            <a:r>
              <a:rPr lang="en-US" dirty="0" err="1"/>
              <a:t>int</a:t>
            </a:r>
            <a:r>
              <a:rPr lang="en-US" dirty="0"/>
              <a:t>(</a:t>
            </a:r>
            <a:r>
              <a:rPr lang="en-US" dirty="0" err="1"/>
              <a:t>raw_input</a:t>
            </a:r>
            <a:r>
              <a:rPr lang="en-US" dirty="0"/>
              <a:t>()) </a:t>
            </a:r>
            <a:endParaRPr lang="en-US" dirty="0" smtClean="0"/>
          </a:p>
          <a:p>
            <a:r>
              <a:rPr lang="en-US" dirty="0"/>
              <a:t> </a:t>
            </a:r>
            <a:r>
              <a:rPr lang="en-US" dirty="0" smtClean="0"/>
              <a:t>   except </a:t>
            </a:r>
            <a:r>
              <a:rPr lang="en-US" dirty="0" err="1"/>
              <a:t>ValueError</a:t>
            </a:r>
            <a:r>
              <a:rPr lang="en-US" dirty="0"/>
              <a:t>: </a:t>
            </a:r>
            <a:endParaRPr lang="en-US" dirty="0" smtClean="0"/>
          </a:p>
          <a:p>
            <a:r>
              <a:rPr lang="en-US" dirty="0"/>
              <a:t> </a:t>
            </a:r>
            <a:r>
              <a:rPr lang="en-US" dirty="0" smtClean="0"/>
              <a:t>       print </a:t>
            </a:r>
            <a:r>
              <a:rPr lang="en-US" dirty="0"/>
              <a:t>'Invalid Number' </a:t>
            </a:r>
          </a:p>
        </p:txBody>
      </p:sp>
      <p:sp>
        <p:nvSpPr>
          <p:cNvPr id="3" name="TextBox 2"/>
          <p:cNvSpPr txBox="1"/>
          <p:nvPr/>
        </p:nvSpPr>
        <p:spPr>
          <a:xfrm>
            <a:off x="1409700" y="1162050"/>
            <a:ext cx="8647880" cy="369332"/>
          </a:xfrm>
          <a:prstGeom prst="rect">
            <a:avLst/>
          </a:prstGeom>
          <a:noFill/>
        </p:spPr>
        <p:txBody>
          <a:bodyPr wrap="none" rtlCol="0">
            <a:spAutoFit/>
          </a:bodyPr>
          <a:lstStyle/>
          <a:p>
            <a:r>
              <a:rPr lang="en-US" dirty="0" err="1" smtClean="0"/>
              <a:t>raw_input</a:t>
            </a:r>
            <a:r>
              <a:rPr lang="en-US" dirty="0" smtClean="0"/>
              <a:t>()</a:t>
            </a:r>
            <a:r>
              <a:rPr lang="ja-JP" altLang="en-US" dirty="0">
                <a:latin typeface="メイリオ" panose="020B0604030504040204" pitchFamily="50" charset="-128"/>
                <a:ea typeface="メイリオ" panose="020B0604030504040204" pitchFamily="50" charset="-128"/>
              </a:rPr>
              <a:t>から返される文字列を次のようなイディオムで</a:t>
            </a:r>
            <a:r>
              <a:rPr lang="en-US" altLang="ja-JP" dirty="0" smtClean="0"/>
              <a:t>Python</a:t>
            </a:r>
            <a:r>
              <a:rPr lang="ja-JP" altLang="en-US" dirty="0" smtClean="0">
                <a:latin typeface="メイリオ" panose="020B0604030504040204" pitchFamily="50" charset="-128"/>
                <a:ea typeface="メイリオ" panose="020B0604030504040204" pitchFamily="50" charset="-128"/>
              </a:rPr>
              <a:t>の型へ変換する．</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13392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8250" y="457200"/>
            <a:ext cx="10382250" cy="6186309"/>
          </a:xfrm>
          <a:prstGeom prst="rect">
            <a:avLst/>
          </a:prstGeom>
          <a:noFill/>
        </p:spPr>
        <p:txBody>
          <a:bodyPr wrap="square" rtlCol="0">
            <a:spAutoFit/>
          </a:bodyPr>
          <a:lstStyle/>
          <a:p>
            <a:r>
              <a:rPr lang="en-US" dirty="0" smtClean="0"/>
              <a:t>Assignment to be submitted</a:t>
            </a:r>
          </a:p>
          <a:p>
            <a:pPr marL="342900" indent="-342900">
              <a:buAutoNum type="arabicPeriod"/>
            </a:pPr>
            <a:r>
              <a:rPr lang="en-US" dirty="0" smtClean="0"/>
              <a:t>Create </a:t>
            </a:r>
            <a:r>
              <a:rPr lang="en-US" dirty="0"/>
              <a:t>a program to count by prime numbers. Ask the user to input a number, then print each prime number up to that number</a:t>
            </a:r>
            <a:r>
              <a:rPr lang="en-US" dirty="0" smtClean="0"/>
              <a:t>.</a:t>
            </a:r>
          </a:p>
          <a:p>
            <a:r>
              <a:rPr lang="ja-JP" altLang="en-US" dirty="0" smtClean="0"/>
              <a:t>　入力された数までの素数を数えるプログラムを作成せよ．</a:t>
            </a:r>
            <a:endParaRPr lang="en-US" altLang="ja-JP" dirty="0" smtClean="0"/>
          </a:p>
          <a:p>
            <a:endParaRPr lang="en-US" dirty="0" smtClean="0"/>
          </a:p>
          <a:p>
            <a:r>
              <a:rPr lang="en-US" dirty="0" smtClean="0"/>
              <a:t>2. Instruct the user to pick an arbitrary number from 1 to 100 and proceed to guess it correctly within seven tries. After each guess, the user must tell whether their number is higher than, lower than, or equal to your guess.</a:t>
            </a:r>
          </a:p>
          <a:p>
            <a:r>
              <a:rPr lang="en-US" altLang="ja-JP" dirty="0"/>
              <a:t>1</a:t>
            </a:r>
            <a:r>
              <a:rPr lang="ja-JP" altLang="en-US" dirty="0"/>
              <a:t>から</a:t>
            </a:r>
            <a:r>
              <a:rPr lang="en-US" altLang="ja-JP" dirty="0"/>
              <a:t>100</a:t>
            </a:r>
            <a:r>
              <a:rPr lang="ja-JP" altLang="en-US" dirty="0" err="1"/>
              <a:t>までの</a:t>
            </a:r>
            <a:r>
              <a:rPr lang="ja-JP" altLang="en-US" dirty="0"/>
              <a:t>数から任意の数を選択しその値をコンピュータに推測させるプログラムを作成せよ．試行回数は</a:t>
            </a:r>
            <a:r>
              <a:rPr lang="en-US" altLang="ja-JP" dirty="0"/>
              <a:t>7</a:t>
            </a:r>
            <a:r>
              <a:rPr lang="ja-JP" altLang="en-US" dirty="0"/>
              <a:t>回とし，各試行の後には予測値が真値に対して</a:t>
            </a:r>
            <a:r>
              <a:rPr lang="en-US" altLang="ja-JP" dirty="0"/>
              <a:t>high </a:t>
            </a:r>
            <a:r>
              <a:rPr lang="ja-JP" altLang="en-US" dirty="0"/>
              <a:t>か</a:t>
            </a:r>
            <a:r>
              <a:rPr lang="en-US" altLang="ja-JP" dirty="0"/>
              <a:t>low </a:t>
            </a:r>
            <a:r>
              <a:rPr lang="ja-JP" altLang="en-US" dirty="0"/>
              <a:t>か </a:t>
            </a:r>
            <a:r>
              <a:rPr lang="en-US" altLang="ja-JP" dirty="0"/>
              <a:t>equal </a:t>
            </a:r>
            <a:r>
              <a:rPr lang="ja-JP" altLang="en-US" dirty="0" err="1"/>
              <a:t>なのかを</a:t>
            </a:r>
            <a:r>
              <a:rPr lang="ja-JP" altLang="en-US" dirty="0"/>
              <a:t>出力</a:t>
            </a:r>
            <a:r>
              <a:rPr lang="ja-JP" altLang="en-US"/>
              <a:t>せよ</a:t>
            </a:r>
            <a:r>
              <a:rPr lang="ja-JP" altLang="en-US" smtClean="0"/>
              <a:t>．</a:t>
            </a:r>
            <a:endParaRPr lang="en-US" dirty="0" smtClean="0"/>
          </a:p>
          <a:p>
            <a:r>
              <a:rPr lang="en-US" dirty="0" smtClean="0"/>
              <a:t>Hint: use binary search. Make an array or list of 100 numbers.</a:t>
            </a:r>
          </a:p>
          <a:p>
            <a:r>
              <a:rPr lang="ja-JP" altLang="en-US" dirty="0" smtClean="0"/>
              <a:t>ヒント</a:t>
            </a:r>
            <a:r>
              <a:rPr lang="en-US" altLang="ja-JP" dirty="0" smtClean="0"/>
              <a:t>: </a:t>
            </a:r>
            <a:r>
              <a:rPr lang="ja-JP" altLang="en-US" dirty="0" smtClean="0"/>
              <a:t>リストか配列を作成して，二分探索を使用する．</a:t>
            </a:r>
            <a:endParaRPr lang="en-US" altLang="ja-JP" dirty="0" smtClean="0"/>
          </a:p>
          <a:p>
            <a:endParaRPr lang="en-US" dirty="0" smtClean="0"/>
          </a:p>
          <a:p>
            <a:r>
              <a:rPr lang="en-US" dirty="0" smtClean="0"/>
              <a:t>3. Write a program to reverse the ordering of words in a string. </a:t>
            </a:r>
          </a:p>
          <a:p>
            <a:r>
              <a:rPr lang="ja-JP" altLang="en-US" dirty="0" smtClean="0"/>
              <a:t>　　文字列中の単語の順番を入れ替えるプログラムを作成せよ．</a:t>
            </a:r>
            <a:endParaRPr lang="en-US" dirty="0" smtClean="0"/>
          </a:p>
          <a:p>
            <a:r>
              <a:rPr lang="en-US" dirty="0" smtClean="0"/>
              <a:t>e.g. Hello world, this is python!</a:t>
            </a:r>
          </a:p>
          <a:p>
            <a:r>
              <a:rPr lang="en-US" dirty="0"/>
              <a:t> </a:t>
            </a:r>
            <a:r>
              <a:rPr lang="en-US" dirty="0" smtClean="0"/>
              <a:t>       </a:t>
            </a:r>
            <a:r>
              <a:rPr lang="en-IN" dirty="0"/>
              <a:t>'python! is this world, </a:t>
            </a:r>
            <a:r>
              <a:rPr lang="en-IN" dirty="0" smtClean="0"/>
              <a:t>Hello‘</a:t>
            </a:r>
          </a:p>
          <a:p>
            <a:r>
              <a:rPr lang="en-IN" dirty="0" smtClean="0"/>
              <a:t>Hint: use string function</a:t>
            </a:r>
          </a:p>
          <a:p>
            <a:r>
              <a:rPr lang="en-IN" dirty="0"/>
              <a:t> </a:t>
            </a:r>
            <a:r>
              <a:rPr lang="en-IN" dirty="0" smtClean="0"/>
              <a:t>        split() and join()</a:t>
            </a:r>
          </a:p>
          <a:p>
            <a:endParaRPr lang="en-IN" dirty="0" smtClean="0"/>
          </a:p>
          <a:p>
            <a:r>
              <a:rPr lang="en-IN" dirty="0" smtClean="0"/>
              <a:t>Please submit you assignment to </a:t>
            </a:r>
            <a:r>
              <a:rPr lang="en-IN" dirty="0" smtClean="0">
                <a:hlinkClick r:id="rId2"/>
              </a:rPr>
              <a:t>gaurav-vishal@edu.brain.kyutech.ac.jp</a:t>
            </a:r>
            <a:r>
              <a:rPr lang="en-IN" dirty="0" smtClean="0"/>
              <a:t> with subject “Assignment for PHIIP” file name should be your </a:t>
            </a:r>
            <a:r>
              <a:rPr lang="en-IN" dirty="0" err="1" smtClean="0"/>
              <a:t>student_number</a:t>
            </a:r>
            <a:r>
              <a:rPr lang="en-IN" dirty="0" smtClean="0"/>
              <a:t> also please write your name in the scripts.</a:t>
            </a:r>
            <a:endParaRPr lang="en-US" dirty="0" smtClean="0"/>
          </a:p>
        </p:txBody>
      </p:sp>
    </p:spTree>
    <p:extLst>
      <p:ext uri="{BB962C8B-B14F-4D97-AF65-F5344CB8AC3E}">
        <p14:creationId xmlns:p14="http://schemas.microsoft.com/office/powerpoint/2010/main" val="3535061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696" y="1883664"/>
            <a:ext cx="11322395"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テキストエディタで以下のコードを入力し，</a:t>
            </a:r>
            <a:r>
              <a:rPr lang="en-IN" b="1" dirty="0" smtClean="0"/>
              <a:t>hello.py</a:t>
            </a:r>
            <a:r>
              <a:rPr lang="ja-JP" altLang="en-US" dirty="0" smtClean="0"/>
              <a:t>として保存．通常</a:t>
            </a:r>
            <a:r>
              <a:rPr lang="en-US" altLang="ja-JP" dirty="0" smtClean="0"/>
              <a:t>Python</a:t>
            </a:r>
            <a:r>
              <a:rPr lang="ja-JP" altLang="en-US" dirty="0" smtClean="0"/>
              <a:t>ファイルの拡張子は</a:t>
            </a:r>
            <a:r>
              <a:rPr lang="en-US" altLang="ja-JP" b="1" dirty="0" smtClean="0"/>
              <a:t>.</a:t>
            </a:r>
            <a:r>
              <a:rPr lang="en-US" altLang="ja-JP" b="1" dirty="0" err="1" smtClean="0"/>
              <a:t>py</a:t>
            </a:r>
            <a:r>
              <a:rPr lang="en-US" altLang="ja-JP" b="1" dirty="0" smtClean="0"/>
              <a:t> </a:t>
            </a:r>
            <a:r>
              <a:rPr lang="ja-JP" altLang="en-US" dirty="0" smtClean="0"/>
              <a:t>となる．</a:t>
            </a:r>
            <a:endParaRPr lang="en-IN" b="1" dirty="0" smtClean="0"/>
          </a:p>
        </p:txBody>
      </p:sp>
      <p:sp>
        <p:nvSpPr>
          <p:cNvPr id="5" name="TextBox 4"/>
          <p:cNvSpPr txBox="1"/>
          <p:nvPr/>
        </p:nvSpPr>
        <p:spPr>
          <a:xfrm>
            <a:off x="996696" y="3794760"/>
            <a:ext cx="8486939"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コマンドラインを起動し</a:t>
            </a:r>
            <a:r>
              <a:rPr lang="en-IN" b="1" dirty="0" smtClean="0"/>
              <a:t> </a:t>
            </a:r>
            <a:r>
              <a:rPr lang="en-US" b="1" dirty="0" smtClean="0"/>
              <a:t>python hello.py </a:t>
            </a:r>
            <a:r>
              <a:rPr lang="ja-JP" altLang="en-US" dirty="0" smtClean="0">
                <a:latin typeface="メイリオ" panose="020B0604030504040204" pitchFamily="50" charset="-128"/>
                <a:ea typeface="メイリオ" panose="020B0604030504040204" pitchFamily="50" charset="-128"/>
              </a:rPr>
              <a:t>と入力するとプログラムが実行できる．</a:t>
            </a:r>
            <a:endParaRPr lang="en-US" dirty="0">
              <a:latin typeface="メイリオ" panose="020B0604030504040204" pitchFamily="50" charset="-128"/>
              <a:ea typeface="メイリオ" panose="020B0604030504040204" pitchFamily="50" charset="-128"/>
            </a:endParaRPr>
          </a:p>
        </p:txBody>
      </p:sp>
      <p:sp>
        <p:nvSpPr>
          <p:cNvPr id="6" name="Rectangle 5"/>
          <p:cNvSpPr/>
          <p:nvPr/>
        </p:nvSpPr>
        <p:spPr>
          <a:xfrm>
            <a:off x="3547872" y="2496312"/>
            <a:ext cx="2980944" cy="1234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a:t>
            </a:r>
            <a:r>
              <a:rPr lang="en-IN" dirty="0" err="1" smtClean="0"/>
              <a:t>env</a:t>
            </a:r>
            <a:r>
              <a:rPr lang="en-IN" dirty="0" smtClean="0"/>
              <a:t> python</a:t>
            </a:r>
          </a:p>
          <a:p>
            <a:r>
              <a:rPr lang="en-IN" dirty="0" smtClean="0"/>
              <a:t>print('hello world') </a:t>
            </a:r>
          </a:p>
          <a:p>
            <a:pPr algn="ctr"/>
            <a:endParaRPr lang="en-US" dirty="0"/>
          </a:p>
        </p:txBody>
      </p:sp>
      <p:sp>
        <p:nvSpPr>
          <p:cNvPr id="3" name="TextBox 2"/>
          <p:cNvSpPr txBox="1"/>
          <p:nvPr/>
        </p:nvSpPr>
        <p:spPr>
          <a:xfrm>
            <a:off x="996696" y="630936"/>
            <a:ext cx="3771738" cy="523220"/>
          </a:xfrm>
          <a:prstGeom prst="rect">
            <a:avLst/>
          </a:prstGeom>
          <a:noFill/>
        </p:spPr>
        <p:txBody>
          <a:bodyPr wrap="none" rtlCol="0">
            <a:spAutoFit/>
          </a:bodyPr>
          <a:lstStyle/>
          <a:p>
            <a:r>
              <a:rPr lang="en-US" sz="2800" b="1" dirty="0" smtClean="0"/>
              <a:t>Python</a:t>
            </a:r>
            <a:r>
              <a:rPr lang="ja-JP" altLang="en-US" sz="2800" b="1" dirty="0" smtClean="0"/>
              <a:t>スクリプトの実行</a:t>
            </a:r>
            <a:endParaRPr lang="en-US" sz="2800" dirty="0"/>
          </a:p>
        </p:txBody>
      </p:sp>
    </p:spTree>
    <p:extLst>
      <p:ext uri="{BB962C8B-B14F-4D97-AF65-F5344CB8AC3E}">
        <p14:creationId xmlns:p14="http://schemas.microsoft.com/office/powerpoint/2010/main" val="68472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84" y="859536"/>
            <a:ext cx="906017" cy="523220"/>
          </a:xfrm>
          <a:prstGeom prst="rect">
            <a:avLst/>
          </a:prstGeom>
          <a:noFill/>
        </p:spPr>
        <p:txBody>
          <a:bodyPr wrap="none" rtlCol="0">
            <a:spAutoFit/>
          </a:bodyPr>
          <a:lstStyle/>
          <a:p>
            <a:r>
              <a:rPr lang="ja-JP" altLang="en-US" sz="2800" b="1" dirty="0"/>
              <a:t>変数</a:t>
            </a:r>
            <a:endParaRPr lang="en-US" sz="2800" b="1" dirty="0"/>
          </a:p>
        </p:txBody>
      </p:sp>
      <p:sp>
        <p:nvSpPr>
          <p:cNvPr id="3" name="TextBox 2"/>
          <p:cNvSpPr txBox="1"/>
          <p:nvPr/>
        </p:nvSpPr>
        <p:spPr>
          <a:xfrm>
            <a:off x="1014984" y="1719072"/>
            <a:ext cx="10623885"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変数は特定のフォーマットをもつメモリ内領域のシンボル名</a:t>
            </a:r>
            <a:r>
              <a:rPr lang="en-US"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そのフォーマットは領域の型である</a:t>
            </a:r>
            <a:r>
              <a:rPr lang="en-US" dirty="0" smtClean="0">
                <a:latin typeface="メイリオ" panose="020B0604030504040204" pitchFamily="50" charset="-128"/>
                <a:ea typeface="メイリオ" panose="020B0604030504040204" pitchFamily="50" charset="-128"/>
              </a:rPr>
              <a:t>. </a:t>
            </a:r>
            <a:endParaRPr lang="en-US"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与えられた値を変えることができるので，変数と呼ばれる．</a:t>
            </a:r>
            <a:endParaRPr lang="en-US" altLang="ja-JP"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en-US" dirty="0" smtClean="0">
                <a:latin typeface="メイリオ" panose="020B0604030504040204" pitchFamily="50" charset="-128"/>
                <a:ea typeface="メイリオ" panose="020B0604030504040204" pitchFamily="50" charset="-128"/>
              </a:rPr>
              <a:t>Python </a:t>
            </a:r>
            <a:r>
              <a:rPr lang="ja-JP" altLang="en-US" dirty="0" smtClean="0">
                <a:latin typeface="メイリオ" panose="020B0604030504040204" pitchFamily="50" charset="-128"/>
                <a:ea typeface="メイリオ" panose="020B0604030504040204" pitchFamily="50" charset="-128"/>
              </a:rPr>
              <a:t>の変数はその柔軟な性質により，プログラム中の任意のタイミングで任意の型に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再バインドできる．</a:t>
            </a:r>
            <a:endParaRPr lang="en-US" dirty="0">
              <a:latin typeface="メイリオ" panose="020B0604030504040204" pitchFamily="50" charset="-128"/>
              <a:ea typeface="メイリオ" panose="020B0604030504040204" pitchFamily="50" charset="-128"/>
            </a:endParaRPr>
          </a:p>
        </p:txBody>
      </p:sp>
      <p:sp>
        <p:nvSpPr>
          <p:cNvPr id="4" name="Rectangle 3"/>
          <p:cNvSpPr/>
          <p:nvPr/>
        </p:nvSpPr>
        <p:spPr>
          <a:xfrm>
            <a:off x="1562911" y="3725180"/>
            <a:ext cx="1308305" cy="138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myVariable</a:t>
            </a:r>
            <a:endParaRPr lang="en-US" dirty="0" smtClean="0"/>
          </a:p>
          <a:p>
            <a:pPr algn="ctr"/>
            <a:r>
              <a:rPr lang="en-US" dirty="0" smtClean="0"/>
              <a:t>Var1</a:t>
            </a:r>
          </a:p>
          <a:p>
            <a:pPr algn="ctr"/>
            <a:r>
              <a:rPr lang="en-US" dirty="0" smtClean="0"/>
              <a:t>X</a:t>
            </a:r>
          </a:p>
          <a:p>
            <a:pPr algn="ctr"/>
            <a:r>
              <a:rPr lang="en-US" dirty="0" smtClean="0"/>
              <a:t>x</a:t>
            </a:r>
          </a:p>
          <a:p>
            <a:pPr algn="ctr"/>
            <a:r>
              <a:rPr lang="en-US" dirty="0" smtClean="0"/>
              <a:t>_x</a:t>
            </a:r>
            <a:endParaRPr lang="en-US" dirty="0"/>
          </a:p>
        </p:txBody>
      </p:sp>
      <p:sp>
        <p:nvSpPr>
          <p:cNvPr id="5" name="TextBox 4"/>
          <p:cNvSpPr txBox="1"/>
          <p:nvPr/>
        </p:nvSpPr>
        <p:spPr>
          <a:xfrm>
            <a:off x="1400974" y="3171182"/>
            <a:ext cx="1632178"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有効な変数名</a:t>
            </a:r>
            <a:r>
              <a:rPr lang="en-US" dirty="0" smtClean="0"/>
              <a:t>:</a:t>
            </a:r>
            <a:endParaRPr lang="en-US" dirty="0"/>
          </a:p>
        </p:txBody>
      </p:sp>
      <p:sp>
        <p:nvSpPr>
          <p:cNvPr id="6" name="TextBox 5"/>
          <p:cNvSpPr txBox="1"/>
          <p:nvPr/>
        </p:nvSpPr>
        <p:spPr>
          <a:xfrm>
            <a:off x="6793066" y="3171182"/>
            <a:ext cx="1669047"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無効な変数名</a:t>
            </a:r>
            <a:r>
              <a:rPr lang="en-US" altLang="ja-JP" dirty="0" smtClean="0">
                <a:latin typeface="メイリオ" panose="020B0604030504040204" pitchFamily="50" charset="-128"/>
                <a:ea typeface="メイリオ" panose="020B0604030504040204" pitchFamily="50" charset="-128"/>
              </a:rPr>
              <a:t>:</a:t>
            </a:r>
            <a:endParaRPr lang="en-US" dirty="0">
              <a:latin typeface="メイリオ" panose="020B0604030504040204" pitchFamily="50" charset="-128"/>
              <a:ea typeface="メイリオ" panose="020B0604030504040204" pitchFamily="50" charset="-128"/>
            </a:endParaRPr>
          </a:p>
        </p:txBody>
      </p:sp>
      <p:sp>
        <p:nvSpPr>
          <p:cNvPr id="7" name="Rectangle 6"/>
          <p:cNvSpPr/>
          <p:nvPr/>
        </p:nvSpPr>
        <p:spPr>
          <a:xfrm>
            <a:off x="6031962" y="3722501"/>
            <a:ext cx="3191256" cy="89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1var </a:t>
            </a:r>
            <a:r>
              <a:rPr lang="en-US" dirty="0" smtClean="0"/>
              <a:t>– wrong, begins with digit</a:t>
            </a:r>
          </a:p>
          <a:p>
            <a:r>
              <a:rPr lang="en-US" dirty="0" err="1" smtClean="0">
                <a:solidFill>
                  <a:srgbClr val="C00000"/>
                </a:solidFill>
              </a:rPr>
              <a:t>My#var</a:t>
            </a:r>
            <a:r>
              <a:rPr lang="en-US" dirty="0" smtClean="0"/>
              <a:t>- wrong</a:t>
            </a:r>
            <a:endParaRPr lang="en-US" dirty="0"/>
          </a:p>
        </p:txBody>
      </p:sp>
      <p:sp>
        <p:nvSpPr>
          <p:cNvPr id="11" name="TextBox 10"/>
          <p:cNvSpPr txBox="1"/>
          <p:nvPr/>
        </p:nvSpPr>
        <p:spPr>
          <a:xfrm>
            <a:off x="1152144" y="5449824"/>
            <a:ext cx="8330357"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変数名には </a:t>
            </a:r>
            <a:r>
              <a:rPr lang="en-US" dirty="0" smtClean="0"/>
              <a:t>a-z</a:t>
            </a:r>
            <a:r>
              <a:rPr lang="en-US" dirty="0"/>
              <a:t>, A-Z, _, </a:t>
            </a:r>
            <a:r>
              <a:rPr lang="en-US" dirty="0" smtClean="0"/>
              <a:t>0-9</a:t>
            </a:r>
            <a:r>
              <a:rPr lang="ja-JP" altLang="en-US" dirty="0"/>
              <a:t> </a:t>
            </a:r>
            <a:r>
              <a:rPr lang="ja-JP" altLang="en-US" dirty="0" smtClean="0">
                <a:latin typeface="メイリオ" panose="020B0604030504040204" pitchFamily="50" charset="-128"/>
                <a:ea typeface="メイリオ" panose="020B0604030504040204" pitchFamily="50" charset="-128"/>
              </a:rPr>
              <a:t>のみが使える</a:t>
            </a:r>
            <a:r>
              <a:rPr lang="en-US" dirty="0" smtClean="0"/>
              <a:t>. Other special characters are not permitted.</a:t>
            </a:r>
            <a:endParaRPr lang="en-US" dirty="0"/>
          </a:p>
        </p:txBody>
      </p:sp>
    </p:spTree>
    <p:extLst>
      <p:ext uri="{BB962C8B-B14F-4D97-AF65-F5344CB8AC3E}">
        <p14:creationId xmlns:p14="http://schemas.microsoft.com/office/powerpoint/2010/main" val="425958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22392" y="1463040"/>
            <a:ext cx="3776472" cy="196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a:t>
            </a:r>
          </a:p>
          <a:p>
            <a:r>
              <a:rPr lang="en-IN" dirty="0" smtClean="0"/>
              <a:t>counter = 100 # An integer assignment miles = 1000.0 # A floating point </a:t>
            </a:r>
          </a:p>
          <a:p>
            <a:r>
              <a:rPr lang="en-IN" dirty="0" smtClean="0"/>
              <a:t>name = "John" # A string </a:t>
            </a:r>
          </a:p>
          <a:p>
            <a:r>
              <a:rPr lang="en-IN" dirty="0" smtClean="0"/>
              <a:t>print counter </a:t>
            </a:r>
          </a:p>
          <a:p>
            <a:r>
              <a:rPr lang="en-IN" dirty="0" smtClean="0"/>
              <a:t>print miles </a:t>
            </a:r>
          </a:p>
          <a:p>
            <a:r>
              <a:rPr lang="en-IN" dirty="0" smtClean="0"/>
              <a:t>print name</a:t>
            </a:r>
            <a:endParaRPr lang="en-US" dirty="0"/>
          </a:p>
        </p:txBody>
      </p:sp>
      <p:sp>
        <p:nvSpPr>
          <p:cNvPr id="5" name="TextBox 4"/>
          <p:cNvSpPr txBox="1"/>
          <p:nvPr/>
        </p:nvSpPr>
        <p:spPr>
          <a:xfrm>
            <a:off x="838200" y="1463040"/>
            <a:ext cx="2089033" cy="2031325"/>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標準データ型</a:t>
            </a:r>
            <a:r>
              <a:rPr lang="en-IN" dirty="0" smtClean="0"/>
              <a:t>.</a:t>
            </a: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数値</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文字列</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リスト</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タプル</a:t>
            </a:r>
            <a:endParaRPr lang="en-IN" dirty="0" smtClean="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ディクショナリ</a:t>
            </a:r>
            <a:endParaRPr lang="en-IN" dirty="0" smtClean="0">
              <a:latin typeface="メイリオ" panose="020B0604030504040204" pitchFamily="50" charset="-128"/>
              <a:ea typeface="メイリオ" panose="020B0604030504040204" pitchFamily="50" charset="-128"/>
            </a:endParaRPr>
          </a:p>
          <a:p>
            <a:endParaRPr lang="en-US" dirty="0"/>
          </a:p>
        </p:txBody>
      </p:sp>
      <p:sp>
        <p:nvSpPr>
          <p:cNvPr id="6" name="TextBox 5"/>
          <p:cNvSpPr txBox="1"/>
          <p:nvPr/>
        </p:nvSpPr>
        <p:spPr>
          <a:xfrm>
            <a:off x="838200" y="3922775"/>
            <a:ext cx="1800493"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複数同時の代入</a:t>
            </a:r>
            <a:endParaRPr lang="en-US" dirty="0">
              <a:latin typeface="メイリオ" panose="020B0604030504040204" pitchFamily="50" charset="-128"/>
              <a:ea typeface="メイリオ" panose="020B0604030504040204" pitchFamily="50" charset="-128"/>
            </a:endParaRPr>
          </a:p>
        </p:txBody>
      </p:sp>
      <p:sp>
        <p:nvSpPr>
          <p:cNvPr id="7" name="Rectangle 6"/>
          <p:cNvSpPr/>
          <p:nvPr/>
        </p:nvSpPr>
        <p:spPr>
          <a:xfrm>
            <a:off x="5422392" y="4107441"/>
            <a:ext cx="2468880" cy="519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a=b=c=1</a:t>
            </a:r>
          </a:p>
          <a:p>
            <a:r>
              <a:rPr lang="en-IN" dirty="0" smtClean="0"/>
              <a:t>a, b, c = 1, 2, "john"</a:t>
            </a:r>
            <a:endParaRPr lang="en-US" dirty="0"/>
          </a:p>
        </p:txBody>
      </p:sp>
      <p:sp>
        <p:nvSpPr>
          <p:cNvPr id="3" name="TextBox 2"/>
          <p:cNvSpPr txBox="1"/>
          <p:nvPr/>
        </p:nvSpPr>
        <p:spPr>
          <a:xfrm>
            <a:off x="838200" y="603504"/>
            <a:ext cx="902811" cy="523220"/>
          </a:xfrm>
          <a:prstGeom prst="rect">
            <a:avLst/>
          </a:prstGeom>
          <a:noFill/>
        </p:spPr>
        <p:txBody>
          <a:bodyPr wrap="none" rtlCol="0">
            <a:spAutoFit/>
          </a:bodyPr>
          <a:lstStyle/>
          <a:p>
            <a:r>
              <a:rPr lang="ja-JP" altLang="en-US" sz="2800" dirty="0" smtClean="0"/>
              <a:t>変数</a:t>
            </a:r>
            <a:endParaRPr lang="en-US" sz="2800" dirty="0"/>
          </a:p>
        </p:txBody>
      </p:sp>
    </p:spTree>
    <p:extLst>
      <p:ext uri="{BB962C8B-B14F-4D97-AF65-F5344CB8AC3E}">
        <p14:creationId xmlns:p14="http://schemas.microsoft.com/office/powerpoint/2010/main" val="2891422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文字列とテキスト</a:t>
            </a:r>
            <a:endParaRPr lang="en-US" dirty="0"/>
          </a:p>
        </p:txBody>
      </p:sp>
      <p:sp>
        <p:nvSpPr>
          <p:cNvPr id="4" name="TextBox 3"/>
          <p:cNvSpPr txBox="1"/>
          <p:nvPr/>
        </p:nvSpPr>
        <p:spPr>
          <a:xfrm>
            <a:off x="969264" y="1690688"/>
            <a:ext cx="3940502"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以下のプログラムを実行してみよう</a:t>
            </a:r>
            <a:r>
              <a:rPr lang="en-US" dirty="0" smtClean="0"/>
              <a:t>:</a:t>
            </a:r>
            <a:endParaRPr lang="en-US" dirty="0"/>
          </a:p>
        </p:txBody>
      </p:sp>
      <p:sp>
        <p:nvSpPr>
          <p:cNvPr id="5" name="Rectangle 4"/>
          <p:cNvSpPr/>
          <p:nvPr/>
        </p:nvSpPr>
        <p:spPr>
          <a:xfrm>
            <a:off x="2880360" y="2130552"/>
            <a:ext cx="5495544" cy="2624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r>
              <a:rPr lang="en-IN" dirty="0" err="1" smtClean="0"/>
              <a:t>usr</a:t>
            </a:r>
            <a:r>
              <a:rPr lang="en-IN" dirty="0" smtClean="0"/>
              <a:t>/bin/python </a:t>
            </a:r>
          </a:p>
          <a:p>
            <a:r>
              <a:rPr lang="en-IN" dirty="0" err="1" smtClean="0"/>
              <a:t>str</a:t>
            </a:r>
            <a:r>
              <a:rPr lang="en-IN" dirty="0" smtClean="0"/>
              <a:t> = 'Hello World!' </a:t>
            </a:r>
          </a:p>
          <a:p>
            <a:r>
              <a:rPr lang="en-IN" dirty="0" smtClean="0"/>
              <a:t>print </a:t>
            </a:r>
            <a:r>
              <a:rPr lang="en-IN" dirty="0" err="1" smtClean="0"/>
              <a:t>str</a:t>
            </a:r>
            <a:r>
              <a:rPr lang="en-IN" dirty="0" smtClean="0"/>
              <a:t> # Prints complete string </a:t>
            </a:r>
          </a:p>
          <a:p>
            <a:r>
              <a:rPr lang="en-IN" dirty="0" smtClean="0"/>
              <a:t>print </a:t>
            </a:r>
            <a:r>
              <a:rPr lang="en-IN" dirty="0" err="1" smtClean="0"/>
              <a:t>str</a:t>
            </a:r>
            <a:r>
              <a:rPr lang="en-IN" dirty="0" smtClean="0"/>
              <a:t>[0] # Prints first character of the string </a:t>
            </a:r>
          </a:p>
          <a:p>
            <a:r>
              <a:rPr lang="en-IN" dirty="0" smtClean="0"/>
              <a:t>print </a:t>
            </a:r>
            <a:r>
              <a:rPr lang="en-IN" dirty="0" err="1" smtClean="0"/>
              <a:t>str</a:t>
            </a:r>
            <a:r>
              <a:rPr lang="en-IN" dirty="0" smtClean="0"/>
              <a:t>[2:5] # Prints characters starting from 3rd to 5th </a:t>
            </a:r>
          </a:p>
          <a:p>
            <a:r>
              <a:rPr lang="en-IN" dirty="0" smtClean="0"/>
              <a:t>print </a:t>
            </a:r>
            <a:r>
              <a:rPr lang="en-IN" dirty="0" err="1" smtClean="0"/>
              <a:t>str</a:t>
            </a:r>
            <a:r>
              <a:rPr lang="en-IN" dirty="0" smtClean="0"/>
              <a:t>[2:] # Prints string starting from 3rd character </a:t>
            </a:r>
          </a:p>
          <a:p>
            <a:r>
              <a:rPr lang="en-IN" dirty="0" smtClean="0"/>
              <a:t>print </a:t>
            </a:r>
            <a:r>
              <a:rPr lang="en-IN" dirty="0" err="1" smtClean="0"/>
              <a:t>str</a:t>
            </a:r>
            <a:r>
              <a:rPr lang="en-IN" dirty="0" smtClean="0"/>
              <a:t> * 2 # Prints string two times </a:t>
            </a:r>
          </a:p>
          <a:p>
            <a:r>
              <a:rPr lang="en-IN" dirty="0" smtClean="0"/>
              <a:t>print </a:t>
            </a:r>
            <a:r>
              <a:rPr lang="en-IN" dirty="0" err="1" smtClean="0"/>
              <a:t>str</a:t>
            </a:r>
            <a:r>
              <a:rPr lang="en-IN" dirty="0" smtClean="0"/>
              <a:t> + "TEST" # Prints concatenated string</a:t>
            </a:r>
            <a:endParaRPr lang="en-IN" dirty="0"/>
          </a:p>
        </p:txBody>
      </p:sp>
    </p:spTree>
    <p:extLst>
      <p:ext uri="{BB962C8B-B14F-4D97-AF65-F5344CB8AC3E}">
        <p14:creationId xmlns:p14="http://schemas.microsoft.com/office/powerpoint/2010/main" val="994233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3768" y="1435608"/>
            <a:ext cx="10835480" cy="1200329"/>
          </a:xfrm>
          <a:prstGeom prst="rect">
            <a:avLst/>
          </a:prstGeom>
          <a:noFill/>
        </p:spPr>
        <p:txBody>
          <a:bodyPr wrap="square" rtlCol="0">
            <a:spAutoFit/>
          </a:bodyPr>
          <a:lstStyle/>
          <a:p>
            <a:pPr algn="just"/>
            <a:r>
              <a:rPr lang="ja-JP" altLang="en-US" dirty="0"/>
              <a:t>リストは</a:t>
            </a:r>
            <a:r>
              <a:rPr lang="en-US" altLang="ja-JP" dirty="0"/>
              <a:t>Python</a:t>
            </a:r>
            <a:r>
              <a:rPr lang="ja-JP" altLang="en-US" dirty="0"/>
              <a:t>の複合データ型の中で最も汎用性が高い</a:t>
            </a:r>
            <a:r>
              <a:rPr lang="en-IN" dirty="0" smtClean="0"/>
              <a:t>. </a:t>
            </a:r>
            <a:r>
              <a:rPr lang="ja-JP" altLang="en-US" dirty="0" smtClean="0"/>
              <a:t>リストは要素をカンマ</a:t>
            </a:r>
            <a:r>
              <a:rPr lang="en-US" altLang="ja-JP" dirty="0" smtClean="0"/>
              <a:t>(,)</a:t>
            </a:r>
            <a:r>
              <a:rPr lang="ja-JP" altLang="en-US" dirty="0" smtClean="0"/>
              <a:t>で区切り，括弧 </a:t>
            </a:r>
            <a:r>
              <a:rPr lang="en-US" altLang="ja-JP" dirty="0" smtClean="0"/>
              <a:t>[] </a:t>
            </a:r>
            <a:r>
              <a:rPr lang="ja-JP" altLang="en-US" dirty="0" smtClean="0"/>
              <a:t>で囲んで記述する</a:t>
            </a:r>
            <a:r>
              <a:rPr lang="en-IN" dirty="0" smtClean="0"/>
              <a:t>. </a:t>
            </a:r>
            <a:r>
              <a:rPr lang="ja-JP" altLang="en-US" dirty="0" smtClean="0"/>
              <a:t>異なる型の要素を一つのリストにまとめることも可能である</a:t>
            </a:r>
            <a:r>
              <a:rPr lang="en-IN" dirty="0" smtClean="0"/>
              <a:t>.</a:t>
            </a:r>
          </a:p>
          <a:p>
            <a:pPr algn="just"/>
            <a:r>
              <a:rPr lang="ja-JP" altLang="en-US" dirty="0" smtClean="0"/>
              <a:t>リスト内の要素にはスライス </a:t>
            </a:r>
            <a:r>
              <a:rPr lang="en-IN" dirty="0" smtClean="0"/>
              <a:t>([ ] </a:t>
            </a:r>
            <a:r>
              <a:rPr lang="ja-JP" altLang="en-US" dirty="0" smtClean="0"/>
              <a:t>と</a:t>
            </a:r>
            <a:r>
              <a:rPr lang="en-IN" dirty="0" smtClean="0"/>
              <a:t>[:]) </a:t>
            </a:r>
            <a:r>
              <a:rPr lang="ja-JP" altLang="en-US" dirty="0" smtClean="0"/>
              <a:t>を用いてアクセスできる．</a:t>
            </a:r>
            <a:r>
              <a:rPr lang="en-IN" dirty="0" smtClean="0"/>
              <a:t> </a:t>
            </a:r>
            <a:r>
              <a:rPr lang="ja-JP" altLang="en-US" dirty="0" smtClean="0"/>
              <a:t>インデックスは</a:t>
            </a:r>
            <a:r>
              <a:rPr lang="en-US" altLang="ja-JP" dirty="0" smtClean="0"/>
              <a:t>0</a:t>
            </a:r>
            <a:r>
              <a:rPr lang="ja-JP" altLang="en-US" dirty="0" smtClean="0"/>
              <a:t>から始まり（要素数</a:t>
            </a:r>
            <a:r>
              <a:rPr lang="en-US" altLang="ja-JP" dirty="0"/>
              <a:t> </a:t>
            </a:r>
            <a:r>
              <a:rPr lang="en-US" altLang="ja-JP" dirty="0" smtClean="0"/>
              <a:t>- 1</a:t>
            </a:r>
            <a:r>
              <a:rPr lang="ja-JP" altLang="en-US" dirty="0" smtClean="0"/>
              <a:t>）で終わる可算演算子（</a:t>
            </a:r>
            <a:r>
              <a:rPr lang="en-US" altLang="ja-JP" dirty="0"/>
              <a:t>+</a:t>
            </a:r>
            <a:r>
              <a:rPr lang="ja-JP" altLang="en-US" dirty="0" smtClean="0"/>
              <a:t>）はリスト同士の結合，乗算演算子（</a:t>
            </a:r>
            <a:r>
              <a:rPr lang="en-US" altLang="ja-JP" dirty="0" smtClean="0"/>
              <a:t>*</a:t>
            </a:r>
            <a:r>
              <a:rPr lang="ja-JP" altLang="en-US" dirty="0" smtClean="0"/>
              <a:t>）はリストの繰り替えしを行う演算子である．</a:t>
            </a:r>
            <a:endParaRPr lang="en-IN" dirty="0" smtClean="0"/>
          </a:p>
        </p:txBody>
      </p:sp>
      <p:sp>
        <p:nvSpPr>
          <p:cNvPr id="5" name="Rectangle 4"/>
          <p:cNvSpPr/>
          <p:nvPr/>
        </p:nvSpPr>
        <p:spPr>
          <a:xfrm>
            <a:off x="2852928" y="3255264"/>
            <a:ext cx="5660136" cy="259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usr</a:t>
            </a:r>
            <a:r>
              <a:rPr lang="en-US" dirty="0" smtClean="0"/>
              <a:t>/bin/python </a:t>
            </a:r>
          </a:p>
          <a:p>
            <a:r>
              <a:rPr lang="en-US" dirty="0" smtClean="0"/>
              <a:t>list = [ '</a:t>
            </a:r>
            <a:r>
              <a:rPr lang="en-US" dirty="0" err="1" smtClean="0"/>
              <a:t>abcd</a:t>
            </a:r>
            <a:r>
              <a:rPr lang="en-US" dirty="0" smtClean="0"/>
              <a:t>', 786 , 2.23, 'john', 70.2 ] </a:t>
            </a:r>
          </a:p>
          <a:p>
            <a:r>
              <a:rPr lang="en-US" dirty="0" err="1" smtClean="0"/>
              <a:t>tinylist</a:t>
            </a:r>
            <a:r>
              <a:rPr lang="en-US" dirty="0" smtClean="0"/>
              <a:t> = [123, 'john'] </a:t>
            </a:r>
          </a:p>
          <a:p>
            <a:r>
              <a:rPr lang="en-US" dirty="0" smtClean="0"/>
              <a:t>print list # Prints complete list </a:t>
            </a:r>
          </a:p>
          <a:p>
            <a:r>
              <a:rPr lang="en-US" dirty="0" smtClean="0"/>
              <a:t>print list[0] # Prints first element of the list </a:t>
            </a:r>
          </a:p>
          <a:p>
            <a:r>
              <a:rPr lang="en-US" dirty="0" smtClean="0"/>
              <a:t>print list[1:3] # Prints elements starting from 2nd till 3rd </a:t>
            </a:r>
          </a:p>
          <a:p>
            <a:r>
              <a:rPr lang="en-US" dirty="0" smtClean="0"/>
              <a:t>print list[2:] # Prints elements starting from 3rd element </a:t>
            </a:r>
          </a:p>
          <a:p>
            <a:r>
              <a:rPr lang="en-US" dirty="0" smtClean="0"/>
              <a:t>print </a:t>
            </a:r>
            <a:r>
              <a:rPr lang="en-US" dirty="0" err="1" smtClean="0"/>
              <a:t>tinylist</a:t>
            </a:r>
            <a:r>
              <a:rPr lang="en-US" dirty="0" smtClean="0"/>
              <a:t> * 2 # Prints list two times </a:t>
            </a:r>
          </a:p>
          <a:p>
            <a:r>
              <a:rPr lang="en-US" dirty="0" smtClean="0"/>
              <a:t>print list + </a:t>
            </a:r>
            <a:r>
              <a:rPr lang="en-US" dirty="0" err="1" smtClean="0"/>
              <a:t>tinylist</a:t>
            </a:r>
            <a:r>
              <a:rPr lang="en-US" dirty="0" smtClean="0"/>
              <a:t> # Prints concatenated lists</a:t>
            </a:r>
            <a:endParaRPr lang="en-US" dirty="0"/>
          </a:p>
        </p:txBody>
      </p:sp>
      <p:sp>
        <p:nvSpPr>
          <p:cNvPr id="3" name="TextBox 2"/>
          <p:cNvSpPr txBox="1"/>
          <p:nvPr/>
        </p:nvSpPr>
        <p:spPr>
          <a:xfrm>
            <a:off x="978408" y="786384"/>
            <a:ext cx="1008609" cy="523220"/>
          </a:xfrm>
          <a:prstGeom prst="rect">
            <a:avLst/>
          </a:prstGeom>
          <a:noFill/>
        </p:spPr>
        <p:txBody>
          <a:bodyPr wrap="none" rtlCol="0">
            <a:spAutoFit/>
          </a:bodyPr>
          <a:lstStyle/>
          <a:p>
            <a:r>
              <a:rPr lang="ja-JP" altLang="en-US" sz="2800" dirty="0"/>
              <a:t>リスト</a:t>
            </a:r>
            <a:endParaRPr lang="en-US" sz="2800" dirty="0"/>
          </a:p>
        </p:txBody>
      </p:sp>
    </p:spTree>
    <p:extLst>
      <p:ext uri="{BB962C8B-B14F-4D97-AF65-F5344CB8AC3E}">
        <p14:creationId xmlns:p14="http://schemas.microsoft.com/office/powerpoint/2010/main" val="1527722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8857</TotalTime>
  <Words>4487</Words>
  <Application>Microsoft Office PowerPoint</Application>
  <PresentationFormat>ワイド画面</PresentationFormat>
  <Paragraphs>698</Paragraphs>
  <Slides>41</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ＭＳ Ｐゴシック</vt:lpstr>
      <vt:lpstr>メイリオ</vt:lpstr>
      <vt:lpstr>游ゴシック</vt:lpstr>
      <vt:lpstr>Arial</vt:lpstr>
      <vt:lpstr>Calibri</vt:lpstr>
      <vt:lpstr>Calibri Light</vt:lpstr>
      <vt:lpstr>Office Theme</vt:lpstr>
      <vt:lpstr>PowerPoint プレゼンテーション</vt:lpstr>
      <vt:lpstr>Python</vt:lpstr>
      <vt:lpstr>Table of content</vt:lpstr>
      <vt:lpstr>PowerPoint プレゼンテーション</vt:lpstr>
      <vt:lpstr>PowerPoint プレゼンテーション</vt:lpstr>
      <vt:lpstr>PowerPoint プレゼンテーション</vt:lpstr>
      <vt:lpstr>PowerPoint プレゼンテーション</vt:lpstr>
      <vt:lpstr>文字列とテキスト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tom-lab</dc:creator>
  <cp:lastModifiedBy>Yuu Omure</cp:lastModifiedBy>
  <cp:revision>162</cp:revision>
  <dcterms:created xsi:type="dcterms:W3CDTF">2016-05-18T09:43:15Z</dcterms:created>
  <dcterms:modified xsi:type="dcterms:W3CDTF">2016-06-27T03:26:03Z</dcterms:modified>
</cp:coreProperties>
</file>