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8" r:id="rId4"/>
    <p:sldId id="265" r:id="rId5"/>
    <p:sldId id="258" r:id="rId6"/>
    <p:sldId id="266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4158" y="1613452"/>
            <a:ext cx="10895012" cy="1815548"/>
          </a:xfrm>
        </p:spPr>
        <p:txBody>
          <a:bodyPr>
            <a:normAutofit fontScale="90000"/>
          </a:bodyPr>
          <a:lstStyle/>
          <a:p>
            <a:r>
              <a:rPr lang="zh-CN" altLang="en-US" sz="88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窗口、控件及基本绘图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160210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陈善谋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399" y="624109"/>
            <a:ext cx="9955212" cy="49808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实验任务：</a:t>
            </a:r>
            <a:b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编写基本绘图功能的程序；</a:t>
            </a: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用户可选择不同的画笔和形状绘制；</a:t>
            </a: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用户可自定义图像并可在图像上绘制。</a:t>
            </a: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 flipH="1">
            <a:off x="1549399" y="1253068"/>
            <a:ext cx="10125766" cy="76199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B2ADB5F-07A2-4FC9-8CEA-F156AA732DAF}"/>
              </a:ext>
            </a:extLst>
          </p:cNvPr>
          <p:cNvSpPr/>
          <p:nvPr/>
        </p:nvSpPr>
        <p:spPr>
          <a:xfrm>
            <a:off x="967409" y="3489185"/>
            <a:ext cx="581990" cy="467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C65194F-AB73-494E-B12E-646EE8D5A89E}"/>
              </a:ext>
            </a:extLst>
          </p:cNvPr>
          <p:cNvSpPr/>
          <p:nvPr/>
        </p:nvSpPr>
        <p:spPr>
          <a:xfrm>
            <a:off x="967409" y="1840579"/>
            <a:ext cx="581990" cy="4671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C3B11E8-8C6A-4C85-8603-7476018B8291}"/>
              </a:ext>
            </a:extLst>
          </p:cNvPr>
          <p:cNvSpPr/>
          <p:nvPr/>
        </p:nvSpPr>
        <p:spPr>
          <a:xfrm>
            <a:off x="967409" y="5159878"/>
            <a:ext cx="581990" cy="467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399" y="567377"/>
            <a:ext cx="9955212" cy="1201738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设计思路：</a:t>
            </a:r>
            <a:b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solidFill>
                  <a:srgbClr val="0070C0"/>
                </a:solidFill>
              </a:rPr>
            </a:br>
            <a:b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 flipH="1">
            <a:off x="1549399" y="1253068"/>
            <a:ext cx="10125766" cy="76199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77663E-5800-4397-9479-C5B7B6D5DCCD}"/>
              </a:ext>
            </a:extLst>
          </p:cNvPr>
          <p:cNvSpPr txBox="1"/>
          <p:nvPr/>
        </p:nvSpPr>
        <p:spPr>
          <a:xfrm>
            <a:off x="1590865" y="1513612"/>
            <a:ext cx="2039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0BB735-1EF4-451E-BC82-A14CA80F5301}"/>
              </a:ext>
            </a:extLst>
          </p:cNvPr>
          <p:cNvSpPr txBox="1"/>
          <p:nvPr/>
        </p:nvSpPr>
        <p:spPr>
          <a:xfrm>
            <a:off x="1670553" y="1969308"/>
            <a:ext cx="15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8DDABC-163D-4B2C-B2E6-E50372728846}"/>
              </a:ext>
            </a:extLst>
          </p:cNvPr>
          <p:cNvSpPr txBox="1"/>
          <p:nvPr/>
        </p:nvSpPr>
        <p:spPr>
          <a:xfrm>
            <a:off x="8255194" y="1589575"/>
            <a:ext cx="284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公共变量函数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163FB7-BEB6-4E8F-A12C-BF38C56A9835}"/>
              </a:ext>
            </a:extLst>
          </p:cNvPr>
          <p:cNvSpPr txBox="1"/>
          <p:nvPr/>
        </p:nvSpPr>
        <p:spPr>
          <a:xfrm>
            <a:off x="8909655" y="1994810"/>
            <a:ext cx="186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common.h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8941AA-623C-49ED-9A8A-3FF2AEA8DA92}"/>
              </a:ext>
            </a:extLst>
          </p:cNvPr>
          <p:cNvSpPr txBox="1"/>
          <p:nvPr/>
        </p:nvSpPr>
        <p:spPr>
          <a:xfrm>
            <a:off x="1114312" y="2999399"/>
            <a:ext cx="24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主窗口设计类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B9A5C0-99D8-48C1-B453-B085D1E5DA04}"/>
              </a:ext>
            </a:extLst>
          </p:cNvPr>
          <p:cNvSpPr txBox="1"/>
          <p:nvPr/>
        </p:nvSpPr>
        <p:spPr>
          <a:xfrm>
            <a:off x="1391684" y="3346189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Mainwindow.h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11D7CF-1E85-4C3C-8995-6E17DC9AF692}"/>
              </a:ext>
            </a:extLst>
          </p:cNvPr>
          <p:cNvSpPr txBox="1"/>
          <p:nvPr/>
        </p:nvSpPr>
        <p:spPr>
          <a:xfrm>
            <a:off x="4499913" y="2999399"/>
            <a:ext cx="306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用户绘图框架类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24A2AF-38C3-4FBD-8515-DB54AF35A9AC}"/>
              </a:ext>
            </a:extLst>
          </p:cNvPr>
          <p:cNvSpPr txBox="1"/>
          <p:nvPr/>
        </p:nvSpPr>
        <p:spPr>
          <a:xfrm>
            <a:off x="4866383" y="3360146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Centerframe.h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A80618-9895-4CD6-A6B5-49D655BCBB51}"/>
              </a:ext>
            </a:extLst>
          </p:cNvPr>
          <p:cNvSpPr txBox="1"/>
          <p:nvPr/>
        </p:nvSpPr>
        <p:spPr>
          <a:xfrm>
            <a:off x="8328648" y="3023834"/>
            <a:ext cx="28467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dirty="0"/>
              <a:t>绘图区窗口类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5CC400-A5C0-4A97-B50C-6E5B6C5C8BA5}"/>
              </a:ext>
            </a:extLst>
          </p:cNvPr>
          <p:cNvSpPr txBox="1"/>
          <p:nvPr/>
        </p:nvSpPr>
        <p:spPr>
          <a:xfrm>
            <a:off x="8802456" y="3411813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Drawwidget.h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D9EBAA-73DB-448C-AF74-A0A541DA1132}"/>
              </a:ext>
            </a:extLst>
          </p:cNvPr>
          <p:cNvSpPr/>
          <p:nvPr/>
        </p:nvSpPr>
        <p:spPr>
          <a:xfrm>
            <a:off x="2338201" y="2368939"/>
            <a:ext cx="7340371" cy="1117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FAECE2D9-7985-4ACE-8ADA-A17CE437F394}"/>
              </a:ext>
            </a:extLst>
          </p:cNvPr>
          <p:cNvSpPr/>
          <p:nvPr/>
        </p:nvSpPr>
        <p:spPr>
          <a:xfrm>
            <a:off x="1983545" y="2359344"/>
            <a:ext cx="467763" cy="67557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E7B8ADD2-D8EC-4B74-B60C-0E2475BA4905}"/>
              </a:ext>
            </a:extLst>
          </p:cNvPr>
          <p:cNvSpPr/>
          <p:nvPr/>
        </p:nvSpPr>
        <p:spPr>
          <a:xfrm>
            <a:off x="5501145" y="2429874"/>
            <a:ext cx="467763" cy="6050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5C64DB4-D9CE-4A9E-A2F7-170347EFB7FA}"/>
              </a:ext>
            </a:extLst>
          </p:cNvPr>
          <p:cNvSpPr/>
          <p:nvPr/>
        </p:nvSpPr>
        <p:spPr>
          <a:xfrm>
            <a:off x="9325770" y="2429874"/>
            <a:ext cx="467763" cy="67557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706D6EF-B8FC-4485-8FE9-6C65D3C3D12A}"/>
              </a:ext>
            </a:extLst>
          </p:cNvPr>
          <p:cNvSpPr/>
          <p:nvPr/>
        </p:nvSpPr>
        <p:spPr>
          <a:xfrm>
            <a:off x="1984639" y="3736055"/>
            <a:ext cx="467763" cy="873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BB595463-85A2-4DC8-AB43-131C69DC177D}"/>
              </a:ext>
            </a:extLst>
          </p:cNvPr>
          <p:cNvSpPr/>
          <p:nvPr/>
        </p:nvSpPr>
        <p:spPr>
          <a:xfrm>
            <a:off x="9325254" y="3797122"/>
            <a:ext cx="467763" cy="873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32D8A09B-1DD0-40C0-BC5C-4AF85B24103B}"/>
              </a:ext>
            </a:extLst>
          </p:cNvPr>
          <p:cNvSpPr/>
          <p:nvPr/>
        </p:nvSpPr>
        <p:spPr>
          <a:xfrm>
            <a:off x="5491905" y="3797122"/>
            <a:ext cx="467763" cy="8735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4D4933-375D-4152-A837-F99A9E41B8F6}"/>
              </a:ext>
            </a:extLst>
          </p:cNvPr>
          <p:cNvSpPr txBox="1"/>
          <p:nvPr/>
        </p:nvSpPr>
        <p:spPr>
          <a:xfrm>
            <a:off x="1534431" y="4509942"/>
            <a:ext cx="160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完成类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6AEFB0-B08B-4C18-A283-E344CEE38A5E}"/>
              </a:ext>
            </a:extLst>
          </p:cNvPr>
          <p:cNvSpPr/>
          <p:nvPr/>
        </p:nvSpPr>
        <p:spPr>
          <a:xfrm>
            <a:off x="8909655" y="458601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完成类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EA790A-65D9-40F8-9D8D-16CFE8C48498}"/>
              </a:ext>
            </a:extLst>
          </p:cNvPr>
          <p:cNvSpPr/>
          <p:nvPr/>
        </p:nvSpPr>
        <p:spPr>
          <a:xfrm>
            <a:off x="5102946" y="454039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完成类</a:t>
            </a: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81EE9443-FE7B-416F-AFE8-37AE5B9615F2}"/>
              </a:ext>
            </a:extLst>
          </p:cNvPr>
          <p:cNvSpPr/>
          <p:nvPr/>
        </p:nvSpPr>
        <p:spPr>
          <a:xfrm>
            <a:off x="6503290" y="4652953"/>
            <a:ext cx="2365362" cy="39285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87FEB891-4C5D-4C09-B109-385BAB5FB687}"/>
              </a:ext>
            </a:extLst>
          </p:cNvPr>
          <p:cNvSpPr/>
          <p:nvPr/>
        </p:nvSpPr>
        <p:spPr>
          <a:xfrm>
            <a:off x="2912176" y="4608913"/>
            <a:ext cx="2123376" cy="39285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B368E4-11A1-4A08-B84C-D41BCEA88211}"/>
              </a:ext>
            </a:extLst>
          </p:cNvPr>
          <p:cNvSpPr txBox="1"/>
          <p:nvPr/>
        </p:nvSpPr>
        <p:spPr>
          <a:xfrm>
            <a:off x="3304284" y="4889454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信号与槽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C76CC8-571C-41FF-BFE3-3E9115CF4A01}"/>
              </a:ext>
            </a:extLst>
          </p:cNvPr>
          <p:cNvSpPr txBox="1"/>
          <p:nvPr/>
        </p:nvSpPr>
        <p:spPr>
          <a:xfrm>
            <a:off x="6885792" y="4935621"/>
            <a:ext cx="236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鼠标移动事件</a:t>
            </a: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980254D2-2F89-4C29-882E-26D2C5AFFFB0}"/>
              </a:ext>
            </a:extLst>
          </p:cNvPr>
          <p:cNvSpPr/>
          <p:nvPr/>
        </p:nvSpPr>
        <p:spPr>
          <a:xfrm>
            <a:off x="5491905" y="5320682"/>
            <a:ext cx="467763" cy="8080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CD4841C-4E58-4ACF-A3FC-DDFAAC78620F}"/>
              </a:ext>
            </a:extLst>
          </p:cNvPr>
          <p:cNvSpPr txBox="1"/>
          <p:nvPr/>
        </p:nvSpPr>
        <p:spPr>
          <a:xfrm>
            <a:off x="1189841" y="4935621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Mainwindow.cpp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4012F6-C032-4278-AE77-BA517BC7A892}"/>
              </a:ext>
            </a:extLst>
          </p:cNvPr>
          <p:cNvSpPr txBox="1"/>
          <p:nvPr/>
        </p:nvSpPr>
        <p:spPr>
          <a:xfrm>
            <a:off x="4677717" y="4967247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Centerframe.cpp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647266E-6F48-41F3-855B-DB90FF08DCF4}"/>
              </a:ext>
            </a:extLst>
          </p:cNvPr>
          <p:cNvSpPr txBox="1"/>
          <p:nvPr/>
        </p:nvSpPr>
        <p:spPr>
          <a:xfrm>
            <a:off x="8862527" y="4995479"/>
            <a:ext cx="22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Drawwidget.cpp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F445BA8-5509-4861-B74B-C9A9714FAF94}"/>
              </a:ext>
            </a:extLst>
          </p:cNvPr>
          <p:cNvSpPr txBox="1"/>
          <p:nvPr/>
        </p:nvSpPr>
        <p:spPr>
          <a:xfrm>
            <a:off x="2451308" y="6016341"/>
            <a:ext cx="769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            基本绘图功能程序</a:t>
            </a:r>
          </a:p>
        </p:txBody>
      </p:sp>
      <p:sp>
        <p:nvSpPr>
          <p:cNvPr id="64" name="箭头: 直角上 63">
            <a:extLst>
              <a:ext uri="{FF2B5EF4-FFF2-40B4-BE49-F238E27FC236}">
                <a16:creationId xmlns:a16="http://schemas.microsoft.com/office/drawing/2014/main" id="{B6C36210-CC27-4CE0-8FF5-54E3782AFB59}"/>
              </a:ext>
            </a:extLst>
          </p:cNvPr>
          <p:cNvSpPr/>
          <p:nvPr/>
        </p:nvSpPr>
        <p:spPr>
          <a:xfrm rot="16200000" flipH="1" flipV="1">
            <a:off x="2322772" y="5013255"/>
            <a:ext cx="1234425" cy="1817821"/>
          </a:xfrm>
          <a:prstGeom prst="bentUpArrow">
            <a:avLst>
              <a:gd name="adj1" fmla="val 19908"/>
              <a:gd name="adj2" fmla="val 18288"/>
              <a:gd name="adj3" fmla="val 26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箭头: 直角上 64">
            <a:extLst>
              <a:ext uri="{FF2B5EF4-FFF2-40B4-BE49-F238E27FC236}">
                <a16:creationId xmlns:a16="http://schemas.microsoft.com/office/drawing/2014/main" id="{C50DB68D-B9B0-4867-A943-7F1347F34030}"/>
              </a:ext>
            </a:extLst>
          </p:cNvPr>
          <p:cNvSpPr/>
          <p:nvPr/>
        </p:nvSpPr>
        <p:spPr>
          <a:xfrm rot="5400000" flipV="1">
            <a:off x="8182378" y="5043184"/>
            <a:ext cx="1174566" cy="1817821"/>
          </a:xfrm>
          <a:prstGeom prst="bentUpArrow">
            <a:avLst>
              <a:gd name="adj1" fmla="val 19908"/>
              <a:gd name="adj2" fmla="val 19480"/>
              <a:gd name="adj3" fmla="val 26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A85CE3-B7CB-4FD6-95AF-1FCB2058C111}"/>
              </a:ext>
            </a:extLst>
          </p:cNvPr>
          <p:cNvSpPr/>
          <p:nvPr/>
        </p:nvSpPr>
        <p:spPr>
          <a:xfrm>
            <a:off x="1709530" y="1205948"/>
            <a:ext cx="10190922" cy="927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58492B-C18B-46A0-8273-CA69F1A5A8E3}"/>
              </a:ext>
            </a:extLst>
          </p:cNvPr>
          <p:cNvSpPr txBox="1"/>
          <p:nvPr/>
        </p:nvSpPr>
        <p:spPr>
          <a:xfrm>
            <a:off x="1709530" y="498062"/>
            <a:ext cx="703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、根据要求实现类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42D951-2C94-4200-9682-03E5AE43558A}"/>
              </a:ext>
            </a:extLst>
          </p:cNvPr>
          <p:cNvSpPr txBox="1"/>
          <p:nvPr/>
        </p:nvSpPr>
        <p:spPr>
          <a:xfrm>
            <a:off x="1568092" y="2402156"/>
            <a:ext cx="36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QMainWindow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BB8DE13-8B5E-44F9-87D3-A46DEA56F5F3}"/>
              </a:ext>
            </a:extLst>
          </p:cNvPr>
          <p:cNvSpPr/>
          <p:nvPr/>
        </p:nvSpPr>
        <p:spPr>
          <a:xfrm>
            <a:off x="4412258" y="1959315"/>
            <a:ext cx="1072007" cy="442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3C92A6E-32CB-49FF-B0B5-9EDDDC987DAC}"/>
              </a:ext>
            </a:extLst>
          </p:cNvPr>
          <p:cNvSpPr/>
          <p:nvPr/>
        </p:nvSpPr>
        <p:spPr>
          <a:xfrm>
            <a:off x="4412257" y="3615794"/>
            <a:ext cx="1072007" cy="442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4E328-CB4F-4E94-9B99-58F7EB0A467B}"/>
              </a:ext>
            </a:extLst>
          </p:cNvPr>
          <p:cNvSpPr/>
          <p:nvPr/>
        </p:nvSpPr>
        <p:spPr>
          <a:xfrm>
            <a:off x="1225709" y="188834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主窗口设计类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9A980-A347-4D4D-A148-B99B1F56D8F2}"/>
              </a:ext>
            </a:extLst>
          </p:cNvPr>
          <p:cNvSpPr/>
          <p:nvPr/>
        </p:nvSpPr>
        <p:spPr>
          <a:xfrm>
            <a:off x="1020523" y="363188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用户绘图框架类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C36C3-1AAD-4676-83B6-859FE5AFD516}"/>
              </a:ext>
            </a:extLst>
          </p:cNvPr>
          <p:cNvSpPr txBox="1"/>
          <p:nvPr/>
        </p:nvSpPr>
        <p:spPr>
          <a:xfrm>
            <a:off x="1834984" y="4222640"/>
            <a:ext cx="1428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QFrame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41AB96-3ABB-4CB7-B1A3-CE7B640D9122}"/>
              </a:ext>
            </a:extLst>
          </p:cNvPr>
          <p:cNvSpPr/>
          <p:nvPr/>
        </p:nvSpPr>
        <p:spPr>
          <a:xfrm>
            <a:off x="1225709" y="528272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绘图区窗口类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028A85-82DB-404A-9DB2-02018D9C67AB}"/>
              </a:ext>
            </a:extLst>
          </p:cNvPr>
          <p:cNvSpPr/>
          <p:nvPr/>
        </p:nvSpPr>
        <p:spPr>
          <a:xfrm>
            <a:off x="1834984" y="5834057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QWidet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24C811D-1291-4DB3-98B1-31E4A1323E55}"/>
              </a:ext>
            </a:extLst>
          </p:cNvPr>
          <p:cNvSpPr/>
          <p:nvPr/>
        </p:nvSpPr>
        <p:spPr>
          <a:xfrm>
            <a:off x="4412256" y="5430631"/>
            <a:ext cx="1072007" cy="442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8FE6A4-B272-4286-A779-4C739B8579AF}"/>
              </a:ext>
            </a:extLst>
          </p:cNvPr>
          <p:cNvSpPr txBox="1"/>
          <p:nvPr/>
        </p:nvSpPr>
        <p:spPr>
          <a:xfrm>
            <a:off x="5570365" y="1888347"/>
            <a:ext cx="650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主窗口上方控制按钮（线形</a:t>
            </a:r>
            <a:r>
              <a:rPr lang="en-US" altLang="zh-CN" sz="2800" dirty="0"/>
              <a:t>/</a:t>
            </a:r>
            <a:r>
              <a:rPr lang="zh-CN" altLang="en-US" sz="2800" dirty="0"/>
              <a:t>宽颜色等）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693F76-F251-4A5D-B1DD-9083721EBD2B}"/>
              </a:ext>
            </a:extLst>
          </p:cNvPr>
          <p:cNvSpPr/>
          <p:nvPr/>
        </p:nvSpPr>
        <p:spPr>
          <a:xfrm>
            <a:off x="7522443" y="24423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MainWindow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29290D-18BB-4CF2-A9AC-C08D026AB245}"/>
              </a:ext>
            </a:extLst>
          </p:cNvPr>
          <p:cNvSpPr/>
          <p:nvPr/>
        </p:nvSpPr>
        <p:spPr>
          <a:xfrm>
            <a:off x="5734835" y="3492724"/>
            <a:ext cx="61656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主窗口右方形状按钮（圆形</a:t>
            </a:r>
            <a:r>
              <a:rPr lang="en-US" altLang="zh-CN" sz="2800" dirty="0"/>
              <a:t>/</a:t>
            </a:r>
            <a:r>
              <a:rPr lang="zh-CN" altLang="en-US" sz="2800" dirty="0"/>
              <a:t>菱形</a:t>
            </a:r>
            <a:r>
              <a:rPr lang="en-US" altLang="zh-CN" sz="2800" dirty="0"/>
              <a:t>/</a:t>
            </a:r>
            <a:r>
              <a:rPr lang="zh-CN" altLang="en-US" sz="2800" dirty="0"/>
              <a:t>三角形</a:t>
            </a:r>
            <a:r>
              <a:rPr lang="en-US" altLang="zh-CN" sz="2800" dirty="0"/>
              <a:t>/</a:t>
            </a:r>
            <a:r>
              <a:rPr lang="zh-CN" altLang="en-US" sz="2800" dirty="0"/>
              <a:t>直线</a:t>
            </a:r>
            <a:r>
              <a:rPr lang="en-US" altLang="zh-CN" sz="2800" dirty="0"/>
              <a:t>/</a:t>
            </a:r>
            <a:r>
              <a:rPr lang="zh-CN" altLang="en-US" sz="2800" dirty="0"/>
              <a:t>文本框</a:t>
            </a:r>
            <a:r>
              <a:rPr lang="en-US" altLang="zh-CN" sz="2800" dirty="0"/>
              <a:t>/</a:t>
            </a:r>
            <a:r>
              <a:rPr lang="zh-CN" altLang="en-US" sz="2800" dirty="0"/>
              <a:t>图片）创建绘图区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E5E139-977B-46DA-97B8-BF09B519FFC2}"/>
              </a:ext>
            </a:extLst>
          </p:cNvPr>
          <p:cNvSpPr/>
          <p:nvPr/>
        </p:nvSpPr>
        <p:spPr>
          <a:xfrm>
            <a:off x="7477559" y="4453537"/>
            <a:ext cx="190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CenterFrame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E67221-0001-42CA-A816-8B622D9A7475}"/>
              </a:ext>
            </a:extLst>
          </p:cNvPr>
          <p:cNvSpPr/>
          <p:nvPr/>
        </p:nvSpPr>
        <p:spPr>
          <a:xfrm>
            <a:off x="5573103" y="5344275"/>
            <a:ext cx="6800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dirty="0"/>
              <a:t>主窗口左方绘制区，与</a:t>
            </a:r>
            <a:r>
              <a:rPr lang="en-US" altLang="zh-CN" sz="2700" dirty="0"/>
              <a:t>CenterFrame</a:t>
            </a:r>
            <a:r>
              <a:rPr lang="zh-CN" altLang="en-US" sz="2700" dirty="0"/>
              <a:t>相接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185EF6-4177-407C-9CF9-78DD1AF1C5DE}"/>
              </a:ext>
            </a:extLst>
          </p:cNvPr>
          <p:cNvSpPr/>
          <p:nvPr/>
        </p:nvSpPr>
        <p:spPr>
          <a:xfrm>
            <a:off x="7477559" y="5834057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DrawWidget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9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66545" y="498836"/>
            <a:ext cx="1027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、实现界面图及布局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566545" y="1290320"/>
            <a:ext cx="10368915" cy="76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01698D-5EB1-4574-9E0F-48C23239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60" y="1562059"/>
            <a:ext cx="8738000" cy="5129026"/>
          </a:xfrm>
          <a:prstGeom prst="rect">
            <a:avLst/>
          </a:prstGeom>
        </p:spPr>
      </p:pic>
      <p:sp>
        <p:nvSpPr>
          <p:cNvPr id="20" name="箭头: 上弧形 19">
            <a:extLst>
              <a:ext uri="{FF2B5EF4-FFF2-40B4-BE49-F238E27FC236}">
                <a16:creationId xmlns:a16="http://schemas.microsoft.com/office/drawing/2014/main" id="{C4123867-C1E7-454B-9459-6B87C7B4D510}"/>
              </a:ext>
            </a:extLst>
          </p:cNvPr>
          <p:cNvSpPr/>
          <p:nvPr/>
        </p:nvSpPr>
        <p:spPr>
          <a:xfrm rot="8595342">
            <a:off x="9608198" y="2467143"/>
            <a:ext cx="1244656" cy="580571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173629F-DDDE-473C-BDF0-B397AA96E25A}"/>
              </a:ext>
            </a:extLst>
          </p:cNvPr>
          <p:cNvSpPr/>
          <p:nvPr/>
        </p:nvSpPr>
        <p:spPr>
          <a:xfrm rot="19298216">
            <a:off x="1294734" y="2403714"/>
            <a:ext cx="1291772" cy="343881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46AB17-9109-4BB0-A5EC-3CFD3F442490}"/>
              </a:ext>
            </a:extLst>
          </p:cNvPr>
          <p:cNvSpPr/>
          <p:nvPr/>
        </p:nvSpPr>
        <p:spPr>
          <a:xfrm>
            <a:off x="703222" y="295266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主窗口控制按钮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BB79F53-3845-4971-A33F-4D7D969F1FBE}"/>
              </a:ext>
            </a:extLst>
          </p:cNvPr>
          <p:cNvSpPr/>
          <p:nvPr/>
        </p:nvSpPr>
        <p:spPr>
          <a:xfrm rot="20419184">
            <a:off x="1712687" y="4601319"/>
            <a:ext cx="1582057" cy="44110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E8A587-4349-4771-A399-DB8DE017482C}"/>
              </a:ext>
            </a:extLst>
          </p:cNvPr>
          <p:cNvSpPr/>
          <p:nvPr/>
        </p:nvSpPr>
        <p:spPr>
          <a:xfrm>
            <a:off x="934055" y="529594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用户绘图区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DF51E0-AC62-4C57-A620-5DC59F7F1CFA}"/>
              </a:ext>
            </a:extLst>
          </p:cNvPr>
          <p:cNvSpPr txBox="1"/>
          <p:nvPr/>
        </p:nvSpPr>
        <p:spPr>
          <a:xfrm>
            <a:off x="8471521" y="1730445"/>
            <a:ext cx="306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用户选择形状或图片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4C7DDF-6B62-45CE-8B06-59F7D36831E2}"/>
              </a:ext>
            </a:extLst>
          </p:cNvPr>
          <p:cNvSpPr/>
          <p:nvPr/>
        </p:nvSpPr>
        <p:spPr>
          <a:xfrm>
            <a:off x="2116458" y="5969240"/>
            <a:ext cx="8989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水                          平                         布                               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B8CFF6-5FE3-4032-9B19-356A4D1D7BA2}"/>
              </a:ext>
            </a:extLst>
          </p:cNvPr>
          <p:cNvSpPr/>
          <p:nvPr/>
        </p:nvSpPr>
        <p:spPr>
          <a:xfrm>
            <a:off x="5558833" y="6237940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layout  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0EEA3B-AC76-4385-807A-091F229E5C12}"/>
              </a:ext>
            </a:extLst>
          </p:cNvPr>
          <p:cNvSpPr/>
          <p:nvPr/>
        </p:nvSpPr>
        <p:spPr>
          <a:xfrm>
            <a:off x="9144000" y="4347731"/>
            <a:ext cx="14445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网格布局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dirty="0"/>
              <a:t>GridLayout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78177D-F443-4560-8780-03B88C16A924}"/>
              </a:ext>
            </a:extLst>
          </p:cNvPr>
          <p:cNvSpPr/>
          <p:nvPr/>
        </p:nvSpPr>
        <p:spPr>
          <a:xfrm>
            <a:off x="11053549" y="2289880"/>
            <a:ext cx="3437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垂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直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布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局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82ADAFB-52E1-4D71-9443-A96F5DBC9DF1}"/>
              </a:ext>
            </a:extLst>
          </p:cNvPr>
          <p:cNvSpPr txBox="1"/>
          <p:nvPr/>
        </p:nvSpPr>
        <p:spPr>
          <a:xfrm>
            <a:off x="5954674" y="1865281"/>
            <a:ext cx="23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ToolBar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56926" y="582434"/>
            <a:ext cx="1027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、实现绘图（信号与槽关联，鼠标移动事件）</a:t>
            </a:r>
            <a:endParaRPr lang="en-US" altLang="zh-CN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566545" y="1290320"/>
            <a:ext cx="10368915" cy="76200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FDD574-E029-4527-BE31-1CF7A5183B01}"/>
              </a:ext>
            </a:extLst>
          </p:cNvPr>
          <p:cNvSpPr txBox="1"/>
          <p:nvPr/>
        </p:nvSpPr>
        <p:spPr>
          <a:xfrm>
            <a:off x="5433479" y="2230057"/>
            <a:ext cx="607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DCB772-E608-4A22-852E-98F2B9FD5F52}"/>
              </a:ext>
            </a:extLst>
          </p:cNvPr>
          <p:cNvSpPr txBox="1"/>
          <p:nvPr/>
        </p:nvSpPr>
        <p:spPr>
          <a:xfrm>
            <a:off x="1223625" y="2007170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41727B-EF6C-4C17-817B-B825C01A5E71}"/>
              </a:ext>
            </a:extLst>
          </p:cNvPr>
          <p:cNvSpPr txBox="1"/>
          <p:nvPr/>
        </p:nvSpPr>
        <p:spPr>
          <a:xfrm>
            <a:off x="1223625" y="2266843"/>
            <a:ext cx="2940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点击要绘制的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图形按钮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13CE692-246F-4A59-893A-72D40855AC4A}"/>
              </a:ext>
            </a:extLst>
          </p:cNvPr>
          <p:cNvSpPr/>
          <p:nvPr/>
        </p:nvSpPr>
        <p:spPr>
          <a:xfrm>
            <a:off x="3404630" y="2432193"/>
            <a:ext cx="1368867" cy="40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E6186-69F8-47C2-91BC-381D1C5C66D0}"/>
              </a:ext>
            </a:extLst>
          </p:cNvPr>
          <p:cNvSpPr txBox="1"/>
          <p:nvPr/>
        </p:nvSpPr>
        <p:spPr>
          <a:xfrm>
            <a:off x="5197935" y="2007170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C6F6D2-3426-4F55-B5AB-3671CBC941BA}"/>
              </a:ext>
            </a:extLst>
          </p:cNvPr>
          <p:cNvSpPr txBox="1"/>
          <p:nvPr/>
        </p:nvSpPr>
        <p:spPr>
          <a:xfrm>
            <a:off x="2998191" y="2064796"/>
            <a:ext cx="233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产生信号响应槽函数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C84B76-438E-49C9-B998-2AED285D58C0}"/>
              </a:ext>
            </a:extLst>
          </p:cNvPr>
          <p:cNvSpPr txBox="1"/>
          <p:nvPr/>
        </p:nvSpPr>
        <p:spPr>
          <a:xfrm>
            <a:off x="5302060" y="2151448"/>
            <a:ext cx="1745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设置按键状态和绘制图形的类型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BDF20F3-63E3-4AC8-A8FE-9CB71A31FFE6}"/>
              </a:ext>
            </a:extLst>
          </p:cNvPr>
          <p:cNvSpPr/>
          <p:nvPr/>
        </p:nvSpPr>
        <p:spPr>
          <a:xfrm>
            <a:off x="7182032" y="2416804"/>
            <a:ext cx="634039" cy="40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8DCE4-D7E1-4CAE-9ADC-B21261261568}"/>
              </a:ext>
            </a:extLst>
          </p:cNvPr>
          <p:cNvSpPr txBox="1"/>
          <p:nvPr/>
        </p:nvSpPr>
        <p:spPr>
          <a:xfrm>
            <a:off x="7927164" y="2007170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DD447B-6450-44B3-9D2F-12306B8DB685}"/>
              </a:ext>
            </a:extLst>
          </p:cNvPr>
          <p:cNvSpPr txBox="1"/>
          <p:nvPr/>
        </p:nvSpPr>
        <p:spPr>
          <a:xfrm>
            <a:off x="8305385" y="2076072"/>
            <a:ext cx="136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鼠标按下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092B75-AD37-4FF4-9450-098D52CD7AA2}"/>
              </a:ext>
            </a:extLst>
          </p:cNvPr>
          <p:cNvSpPr/>
          <p:nvPr/>
        </p:nvSpPr>
        <p:spPr>
          <a:xfrm>
            <a:off x="8319399" y="2625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鼠标释放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4A3E72-B929-4C3F-899C-69EBF8E3E7E6}"/>
              </a:ext>
            </a:extLst>
          </p:cNvPr>
          <p:cNvSpPr txBox="1"/>
          <p:nvPr/>
        </p:nvSpPr>
        <p:spPr>
          <a:xfrm>
            <a:off x="7927164" y="4198986"/>
            <a:ext cx="1818964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FC8C13-16F9-4D31-9D9F-C064F02A3E4A}"/>
              </a:ext>
            </a:extLst>
          </p:cNvPr>
          <p:cNvSpPr/>
          <p:nvPr/>
        </p:nvSpPr>
        <p:spPr>
          <a:xfrm>
            <a:off x="10683549" y="2747150"/>
            <a:ext cx="4154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鼠</a:t>
            </a:r>
            <a:endParaRPr lang="en-US" altLang="zh-CN" dirty="0"/>
          </a:p>
          <a:p>
            <a:r>
              <a:rPr lang="zh-CN" altLang="en-US" dirty="0"/>
              <a:t>标</a:t>
            </a:r>
            <a:endParaRPr lang="en-US" altLang="zh-CN" dirty="0"/>
          </a:p>
          <a:p>
            <a:r>
              <a:rPr lang="zh-CN" altLang="en-US" dirty="0"/>
              <a:t>移</a:t>
            </a:r>
            <a:endParaRPr lang="en-US" altLang="zh-CN" dirty="0"/>
          </a:p>
          <a:p>
            <a:r>
              <a:rPr lang="zh-CN" altLang="en-US" dirty="0"/>
              <a:t>动</a:t>
            </a:r>
            <a:endParaRPr lang="en-US" altLang="zh-CN" dirty="0"/>
          </a:p>
          <a:p>
            <a:r>
              <a:rPr lang="zh-CN" altLang="en-US" dirty="0"/>
              <a:t>函</a:t>
            </a:r>
            <a:endParaRPr lang="en-US" altLang="zh-CN" dirty="0"/>
          </a:p>
          <a:p>
            <a:r>
              <a:rPr lang="zh-CN" altLang="en-US" dirty="0"/>
              <a:t>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F2B55D-BF49-454A-B2DC-BD1B853458E7}"/>
              </a:ext>
            </a:extLst>
          </p:cNvPr>
          <p:cNvSpPr/>
          <p:nvPr/>
        </p:nvSpPr>
        <p:spPr>
          <a:xfrm>
            <a:off x="8088567" y="451430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产生绘图区域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B19B3D7-A012-4B82-90F1-7E450A7124D8}"/>
              </a:ext>
            </a:extLst>
          </p:cNvPr>
          <p:cNvSpPr/>
          <p:nvPr/>
        </p:nvSpPr>
        <p:spPr>
          <a:xfrm rot="10800000">
            <a:off x="7182031" y="4636288"/>
            <a:ext cx="634040" cy="4651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A3C28E-3F7D-42DD-BBC3-2F76A42DFC7E}"/>
              </a:ext>
            </a:extLst>
          </p:cNvPr>
          <p:cNvSpPr txBox="1"/>
          <p:nvPr/>
        </p:nvSpPr>
        <p:spPr>
          <a:xfrm>
            <a:off x="1164482" y="4268684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E0DC2D9C-87C5-4E0E-8159-AAC368AB454A}"/>
              </a:ext>
            </a:extLst>
          </p:cNvPr>
          <p:cNvSpPr/>
          <p:nvPr/>
        </p:nvSpPr>
        <p:spPr>
          <a:xfrm rot="5400000">
            <a:off x="9031233" y="3397426"/>
            <a:ext cx="2389941" cy="74700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B75721-38DE-4928-BA98-FB10F3B3B4DC}"/>
              </a:ext>
            </a:extLst>
          </p:cNvPr>
          <p:cNvSpPr txBox="1"/>
          <p:nvPr/>
        </p:nvSpPr>
        <p:spPr>
          <a:xfrm>
            <a:off x="1369506" y="4455075"/>
            <a:ext cx="15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Paint Event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函数绘图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AD6ABE-8DBC-426A-A0BC-6C38976D8EEA}"/>
              </a:ext>
            </a:extLst>
          </p:cNvPr>
          <p:cNvSpPr txBox="1"/>
          <p:nvPr/>
        </p:nvSpPr>
        <p:spPr>
          <a:xfrm>
            <a:off x="5047774" y="4200463"/>
            <a:ext cx="1968911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5F35FB-A24E-4BE4-9B9D-26CE93E16944}"/>
              </a:ext>
            </a:extLst>
          </p:cNvPr>
          <p:cNvSpPr txBox="1"/>
          <p:nvPr/>
        </p:nvSpPr>
        <p:spPr>
          <a:xfrm>
            <a:off x="5069414" y="4601736"/>
            <a:ext cx="1205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Pixmap</a:t>
            </a:r>
            <a:r>
              <a:rPr lang="zh-CN" altLang="en-US" sz="1600" dirty="0">
                <a:solidFill>
                  <a:srgbClr val="FF0000"/>
                </a:solidFill>
              </a:rPr>
              <a:t>存</a:t>
            </a:r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D8C5BD04-892F-430C-961F-0B2699103580}"/>
              </a:ext>
            </a:extLst>
          </p:cNvPr>
          <p:cNvSpPr/>
          <p:nvPr/>
        </p:nvSpPr>
        <p:spPr>
          <a:xfrm>
            <a:off x="6138407" y="4514306"/>
            <a:ext cx="179258" cy="646331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BF7703-AF2F-4BE3-9F13-4528F60016D4}"/>
              </a:ext>
            </a:extLst>
          </p:cNvPr>
          <p:cNvSpPr txBox="1"/>
          <p:nvPr/>
        </p:nvSpPr>
        <p:spPr>
          <a:xfrm>
            <a:off x="6253618" y="4329640"/>
            <a:ext cx="10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形状图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B8209A-8C40-4EC3-9BB2-8D91F4CBEE60}"/>
              </a:ext>
            </a:extLst>
          </p:cNvPr>
          <p:cNvSpPr/>
          <p:nvPr/>
        </p:nvSpPr>
        <p:spPr>
          <a:xfrm>
            <a:off x="6267848" y="486884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图像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3042CAD-DD0F-49FF-B1A6-5599F0512C41}"/>
              </a:ext>
            </a:extLst>
          </p:cNvPr>
          <p:cNvSpPr/>
          <p:nvPr/>
        </p:nvSpPr>
        <p:spPr>
          <a:xfrm rot="10800000">
            <a:off x="3430099" y="4568008"/>
            <a:ext cx="1368867" cy="40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9BE02EBE-D0EB-425F-93E8-09256B70CABB}"/>
              </a:ext>
            </a:extLst>
          </p:cNvPr>
          <p:cNvSpPr/>
          <p:nvPr/>
        </p:nvSpPr>
        <p:spPr>
          <a:xfrm rot="1977305" flipV="1">
            <a:off x="2171306" y="5873446"/>
            <a:ext cx="1591424" cy="753889"/>
          </a:xfrm>
          <a:prstGeom prst="curvedDownArrow">
            <a:avLst>
              <a:gd name="adj1" fmla="val 25000"/>
              <a:gd name="adj2" fmla="val 50000"/>
              <a:gd name="adj3" fmla="val 337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8A9A6E2-F705-40A3-B622-B92E0B7F7396}"/>
              </a:ext>
            </a:extLst>
          </p:cNvPr>
          <p:cNvSpPr txBox="1"/>
          <p:nvPr/>
        </p:nvSpPr>
        <p:spPr>
          <a:xfrm>
            <a:off x="4196683" y="5571273"/>
            <a:ext cx="1745462" cy="1137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1574EC-0FE5-45AC-B568-365D44479866}"/>
              </a:ext>
            </a:extLst>
          </p:cNvPr>
          <p:cNvSpPr txBox="1"/>
          <p:nvPr/>
        </p:nvSpPr>
        <p:spPr>
          <a:xfrm>
            <a:off x="4413339" y="5817390"/>
            <a:ext cx="157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函数更新图像</a:t>
            </a:r>
          </a:p>
        </p:txBody>
      </p:sp>
    </p:spTree>
    <p:extLst>
      <p:ext uri="{BB962C8B-B14F-4D97-AF65-F5344CB8AC3E}">
        <p14:creationId xmlns:p14="http://schemas.microsoft.com/office/powerpoint/2010/main" val="20590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9254" y="589915"/>
            <a:ext cx="9412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、用户自选图像并绘制。</a:t>
            </a:r>
            <a:b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9255" y="1252855"/>
            <a:ext cx="1025652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CD344B-D573-45B2-9E38-B50F970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7" y="4174725"/>
            <a:ext cx="4431323" cy="2226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72563D-558B-4378-A4C4-D23EE8FC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8" y="1569985"/>
            <a:ext cx="4431323" cy="21352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90D65F-8C90-4BD0-9D18-10C6249A0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72" y="1569985"/>
            <a:ext cx="4897915" cy="222657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EC03986-C555-48C8-A517-AE6C8EE83FC5}"/>
              </a:ext>
            </a:extLst>
          </p:cNvPr>
          <p:cNvSpPr/>
          <p:nvPr/>
        </p:nvSpPr>
        <p:spPr>
          <a:xfrm>
            <a:off x="5195668" y="2630507"/>
            <a:ext cx="1268451" cy="552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663BD0-CC8A-4095-9577-1201E56B7FA4}"/>
              </a:ext>
            </a:extLst>
          </p:cNvPr>
          <p:cNvSpPr txBox="1"/>
          <p:nvPr/>
        </p:nvSpPr>
        <p:spPr>
          <a:xfrm>
            <a:off x="637719" y="2941687"/>
            <a:ext cx="443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加入按钮，按钮图像在</a:t>
            </a:r>
            <a:r>
              <a:rPr lang="en-US" altLang="zh-CN" sz="2000" dirty="0">
                <a:solidFill>
                  <a:srgbClr val="FF0000"/>
                </a:solidFill>
              </a:rPr>
              <a:t>CenterFrame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中</a:t>
            </a:r>
            <a:r>
              <a:rPr lang="en-US" altLang="zh-CN" sz="2000" dirty="0">
                <a:solidFill>
                  <a:srgbClr val="FF0000"/>
                </a:solidFill>
              </a:rPr>
              <a:t>Qimage</a:t>
            </a:r>
            <a:r>
              <a:rPr lang="zh-CN" altLang="en-US" sz="2000" dirty="0">
                <a:solidFill>
                  <a:srgbClr val="FF0000"/>
                </a:solidFill>
              </a:rPr>
              <a:t>给的路径下</a:t>
            </a: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F1921BB9-120A-4F97-93A7-406AC0E36FD1}"/>
              </a:ext>
            </a:extLst>
          </p:cNvPr>
          <p:cNvSpPr/>
          <p:nvPr/>
        </p:nvSpPr>
        <p:spPr>
          <a:xfrm rot="8715379">
            <a:off x="5438059" y="5240054"/>
            <a:ext cx="2366645" cy="9739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26727-934E-4307-8F10-2E7834225581}"/>
              </a:ext>
            </a:extLst>
          </p:cNvPr>
          <p:cNvSpPr txBox="1"/>
          <p:nvPr/>
        </p:nvSpPr>
        <p:spPr>
          <a:xfrm>
            <a:off x="5288722" y="2112124"/>
            <a:ext cx="12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点击按钮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62244F-6519-45E0-A3D6-B435BEC66B46}"/>
              </a:ext>
            </a:extLst>
          </p:cNvPr>
          <p:cNvSpPr/>
          <p:nvPr/>
        </p:nvSpPr>
        <p:spPr>
          <a:xfrm>
            <a:off x="6958846" y="3827869"/>
            <a:ext cx="4744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</a:rPr>
              <a:t>DrawWidget</a:t>
            </a:r>
            <a:r>
              <a:rPr lang="zh-CN" altLang="en-US" sz="2000" dirty="0">
                <a:solidFill>
                  <a:srgbClr val="FF0000"/>
                </a:solidFill>
              </a:rPr>
              <a:t>类中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getOpenFileName</a:t>
            </a:r>
            <a:r>
              <a:rPr lang="zh-CN" altLang="en-US" sz="2000" dirty="0">
                <a:solidFill>
                  <a:srgbClr val="FF0000"/>
                </a:solidFill>
              </a:rPr>
              <a:t>函数提供文件目录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65FCAB-8A2A-4C18-A823-D63D1AFE5829}"/>
              </a:ext>
            </a:extLst>
          </p:cNvPr>
          <p:cNvSpPr txBox="1"/>
          <p:nvPr/>
        </p:nvSpPr>
        <p:spPr>
          <a:xfrm>
            <a:off x="6787515" y="6170471"/>
            <a:ext cx="262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绘制图片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8000" y="558800"/>
            <a:ext cx="565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全部功能界面图</a:t>
            </a:r>
          </a:p>
        </p:txBody>
      </p:sp>
      <p:sp>
        <p:nvSpPr>
          <p:cNvPr id="5" name="矩形 4"/>
          <p:cNvSpPr/>
          <p:nvPr/>
        </p:nvSpPr>
        <p:spPr>
          <a:xfrm>
            <a:off x="1625600" y="1266825"/>
            <a:ext cx="1027049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4F735-596B-4850-8B2C-09453A09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19" y="1562026"/>
            <a:ext cx="9150252" cy="51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188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宽屏</PresentationFormat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华文楷体</vt:lpstr>
      <vt:lpstr>宋体</vt:lpstr>
      <vt:lpstr>幼圆</vt:lpstr>
      <vt:lpstr>Arial</vt:lpstr>
      <vt:lpstr>Calibri</vt:lpstr>
      <vt:lpstr>Century Gothic</vt:lpstr>
      <vt:lpstr>Wingdings 3</vt:lpstr>
      <vt:lpstr>丝状</vt:lpstr>
      <vt:lpstr>窗口、控件及基本绘图</vt:lpstr>
      <vt:lpstr>实验任务：  编写基本绘图功能的程序；   用户可选择不同的画笔和形状绘制；   用户可自定义图像并可在图像上绘制。    </vt:lpstr>
      <vt:lpstr>设计思路：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增益可自动变换的放大器</dc:title>
  <dc:creator>高庆亮</dc:creator>
  <cp:lastModifiedBy>724649956@qq.com</cp:lastModifiedBy>
  <cp:revision>156</cp:revision>
  <dcterms:created xsi:type="dcterms:W3CDTF">2017-12-20T12:19:00Z</dcterms:created>
  <dcterms:modified xsi:type="dcterms:W3CDTF">2018-10-31T12:00:47Z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