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1" r:id="rId6"/>
    <p:sldId id="257" r:id="rId7"/>
    <p:sldId id="289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81C"/>
    <a:srgbClr val="373A36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1BA71-BF9A-410A-B22C-DBD3CCD2A8C6}" v="88" dt="2021-11-23T22:54:51.223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61877-792A-4AE5-8078-AE181C9E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ED1986-82EF-4145-987A-FD207EEF7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F9327-209D-4EAD-A36C-FF36457F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50E8E2-ABA9-4F12-91D7-8C13A382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FE49F5-24E9-43F6-9E2B-3EA2865B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5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28CBFB-398C-40B9-B59E-31679CFA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21E9F4-A3E8-4B05-8DDF-3BEC0803B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F10117-8103-4CD8-8177-56BF4CD7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2FA1CE-846A-4CA0-9FD4-476102D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3FCE98-1745-442E-8C9A-B5B34066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1BC900-9A71-42A6-9623-A72B61130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5BED15-AE3A-4572-A531-21BBCA654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45492-E11F-4533-A814-971C6716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B18AD7-AFEC-42D6-9EB0-E39818A6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EEE5B8-57FC-4318-A82F-B1D44364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2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Dark BG Foo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B99AA9B-46D6-4AAA-B038-0B8350754E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0" imgH="469" progId="TCLayout.ActiveDocument.1">
                  <p:embed/>
                </p:oleObj>
              </mc:Choice>
              <mc:Fallback>
                <p:oleObj name="think-cell Slide" r:id="rId3" imgW="470" imgH="46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B99AA9B-46D6-4AAA-B038-0B8350754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F2CA1B-3939-4DCE-9E10-F3B5F0CD37F0}"/>
              </a:ext>
            </a:extLst>
          </p:cNvPr>
          <p:cNvCxnSpPr/>
          <p:nvPr userDrawn="1"/>
        </p:nvCxnSpPr>
        <p:spPr>
          <a:xfrm>
            <a:off x="515684" y="6363604"/>
            <a:ext cx="1116037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DF24D9-3A02-4259-938B-03F9408BCA00}"/>
              </a:ext>
            </a:extLst>
          </p:cNvPr>
          <p:cNvSpPr txBox="1"/>
          <p:nvPr userDrawn="1"/>
        </p:nvSpPr>
        <p:spPr>
          <a:xfrm>
            <a:off x="11284088" y="6465845"/>
            <a:ext cx="486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F6ADF4F-55ED-4775-883D-B11E1E0A7689}" type="slidenum">
              <a:rPr lang="en-US" sz="100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1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13E609-7EE6-4C3D-94A8-329472A3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351698"/>
            <a:ext cx="9975961" cy="3763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02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355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F534C-43BD-4617-ABF4-C8AF40BC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7A62A7-A217-41AC-898E-55D59FD59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3646A-A783-4A26-B3D4-22762E6F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6CEF73-3A03-4594-B619-3ED34BF1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403EB3-3F9A-4D38-87D4-B94A6E82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9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C9D51-46EE-45B1-B504-6F1673E8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33C26B-BC29-4AC1-AE57-47750D17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3B2578-5678-407A-BD5C-5B61A5FF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FBA5AE-13CC-4ADA-84C3-33EC8415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C32B47-3B10-4DEB-A9E6-D00D4901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2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A8173-197E-445C-BE41-025D876A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8E7CAB-4054-4EC5-B1D0-AC3A8C99D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23A31B-B668-4069-812F-28186330B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EC9643-2522-401C-BC04-FFBDE629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6D8F86-7451-4492-B658-EA8A55F1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4C89CE-790B-49CE-BD8A-50D7F2AA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77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CAB60-7524-4E4E-B029-41969A9B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298521-39C9-4EB3-BCDA-36C92060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8C11BB-EAA7-4A4C-95F5-B7A13B34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15E552-B1DD-42AB-8EC3-7F7A57473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076E446-C269-4418-8A64-FDDAE14C1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4A939F-6B09-447A-A6F9-55A173D5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1DE880-CC1E-4650-923C-D181E3B4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C4D186-EF2F-4DAA-AA09-E2470508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6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3C341-6D1D-4646-B5A6-C5BD20D7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83C75F-089D-497D-A86F-7594DEB6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A975B6-8DF8-44F0-9030-8854441C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D0E700-4DDA-44E3-AA8D-32B33B02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77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CE5B2B-A798-4F13-B943-60CA3FA6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976BFF-1A85-4EDE-9243-63B402CF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161F6B-4B80-4BCB-AC18-76D090A1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80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A9B5D-68B9-4C1D-A67B-75492A00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D01B4-CE18-4F35-81B0-713DBD63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0C73D5-38EB-40CC-9F15-70B9E9194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9A2DD2-17E3-45AF-B943-8C97E93E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864179-5E7F-498D-A0B4-C77D7C86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E521B-2BB1-4B36-8D1C-FA62F0B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5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FD23C-0C6B-4742-A041-C851816C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957C6B-CCEC-48F3-BF51-D6EF1412C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3B5187-BD17-404B-853A-2135677BA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725C79-8577-4659-88C8-8580014D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8EC456-D2F4-4A5F-8F42-75638C3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4EA321-5639-458D-B9E6-EEB3610E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64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D6CBC0-1893-4045-BC64-DA38DCAF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569F75-18BB-4FCD-A4C4-8EBEE134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EEF1DA-D027-4A3D-8773-A3ECFE6B3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8BED-5981-41E3-B46D-05C985CB3DD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450857-63EC-4B8B-9AD0-712074D24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DBC64-428A-4D60-B6CF-93926C8A6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C506-8185-47BC-BE42-94EC66D54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42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F3CEF-5614-477A-82BC-B34B2147F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BE1CEA-5272-48CD-ADBF-7F0F260BA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04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B3ACEA-8E80-47D8-9B3E-156A7FF69CEA}"/>
              </a:ext>
            </a:extLst>
          </p:cNvPr>
          <p:cNvSpPr/>
          <p:nvPr/>
        </p:nvSpPr>
        <p:spPr>
          <a:xfrm>
            <a:off x="408798" y="153279"/>
            <a:ext cx="2266307" cy="416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Power BI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とは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5EA5B0-7C1F-4BBC-860F-3FF79014F5B1}"/>
              </a:ext>
            </a:extLst>
          </p:cNvPr>
          <p:cNvSpPr/>
          <p:nvPr/>
        </p:nvSpPr>
        <p:spPr>
          <a:xfrm>
            <a:off x="1819564" y="1422400"/>
            <a:ext cx="8552872" cy="4013199"/>
          </a:xfrm>
          <a:prstGeom prst="rect">
            <a:avLst/>
          </a:prstGeom>
          <a:solidFill>
            <a:srgbClr val="373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Power BI</a:t>
            </a: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とは</a:t>
            </a: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マイクロソフト社が提供する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BI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ツール</a:t>
            </a: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BA4C86-0547-4AD1-B065-648FEB3A8935}"/>
              </a:ext>
            </a:extLst>
          </p:cNvPr>
          <p:cNvSpPr/>
          <p:nvPr/>
        </p:nvSpPr>
        <p:spPr>
          <a:xfrm>
            <a:off x="6489558" y="6287725"/>
            <a:ext cx="5613542" cy="416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参考：　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https://docs.microsoft.com/ja-jp/power-bi/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41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B3ACEA-8E80-47D8-9B3E-156A7FF69CEA}"/>
              </a:ext>
            </a:extLst>
          </p:cNvPr>
          <p:cNvSpPr/>
          <p:nvPr/>
        </p:nvSpPr>
        <p:spPr>
          <a:xfrm>
            <a:off x="408798" y="153279"/>
            <a:ext cx="2546838" cy="416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Power BI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の役割と特徴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BAABE46-B1DA-44DD-B111-16A7F2A94C03}"/>
              </a:ext>
            </a:extLst>
          </p:cNvPr>
          <p:cNvSpPr/>
          <p:nvPr/>
        </p:nvSpPr>
        <p:spPr>
          <a:xfrm>
            <a:off x="992998" y="978779"/>
            <a:ext cx="4633102" cy="1370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社内データベースに蓄積されたデータをあらゆる形式で表現可能にすることが</a:t>
            </a:r>
            <a:r>
              <a:rPr lang="en-US" altLang="ja-JP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Power BI</a:t>
            </a:r>
            <a:r>
              <a:rPr lang="ja-JP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の役割</a:t>
            </a:r>
          </a:p>
        </p:txBody>
      </p:sp>
    </p:spTree>
    <p:extLst>
      <p:ext uri="{BB962C8B-B14F-4D97-AF65-F5344CB8AC3E}">
        <p14:creationId xmlns:p14="http://schemas.microsoft.com/office/powerpoint/2010/main" val="45688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B3ACEA-8E80-47D8-9B3E-156A7FF69CEA}"/>
              </a:ext>
            </a:extLst>
          </p:cNvPr>
          <p:cNvSpPr/>
          <p:nvPr/>
        </p:nvSpPr>
        <p:spPr>
          <a:xfrm>
            <a:off x="408798" y="153279"/>
            <a:ext cx="2266307" cy="416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Power BI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の基盤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97B62FB-3925-4AB4-B2BC-800613DB5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76" y="463376"/>
            <a:ext cx="8649048" cy="43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2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B3ACEA-8E80-47D8-9B3E-156A7FF69CEA}"/>
              </a:ext>
            </a:extLst>
          </p:cNvPr>
          <p:cNvSpPr/>
          <p:nvPr/>
        </p:nvSpPr>
        <p:spPr>
          <a:xfrm>
            <a:off x="408798" y="153279"/>
            <a:ext cx="2870977" cy="416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Power BI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に無料版があるのか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3" name="Table Placeholder 3">
            <a:extLst>
              <a:ext uri="{FF2B5EF4-FFF2-40B4-BE49-F238E27FC236}">
                <a16:creationId xmlns:a16="http://schemas.microsoft.com/office/drawing/2014/main" id="{81376900-82C6-4ADA-B11C-E4F8054E61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344839"/>
              </p:ext>
            </p:extLst>
          </p:nvPr>
        </p:nvGraphicFramePr>
        <p:xfrm>
          <a:off x="661266" y="4230111"/>
          <a:ext cx="8566152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4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1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Column One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Column Two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Column Three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Total</a:t>
                      </a:r>
                    </a:p>
                  </a:txBody>
                  <a:tcPr marL="69280" marR="692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Row 1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1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1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1</a:t>
                      </a:r>
                    </a:p>
                  </a:txBody>
                  <a:tcPr marL="69280" marR="692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Row 2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2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2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2</a:t>
                      </a:r>
                    </a:p>
                  </a:txBody>
                  <a:tcPr marL="69280" marR="692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Row 3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3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3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3</a:t>
                      </a:r>
                    </a:p>
                  </a:txBody>
                  <a:tcPr marL="69280" marR="692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Row 4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4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4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4</a:t>
                      </a:r>
                    </a:p>
                  </a:txBody>
                  <a:tcPr marL="69280" marR="692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Row 5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5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5</a:t>
                      </a:r>
                    </a:p>
                  </a:txBody>
                  <a:tcPr marL="69280" marR="69280" anchor="ctr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Row 5</a:t>
                      </a:r>
                    </a:p>
                  </a:txBody>
                  <a:tcPr marL="69280" marR="692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21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グラフィックス 10" descr="データベース 単色塗りつぶし">
            <a:extLst>
              <a:ext uri="{FF2B5EF4-FFF2-40B4-BE49-F238E27FC236}">
                <a16:creationId xmlns:a16="http://schemas.microsoft.com/office/drawing/2014/main" id="{419311F0-0CC8-4E8A-94B1-98C9508BC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666" y="1636227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テーブル 単色塗りつぶし">
            <a:extLst>
              <a:ext uri="{FF2B5EF4-FFF2-40B4-BE49-F238E27FC236}">
                <a16:creationId xmlns:a16="http://schemas.microsoft.com/office/drawing/2014/main" id="{45B1445D-FDB4-4CE0-BE14-3EEFC7A73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3023" y="2686932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雲 単色塗りつぶし">
            <a:extLst>
              <a:ext uri="{FF2B5EF4-FFF2-40B4-BE49-F238E27FC236}">
                <a16:creationId xmlns:a16="http://schemas.microsoft.com/office/drawing/2014/main" id="{21577B96-AD68-42FB-A39B-4E8C95BAD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2666" y="681385"/>
            <a:ext cx="914400" cy="914400"/>
          </a:xfrm>
          <a:prstGeom prst="rect">
            <a:avLst/>
          </a:prstGeom>
        </p:spPr>
      </p:pic>
      <p:pic>
        <p:nvPicPr>
          <p:cNvPr id="17" name="グラフィックス 16" descr="月毎カレンダー 単色塗りつぶし">
            <a:extLst>
              <a:ext uri="{FF2B5EF4-FFF2-40B4-BE49-F238E27FC236}">
                <a16:creationId xmlns:a16="http://schemas.microsoft.com/office/drawing/2014/main" id="{0B4C8AFD-5899-4F30-ABFB-DD0F4DAB5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3023" y="3711990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ドキュメント 単色塗りつぶし">
            <a:extLst>
              <a:ext uri="{FF2B5EF4-FFF2-40B4-BE49-F238E27FC236}">
                <a16:creationId xmlns:a16="http://schemas.microsoft.com/office/drawing/2014/main" id="{20A0D83F-FCBC-4D69-AAE9-D1CCD21ADE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59433" y="4793474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ノート PC 単色塗りつぶし">
            <a:extLst>
              <a:ext uri="{FF2B5EF4-FFF2-40B4-BE49-F238E27FC236}">
                <a16:creationId xmlns:a16="http://schemas.microsoft.com/office/drawing/2014/main" id="{5A37462B-E2D0-4C46-BBF7-DD11A21DD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23133" y="2555610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スマート フォン 単色塗りつぶし">
            <a:extLst>
              <a:ext uri="{FF2B5EF4-FFF2-40B4-BE49-F238E27FC236}">
                <a16:creationId xmlns:a16="http://schemas.microsoft.com/office/drawing/2014/main" id="{D08AE06E-6C07-483B-BB6C-9D0D4C3DCF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3133" y="3657940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コンピューター 単色塗りつぶし">
            <a:extLst>
              <a:ext uri="{FF2B5EF4-FFF2-40B4-BE49-F238E27FC236}">
                <a16:creationId xmlns:a16="http://schemas.microsoft.com/office/drawing/2014/main" id="{CD9928D2-7C69-4AFF-8187-50876B722A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23133" y="1706487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ブラウザー ウィンドウ 単色塗りつぶし">
            <a:extLst>
              <a:ext uri="{FF2B5EF4-FFF2-40B4-BE49-F238E27FC236}">
                <a16:creationId xmlns:a16="http://schemas.microsoft.com/office/drawing/2014/main" id="{9400A267-93AD-456A-A6DE-C2A67C54CD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5302" y="1636227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コマンド (ターミナル) 単色塗りつぶし">
            <a:extLst>
              <a:ext uri="{FF2B5EF4-FFF2-40B4-BE49-F238E27FC236}">
                <a16:creationId xmlns:a16="http://schemas.microsoft.com/office/drawing/2014/main" id="{3AE17417-D115-4AAD-B248-2F6514FEDE9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5302" y="2686932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工場 単色塗りつぶし">
            <a:extLst>
              <a:ext uri="{FF2B5EF4-FFF2-40B4-BE49-F238E27FC236}">
                <a16:creationId xmlns:a16="http://schemas.microsoft.com/office/drawing/2014/main" id="{D0F87155-8249-4E7F-883D-A6BA4D4F37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54464" y="3737637"/>
            <a:ext cx="914400" cy="914400"/>
          </a:xfrm>
          <a:prstGeom prst="rect">
            <a:avLst/>
          </a:prstGeom>
        </p:spPr>
      </p:pic>
      <p:pic>
        <p:nvPicPr>
          <p:cNvPr id="34" name="グラフィックス 33" descr="散布図 単色塗りつぶし">
            <a:extLst>
              <a:ext uri="{FF2B5EF4-FFF2-40B4-BE49-F238E27FC236}">
                <a16:creationId xmlns:a16="http://schemas.microsoft.com/office/drawing/2014/main" id="{AD9234FA-16CE-4B2C-AAFE-33C74D9B8FD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64372" y="1985413"/>
            <a:ext cx="914400" cy="914400"/>
          </a:xfrm>
          <a:prstGeom prst="rect">
            <a:avLst/>
          </a:prstGeom>
        </p:spPr>
      </p:pic>
      <p:pic>
        <p:nvPicPr>
          <p:cNvPr id="36" name="グラフィックス 35" descr="円グラフ 単色塗りつぶし">
            <a:extLst>
              <a:ext uri="{FF2B5EF4-FFF2-40B4-BE49-F238E27FC236}">
                <a16:creationId xmlns:a16="http://schemas.microsoft.com/office/drawing/2014/main" id="{0854976A-D112-4786-93FD-EA6B42D50B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64372" y="3220844"/>
            <a:ext cx="914400" cy="914400"/>
          </a:xfrm>
          <a:prstGeom prst="rect">
            <a:avLst/>
          </a:prstGeom>
        </p:spPr>
      </p:pic>
      <p:pic>
        <p:nvPicPr>
          <p:cNvPr id="38" name="グラフィックス 37" descr="レーダー チャート 単色塗りつぶし">
            <a:extLst>
              <a:ext uri="{FF2B5EF4-FFF2-40B4-BE49-F238E27FC236}">
                <a16:creationId xmlns:a16="http://schemas.microsoft.com/office/drawing/2014/main" id="{DBA85556-6E7A-437F-92EE-07EA2E98A01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99186" y="4356737"/>
            <a:ext cx="914400" cy="914400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0B770A3F-2B6E-4121-920D-B5EBEE2EC8D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164372" y="721827"/>
            <a:ext cx="914400" cy="914400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479161B-2EF2-4878-8A29-DD62D81604FD}"/>
              </a:ext>
            </a:extLst>
          </p:cNvPr>
          <p:cNvSpPr/>
          <p:nvPr/>
        </p:nvSpPr>
        <p:spPr>
          <a:xfrm>
            <a:off x="7551759" y="523483"/>
            <a:ext cx="2140747" cy="581103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E4209D-45FC-45EF-B056-26D495C811BD}"/>
              </a:ext>
            </a:extLst>
          </p:cNvPr>
          <p:cNvSpPr/>
          <p:nvPr/>
        </p:nvSpPr>
        <p:spPr>
          <a:xfrm>
            <a:off x="2499492" y="523483"/>
            <a:ext cx="2140748" cy="581103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813F513-549A-4AD4-A252-04B9612216EC}"/>
              </a:ext>
            </a:extLst>
          </p:cNvPr>
          <p:cNvSpPr/>
          <p:nvPr/>
        </p:nvSpPr>
        <p:spPr>
          <a:xfrm>
            <a:off x="2899080" y="5917522"/>
            <a:ext cx="1435106" cy="416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 Source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285D10A-64C9-4E29-B6DD-12200C785306}"/>
              </a:ext>
            </a:extLst>
          </p:cNvPr>
          <p:cNvSpPr/>
          <p:nvPr/>
        </p:nvSpPr>
        <p:spPr>
          <a:xfrm>
            <a:off x="7904019" y="5952174"/>
            <a:ext cx="1435106" cy="416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Power BI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AA5991DF-9592-4836-973A-EE80525DF30B}"/>
              </a:ext>
            </a:extLst>
          </p:cNvPr>
          <p:cNvGrpSpPr/>
          <p:nvPr/>
        </p:nvGrpSpPr>
        <p:grpSpPr>
          <a:xfrm>
            <a:off x="5606731" y="2993200"/>
            <a:ext cx="914401" cy="1219072"/>
            <a:chOff x="5005992" y="1237876"/>
            <a:chExt cx="914401" cy="1219072"/>
          </a:xfrm>
        </p:grpSpPr>
        <p:pic>
          <p:nvPicPr>
            <p:cNvPr id="26" name="グラフィックス 25" descr="データベース 単色塗りつぶし">
              <a:extLst>
                <a:ext uri="{FF2B5EF4-FFF2-40B4-BE49-F238E27FC236}">
                  <a16:creationId xmlns:a16="http://schemas.microsoft.com/office/drawing/2014/main" id="{9A3EADC9-A577-46E4-A0F0-724374A2F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992" y="1237876"/>
              <a:ext cx="914400" cy="914400"/>
            </a:xfrm>
            <a:prstGeom prst="rect">
              <a:avLst/>
            </a:prstGeom>
          </p:spPr>
        </p:pic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BCFCDD91-B2C0-4FEA-8394-8A12AAAB99BC}"/>
                </a:ext>
              </a:extLst>
            </p:cNvPr>
            <p:cNvSpPr/>
            <p:nvPr/>
          </p:nvSpPr>
          <p:spPr>
            <a:xfrm>
              <a:off x="5005992" y="2039953"/>
              <a:ext cx="914401" cy="4169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DWH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47D2816-723E-4D20-B38F-A3EAA773D16F}"/>
              </a:ext>
            </a:extLst>
          </p:cNvPr>
          <p:cNvCxnSpPr>
            <a:cxnSpLocks/>
          </p:cNvCxnSpPr>
          <p:nvPr/>
        </p:nvCxnSpPr>
        <p:spPr>
          <a:xfrm>
            <a:off x="4776281" y="4913476"/>
            <a:ext cx="269456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0F3C874-A859-4D32-8E58-00F1B80DA5CF}"/>
              </a:ext>
            </a:extLst>
          </p:cNvPr>
          <p:cNvCxnSpPr/>
          <p:nvPr/>
        </p:nvCxnSpPr>
        <p:spPr>
          <a:xfrm>
            <a:off x="10163757" y="5707874"/>
            <a:ext cx="18288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599DE4D-0EDE-4419-8672-AB7DD67359A3}"/>
              </a:ext>
            </a:extLst>
          </p:cNvPr>
          <p:cNvCxnSpPr>
            <a:cxnSpLocks/>
          </p:cNvCxnSpPr>
          <p:nvPr/>
        </p:nvCxnSpPr>
        <p:spPr>
          <a:xfrm flipV="1">
            <a:off x="6573463" y="3436447"/>
            <a:ext cx="810888" cy="1572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矢印: 右 53">
            <a:extLst>
              <a:ext uri="{FF2B5EF4-FFF2-40B4-BE49-F238E27FC236}">
                <a16:creationId xmlns:a16="http://schemas.microsoft.com/office/drawing/2014/main" id="{60F67070-DE35-4FE4-B5CD-A996F9DD28B3}"/>
              </a:ext>
            </a:extLst>
          </p:cNvPr>
          <p:cNvSpPr/>
          <p:nvPr/>
        </p:nvSpPr>
        <p:spPr>
          <a:xfrm>
            <a:off x="1759317" y="2812916"/>
            <a:ext cx="666156" cy="616084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DEBBC1CA-3552-490A-992C-B3AA9A3BBA00}"/>
              </a:ext>
            </a:extLst>
          </p:cNvPr>
          <p:cNvSpPr/>
          <p:nvPr/>
        </p:nvSpPr>
        <p:spPr>
          <a:xfrm rot="10800000">
            <a:off x="9729398" y="2836091"/>
            <a:ext cx="666156" cy="616084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4666F87-01EC-479A-9CAA-2122A866ABCA}"/>
              </a:ext>
            </a:extLst>
          </p:cNvPr>
          <p:cNvSpPr/>
          <p:nvPr/>
        </p:nvSpPr>
        <p:spPr>
          <a:xfrm>
            <a:off x="10062476" y="5895805"/>
            <a:ext cx="2031362" cy="821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Power</a:t>
            </a:r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BI</a:t>
            </a:r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コネクタ：</a:t>
            </a:r>
            <a:endParaRPr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Power Query(M</a:t>
            </a:r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言語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</a:p>
          <a:p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</a:t>
            </a:r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R, </a:t>
            </a:r>
            <a:r>
              <a:rPr lang="en-US" altLang="ja-JP" sz="1400" dirty="0">
                <a:solidFill>
                  <a:srgbClr val="E6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Python</a:t>
            </a:r>
            <a:endParaRPr kumimoji="1" lang="ja-JP" altLang="en-US" sz="1400" dirty="0">
              <a:solidFill>
                <a:srgbClr val="E6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23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0E881D9-C0F6-4555-91B5-0FB18DDF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Power BI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でできること</a:t>
            </a: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4903187B-4E44-4E49-9FA5-F52C75072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306" y="2934097"/>
            <a:ext cx="511628" cy="52441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11FA6FBF-5BEE-44B2-BFE8-EF9115EFB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4834" y="2934097"/>
            <a:ext cx="525326" cy="51219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FA58D19-CB24-4BBE-8F4F-A0434D8F1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4768" y="2912704"/>
            <a:ext cx="547122" cy="49100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8E298DA-AB70-44B0-B052-4AAE097E3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1556" y="2907261"/>
            <a:ext cx="565390" cy="55125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069877D4-24DC-41D5-A378-4604B88646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63582" y="2930086"/>
            <a:ext cx="512193" cy="51219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BA7AFD4-7687-4EF3-858D-0CBCFEFB907A}"/>
              </a:ext>
            </a:extLst>
          </p:cNvPr>
          <p:cNvGrpSpPr/>
          <p:nvPr/>
        </p:nvGrpSpPr>
        <p:grpSpPr>
          <a:xfrm>
            <a:off x="2440007" y="2927526"/>
            <a:ext cx="489344" cy="489344"/>
            <a:chOff x="2613068" y="2927526"/>
            <a:chExt cx="489344" cy="489344"/>
          </a:xfrm>
        </p:grpSpPr>
        <p:sp>
          <p:nvSpPr>
            <p:cNvPr id="44" name="Isosceles Triangle 30">
              <a:extLst>
                <a:ext uri="{FF2B5EF4-FFF2-40B4-BE49-F238E27FC236}">
                  <a16:creationId xmlns:a16="http://schemas.microsoft.com/office/drawing/2014/main" id="{85AF17B8-2A95-4A6C-A7B8-22EE898697AF}"/>
                </a:ext>
              </a:extLst>
            </p:cNvPr>
            <p:cNvSpPr/>
            <p:nvPr/>
          </p:nvSpPr>
          <p:spPr>
            <a:xfrm rot="16200000" flipV="1">
              <a:off x="2613068" y="2927526"/>
              <a:ext cx="489344" cy="489344"/>
            </a:xfrm>
            <a:prstGeom prst="triangle">
              <a:avLst/>
            </a:prstGeom>
            <a:solidFill>
              <a:srgbClr val="FAB117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Isosceles Triangle 30">
              <a:extLst>
                <a:ext uri="{FF2B5EF4-FFF2-40B4-BE49-F238E27FC236}">
                  <a16:creationId xmlns:a16="http://schemas.microsoft.com/office/drawing/2014/main" id="{EE0459E5-6EA8-49A1-A6D5-6378189E5FFC}"/>
                </a:ext>
              </a:extLst>
            </p:cNvPr>
            <p:cNvSpPr/>
            <p:nvPr/>
          </p:nvSpPr>
          <p:spPr>
            <a:xfrm rot="16200000" flipV="1">
              <a:off x="2613068" y="3046199"/>
              <a:ext cx="252000" cy="252000"/>
            </a:xfrm>
            <a:prstGeom prst="triangle">
              <a:avLst/>
            </a:prstGeom>
            <a:solidFill>
              <a:srgbClr val="FAB11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8B02F68E-3C77-4314-84E4-D18684AA1EA4}"/>
              </a:ext>
            </a:extLst>
          </p:cNvPr>
          <p:cNvSpPr/>
          <p:nvPr/>
        </p:nvSpPr>
        <p:spPr>
          <a:xfrm>
            <a:off x="1032806" y="2725884"/>
            <a:ext cx="892628" cy="892628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E14A5C-E213-4C35-97DD-0313D13DD3A0}"/>
              </a:ext>
            </a:extLst>
          </p:cNvPr>
          <p:cNvSpPr/>
          <p:nvPr/>
        </p:nvSpPr>
        <p:spPr>
          <a:xfrm>
            <a:off x="10266566" y="2731773"/>
            <a:ext cx="892628" cy="892628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3CF0E2-D598-4145-B822-CF1B45CB9FA0}"/>
              </a:ext>
            </a:extLst>
          </p:cNvPr>
          <p:cNvSpPr/>
          <p:nvPr/>
        </p:nvSpPr>
        <p:spPr>
          <a:xfrm>
            <a:off x="7957937" y="2731773"/>
            <a:ext cx="892628" cy="892628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4F4634C-2557-4887-A0DD-F55FFF871675}"/>
              </a:ext>
            </a:extLst>
          </p:cNvPr>
          <p:cNvSpPr/>
          <p:nvPr/>
        </p:nvSpPr>
        <p:spPr>
          <a:xfrm>
            <a:off x="5694193" y="2731773"/>
            <a:ext cx="892628" cy="892628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34BB33-6498-44CD-8EE9-3148D3A5E4CF}"/>
              </a:ext>
            </a:extLst>
          </p:cNvPr>
          <p:cNvSpPr/>
          <p:nvPr/>
        </p:nvSpPr>
        <p:spPr>
          <a:xfrm>
            <a:off x="3343732" y="2731773"/>
            <a:ext cx="892628" cy="892628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682D9E-C4F2-4F61-B64D-FAB4C55279E4}"/>
              </a:ext>
            </a:extLst>
          </p:cNvPr>
          <p:cNvGrpSpPr/>
          <p:nvPr/>
        </p:nvGrpSpPr>
        <p:grpSpPr>
          <a:xfrm>
            <a:off x="4750933" y="2927526"/>
            <a:ext cx="489344" cy="489344"/>
            <a:chOff x="4801579" y="2927526"/>
            <a:chExt cx="489344" cy="489344"/>
          </a:xfrm>
        </p:grpSpPr>
        <p:sp>
          <p:nvSpPr>
            <p:cNvPr id="52" name="Isosceles Triangle 30">
              <a:extLst>
                <a:ext uri="{FF2B5EF4-FFF2-40B4-BE49-F238E27FC236}">
                  <a16:creationId xmlns:a16="http://schemas.microsoft.com/office/drawing/2014/main" id="{2E6013EB-ADA0-4C25-8D82-09D7D84E3B00}"/>
                </a:ext>
              </a:extLst>
            </p:cNvPr>
            <p:cNvSpPr/>
            <p:nvPr/>
          </p:nvSpPr>
          <p:spPr>
            <a:xfrm rot="16200000" flipV="1">
              <a:off x="4801579" y="2927526"/>
              <a:ext cx="489344" cy="489344"/>
            </a:xfrm>
            <a:prstGeom prst="triangle">
              <a:avLst/>
            </a:prstGeom>
            <a:solidFill>
              <a:srgbClr val="FAB117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Isosceles Triangle 30">
              <a:extLst>
                <a:ext uri="{FF2B5EF4-FFF2-40B4-BE49-F238E27FC236}">
                  <a16:creationId xmlns:a16="http://schemas.microsoft.com/office/drawing/2014/main" id="{0FE60E27-BCE4-48F5-9C9F-ADAFED8E1984}"/>
                </a:ext>
              </a:extLst>
            </p:cNvPr>
            <p:cNvSpPr/>
            <p:nvPr/>
          </p:nvSpPr>
          <p:spPr>
            <a:xfrm rot="16200000" flipV="1">
              <a:off x="4801579" y="3046199"/>
              <a:ext cx="252000" cy="252000"/>
            </a:xfrm>
            <a:prstGeom prst="triangle">
              <a:avLst/>
            </a:prstGeom>
            <a:solidFill>
              <a:srgbClr val="FAB11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3AF89D-E637-444A-8ECB-0630845BC06B}"/>
              </a:ext>
            </a:extLst>
          </p:cNvPr>
          <p:cNvGrpSpPr/>
          <p:nvPr/>
        </p:nvGrpSpPr>
        <p:grpSpPr>
          <a:xfrm>
            <a:off x="7050149" y="2927526"/>
            <a:ext cx="489344" cy="489344"/>
            <a:chOff x="6990090" y="2927526"/>
            <a:chExt cx="489344" cy="489344"/>
          </a:xfrm>
        </p:grpSpPr>
        <p:sp>
          <p:nvSpPr>
            <p:cNvPr id="55" name="Isosceles Triangle 30">
              <a:extLst>
                <a:ext uri="{FF2B5EF4-FFF2-40B4-BE49-F238E27FC236}">
                  <a16:creationId xmlns:a16="http://schemas.microsoft.com/office/drawing/2014/main" id="{D63F95BE-53AC-4550-A7A6-1E8539750685}"/>
                </a:ext>
              </a:extLst>
            </p:cNvPr>
            <p:cNvSpPr/>
            <p:nvPr/>
          </p:nvSpPr>
          <p:spPr>
            <a:xfrm rot="16200000" flipV="1">
              <a:off x="6990090" y="2927526"/>
              <a:ext cx="489344" cy="489344"/>
            </a:xfrm>
            <a:prstGeom prst="triangle">
              <a:avLst/>
            </a:prstGeom>
            <a:solidFill>
              <a:srgbClr val="FAB117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6" name="Isosceles Triangle 30">
              <a:extLst>
                <a:ext uri="{FF2B5EF4-FFF2-40B4-BE49-F238E27FC236}">
                  <a16:creationId xmlns:a16="http://schemas.microsoft.com/office/drawing/2014/main" id="{0586646C-B1C7-4947-AE0A-0D55C2EF8B16}"/>
                </a:ext>
              </a:extLst>
            </p:cNvPr>
            <p:cNvSpPr/>
            <p:nvPr/>
          </p:nvSpPr>
          <p:spPr>
            <a:xfrm rot="16200000" flipV="1">
              <a:off x="6990090" y="3046199"/>
              <a:ext cx="252000" cy="252000"/>
            </a:xfrm>
            <a:prstGeom prst="triangle">
              <a:avLst/>
            </a:prstGeom>
            <a:solidFill>
              <a:srgbClr val="FAB11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9F1BEA-451F-4B39-AACE-5152C0AE7671}"/>
              </a:ext>
            </a:extLst>
          </p:cNvPr>
          <p:cNvGrpSpPr/>
          <p:nvPr/>
        </p:nvGrpSpPr>
        <p:grpSpPr>
          <a:xfrm>
            <a:off x="9313893" y="2927526"/>
            <a:ext cx="489344" cy="489344"/>
            <a:chOff x="9178602" y="2927526"/>
            <a:chExt cx="489344" cy="489344"/>
          </a:xfrm>
        </p:grpSpPr>
        <p:sp>
          <p:nvSpPr>
            <p:cNvPr id="58" name="Isosceles Triangle 30">
              <a:extLst>
                <a:ext uri="{FF2B5EF4-FFF2-40B4-BE49-F238E27FC236}">
                  <a16:creationId xmlns:a16="http://schemas.microsoft.com/office/drawing/2014/main" id="{1AB7290E-6F70-4CC4-833E-7B5532F1DEF0}"/>
                </a:ext>
              </a:extLst>
            </p:cNvPr>
            <p:cNvSpPr/>
            <p:nvPr/>
          </p:nvSpPr>
          <p:spPr>
            <a:xfrm rot="16200000" flipV="1">
              <a:off x="9178602" y="2927526"/>
              <a:ext cx="489344" cy="489344"/>
            </a:xfrm>
            <a:prstGeom prst="triangle">
              <a:avLst/>
            </a:prstGeom>
            <a:solidFill>
              <a:srgbClr val="FAB117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Isosceles Triangle 30">
              <a:extLst>
                <a:ext uri="{FF2B5EF4-FFF2-40B4-BE49-F238E27FC236}">
                  <a16:creationId xmlns:a16="http://schemas.microsoft.com/office/drawing/2014/main" id="{1D376A02-AE2C-41E3-B8E3-10D4AFE1C3F1}"/>
                </a:ext>
              </a:extLst>
            </p:cNvPr>
            <p:cNvSpPr/>
            <p:nvPr/>
          </p:nvSpPr>
          <p:spPr>
            <a:xfrm rot="16200000" flipV="1">
              <a:off x="9178602" y="3046199"/>
              <a:ext cx="252000" cy="252000"/>
            </a:xfrm>
            <a:prstGeom prst="triangle">
              <a:avLst/>
            </a:prstGeom>
            <a:solidFill>
              <a:srgbClr val="FAB11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84A798A-D113-4292-A895-E0357625BDE7}"/>
              </a:ext>
            </a:extLst>
          </p:cNvPr>
          <p:cNvSpPr txBox="1">
            <a:spLocks/>
          </p:cNvSpPr>
          <p:nvPr/>
        </p:nvSpPr>
        <p:spPr>
          <a:xfrm>
            <a:off x="515684" y="1967379"/>
            <a:ext cx="1926872" cy="49100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Reso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B81C"/>
                </a:solidFill>
              </a:rPr>
              <a:t>データの抽出</a:t>
            </a:r>
            <a:endParaRPr lang="en-US" dirty="0">
              <a:solidFill>
                <a:srgbClr val="FFB81C"/>
              </a:solidFill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C861313-7E37-4EF5-A635-A57016BA8F23}"/>
              </a:ext>
            </a:extLst>
          </p:cNvPr>
          <p:cNvSpPr txBox="1">
            <a:spLocks/>
          </p:cNvSpPr>
          <p:nvPr/>
        </p:nvSpPr>
        <p:spPr>
          <a:xfrm>
            <a:off x="2824061" y="1967379"/>
            <a:ext cx="1926872" cy="49100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Reso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B81C"/>
                </a:solidFill>
              </a:rPr>
              <a:t>データの変換</a:t>
            </a:r>
            <a:endParaRPr lang="en-US" dirty="0">
              <a:solidFill>
                <a:srgbClr val="FFB81C"/>
              </a:solidFill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50050FC-B187-4A1F-B87D-B152DD3012B4}"/>
              </a:ext>
            </a:extLst>
          </p:cNvPr>
          <p:cNvSpPr txBox="1">
            <a:spLocks/>
          </p:cNvSpPr>
          <p:nvPr/>
        </p:nvSpPr>
        <p:spPr>
          <a:xfrm>
            <a:off x="5132438" y="1967379"/>
            <a:ext cx="1926872" cy="49100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Reso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B81C"/>
                </a:solidFill>
              </a:rPr>
              <a:t>データの結合</a:t>
            </a:r>
            <a:endParaRPr lang="en-US" dirty="0">
              <a:solidFill>
                <a:srgbClr val="FFB81C"/>
              </a:solidFill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5950B3F9-FFC8-4F81-B35A-B191C8C3C55A}"/>
              </a:ext>
            </a:extLst>
          </p:cNvPr>
          <p:cNvSpPr txBox="1">
            <a:spLocks/>
          </p:cNvSpPr>
          <p:nvPr/>
        </p:nvSpPr>
        <p:spPr>
          <a:xfrm>
            <a:off x="7440815" y="1967379"/>
            <a:ext cx="1926872" cy="49100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Reso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B81C"/>
                </a:solidFill>
              </a:rPr>
              <a:t>データのレポート化</a:t>
            </a:r>
            <a:endParaRPr lang="en-US" dirty="0">
              <a:solidFill>
                <a:srgbClr val="FFB81C"/>
              </a:solidFill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70623A8A-9C1A-4697-B6CD-19D45A18E5E1}"/>
              </a:ext>
            </a:extLst>
          </p:cNvPr>
          <p:cNvSpPr txBox="1">
            <a:spLocks/>
          </p:cNvSpPr>
          <p:nvPr/>
        </p:nvSpPr>
        <p:spPr>
          <a:xfrm>
            <a:off x="9749191" y="1967379"/>
            <a:ext cx="1926872" cy="49100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Reso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B81C"/>
                </a:solidFill>
              </a:rPr>
              <a:t>データの設計など</a:t>
            </a:r>
            <a:endParaRPr lang="en-US" dirty="0">
              <a:solidFill>
                <a:srgbClr val="FFB81C"/>
              </a:solidFill>
            </a:endParaRPr>
          </a:p>
        </p:txBody>
      </p:sp>
      <p:sp>
        <p:nvSpPr>
          <p:cNvPr id="65" name="Text Placeholder 16">
            <a:extLst>
              <a:ext uri="{FF2B5EF4-FFF2-40B4-BE49-F238E27FC236}">
                <a16:creationId xmlns:a16="http://schemas.microsoft.com/office/drawing/2014/main" id="{E2C1D39E-4E62-4AA9-9A42-659D01B34768}"/>
              </a:ext>
            </a:extLst>
          </p:cNvPr>
          <p:cNvSpPr txBox="1">
            <a:spLocks/>
          </p:cNvSpPr>
          <p:nvPr/>
        </p:nvSpPr>
        <p:spPr>
          <a:xfrm>
            <a:off x="515685" y="3886010"/>
            <a:ext cx="1926872" cy="11879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dirty="0"/>
              <a:t>Item</a:t>
            </a:r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E6A7FEDE-42DB-4593-AB0D-7F3038EC5826}"/>
              </a:ext>
            </a:extLst>
          </p:cNvPr>
          <p:cNvSpPr txBox="1">
            <a:spLocks/>
          </p:cNvSpPr>
          <p:nvPr/>
        </p:nvSpPr>
        <p:spPr>
          <a:xfrm>
            <a:off x="2824061" y="3886010"/>
            <a:ext cx="1926872" cy="11879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/>
              <a:t>Item</a:t>
            </a:r>
            <a:endParaRPr lang="en-US" dirty="0"/>
          </a:p>
        </p:txBody>
      </p:sp>
      <p:sp>
        <p:nvSpPr>
          <p:cNvPr id="67" name="Text Placeholder 16">
            <a:extLst>
              <a:ext uri="{FF2B5EF4-FFF2-40B4-BE49-F238E27FC236}">
                <a16:creationId xmlns:a16="http://schemas.microsoft.com/office/drawing/2014/main" id="{41CE1D4D-429A-4D8C-8004-D68BF8F2DCF5}"/>
              </a:ext>
            </a:extLst>
          </p:cNvPr>
          <p:cNvSpPr txBox="1">
            <a:spLocks/>
          </p:cNvSpPr>
          <p:nvPr/>
        </p:nvSpPr>
        <p:spPr>
          <a:xfrm>
            <a:off x="5132438" y="3886010"/>
            <a:ext cx="1926872" cy="11879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/>
              <a:t>Item</a:t>
            </a:r>
            <a:endParaRPr lang="en-US" dirty="0"/>
          </a:p>
        </p:txBody>
      </p:sp>
      <p:sp>
        <p:nvSpPr>
          <p:cNvPr id="68" name="Text Placeholder 16">
            <a:extLst>
              <a:ext uri="{FF2B5EF4-FFF2-40B4-BE49-F238E27FC236}">
                <a16:creationId xmlns:a16="http://schemas.microsoft.com/office/drawing/2014/main" id="{DA6305DC-396E-49CD-AC4E-34C1CEDFBDE1}"/>
              </a:ext>
            </a:extLst>
          </p:cNvPr>
          <p:cNvSpPr txBox="1">
            <a:spLocks/>
          </p:cNvSpPr>
          <p:nvPr/>
        </p:nvSpPr>
        <p:spPr>
          <a:xfrm>
            <a:off x="7440815" y="3886010"/>
            <a:ext cx="1926872" cy="11879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/>
              <a:t>Item</a:t>
            </a:r>
            <a:endParaRPr lang="en-US" dirty="0"/>
          </a:p>
        </p:txBody>
      </p:sp>
      <p:sp>
        <p:nvSpPr>
          <p:cNvPr id="69" name="Text Placeholder 16">
            <a:extLst>
              <a:ext uri="{FF2B5EF4-FFF2-40B4-BE49-F238E27FC236}">
                <a16:creationId xmlns:a16="http://schemas.microsoft.com/office/drawing/2014/main" id="{74CE5156-D0A5-4E77-937C-139183BD1478}"/>
              </a:ext>
            </a:extLst>
          </p:cNvPr>
          <p:cNvSpPr txBox="1">
            <a:spLocks/>
          </p:cNvSpPr>
          <p:nvPr/>
        </p:nvSpPr>
        <p:spPr>
          <a:xfrm>
            <a:off x="9749191" y="3893165"/>
            <a:ext cx="1926872" cy="11879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8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1">
            <a:extLst>
              <a:ext uri="{FF2B5EF4-FFF2-40B4-BE49-F238E27FC236}">
                <a16:creationId xmlns:a16="http://schemas.microsoft.com/office/drawing/2014/main" id="{3B63B2E2-B248-4DA5-B585-50ED5C05753C}"/>
              </a:ext>
            </a:extLst>
          </p:cNvPr>
          <p:cNvSpPr/>
          <p:nvPr/>
        </p:nvSpPr>
        <p:spPr>
          <a:xfrm>
            <a:off x="9719375" y="1945919"/>
            <a:ext cx="1973515" cy="4304357"/>
          </a:xfrm>
          <a:prstGeom prst="roundRect">
            <a:avLst>
              <a:gd name="adj" fmla="val 0"/>
            </a:avLst>
          </a:prstGeom>
          <a:solidFill>
            <a:srgbClr val="595959">
              <a:alpha val="20000"/>
            </a:srgbClr>
          </a:solidFill>
          <a:ln w="254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30000"/>
              </a:lnSpc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ounded Rectangle 111">
            <a:extLst>
              <a:ext uri="{FF2B5EF4-FFF2-40B4-BE49-F238E27FC236}">
                <a16:creationId xmlns:a16="http://schemas.microsoft.com/office/drawing/2014/main" id="{F51AE656-AAC7-4ABB-B41B-4CD2725A1356}"/>
              </a:ext>
            </a:extLst>
          </p:cNvPr>
          <p:cNvSpPr/>
          <p:nvPr/>
        </p:nvSpPr>
        <p:spPr>
          <a:xfrm>
            <a:off x="515684" y="1939449"/>
            <a:ext cx="1974773" cy="4304357"/>
          </a:xfrm>
          <a:prstGeom prst="roundRect">
            <a:avLst>
              <a:gd name="adj" fmla="val 0"/>
            </a:avLst>
          </a:prstGeom>
          <a:solidFill>
            <a:srgbClr val="595959">
              <a:alpha val="20000"/>
            </a:srgbClr>
          </a:solidFill>
          <a:ln w="254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30000"/>
              </a:lnSpc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Rounded Rectangle 111">
            <a:extLst>
              <a:ext uri="{FF2B5EF4-FFF2-40B4-BE49-F238E27FC236}">
                <a16:creationId xmlns:a16="http://schemas.microsoft.com/office/drawing/2014/main" id="{3AC1A959-EFC3-4DE1-9AE6-3B64A7B976DD}"/>
              </a:ext>
            </a:extLst>
          </p:cNvPr>
          <p:cNvSpPr/>
          <p:nvPr/>
        </p:nvSpPr>
        <p:spPr>
          <a:xfrm>
            <a:off x="7393407" y="1947310"/>
            <a:ext cx="1966544" cy="4304357"/>
          </a:xfrm>
          <a:prstGeom prst="roundRect">
            <a:avLst>
              <a:gd name="adj" fmla="val 0"/>
            </a:avLst>
          </a:prstGeom>
          <a:solidFill>
            <a:srgbClr val="595959">
              <a:alpha val="20000"/>
            </a:srgbClr>
          </a:solidFill>
          <a:ln w="254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30000"/>
              </a:lnSpc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ounded Rectangle 111">
            <a:extLst>
              <a:ext uri="{FF2B5EF4-FFF2-40B4-BE49-F238E27FC236}">
                <a16:creationId xmlns:a16="http://schemas.microsoft.com/office/drawing/2014/main" id="{0912C434-FE69-4DD5-84D5-98AE22F2520E}"/>
              </a:ext>
            </a:extLst>
          </p:cNvPr>
          <p:cNvSpPr/>
          <p:nvPr/>
        </p:nvSpPr>
        <p:spPr>
          <a:xfrm>
            <a:off x="5140682" y="1947310"/>
            <a:ext cx="1976400" cy="4304357"/>
          </a:xfrm>
          <a:prstGeom prst="roundRect">
            <a:avLst>
              <a:gd name="adj" fmla="val 0"/>
            </a:avLst>
          </a:prstGeom>
          <a:solidFill>
            <a:srgbClr val="595959">
              <a:alpha val="20000"/>
            </a:srgbClr>
          </a:solidFill>
          <a:ln w="254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30000"/>
              </a:lnSpc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ounded Rectangle 111">
            <a:extLst>
              <a:ext uri="{FF2B5EF4-FFF2-40B4-BE49-F238E27FC236}">
                <a16:creationId xmlns:a16="http://schemas.microsoft.com/office/drawing/2014/main" id="{E5C70AEB-13AF-46AC-B99C-98C8A49EC374}"/>
              </a:ext>
            </a:extLst>
          </p:cNvPr>
          <p:cNvSpPr/>
          <p:nvPr/>
        </p:nvSpPr>
        <p:spPr>
          <a:xfrm>
            <a:off x="2827077" y="1936214"/>
            <a:ext cx="1969713" cy="4304357"/>
          </a:xfrm>
          <a:prstGeom prst="roundRect">
            <a:avLst>
              <a:gd name="adj" fmla="val 0"/>
            </a:avLst>
          </a:prstGeom>
          <a:solidFill>
            <a:srgbClr val="595959">
              <a:alpha val="20000"/>
            </a:srgbClr>
          </a:solidFill>
          <a:ln w="254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30000"/>
              </a:lnSpc>
            </a:pP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3490C092-F925-4F6C-8402-F8B7446E812F}"/>
              </a:ext>
            </a:extLst>
          </p:cNvPr>
          <p:cNvSpPr txBox="1">
            <a:spLocks/>
          </p:cNvSpPr>
          <p:nvPr/>
        </p:nvSpPr>
        <p:spPr>
          <a:xfrm>
            <a:off x="609835" y="2766879"/>
            <a:ext cx="1804553" cy="84530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Item</a:t>
            </a:r>
          </a:p>
        </p:txBody>
      </p:sp>
      <p:sp>
        <p:nvSpPr>
          <p:cNvPr id="8" name="Text Placeholder 54">
            <a:extLst>
              <a:ext uri="{FF2B5EF4-FFF2-40B4-BE49-F238E27FC236}">
                <a16:creationId xmlns:a16="http://schemas.microsoft.com/office/drawing/2014/main" id="{9A8BFBC3-FB19-4491-A6AD-FC9FCE90B428}"/>
              </a:ext>
            </a:extLst>
          </p:cNvPr>
          <p:cNvSpPr txBox="1">
            <a:spLocks/>
          </p:cNvSpPr>
          <p:nvPr/>
        </p:nvSpPr>
        <p:spPr>
          <a:xfrm>
            <a:off x="609834" y="2192526"/>
            <a:ext cx="1804554" cy="3324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Reso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データの抽出</a:t>
            </a:r>
            <a:endParaRPr lang="en-US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FF4D1EE0-A986-4A22-912F-8FAB948600BC}"/>
              </a:ext>
            </a:extLst>
          </p:cNvPr>
          <p:cNvSpPr txBox="1">
            <a:spLocks/>
          </p:cNvSpPr>
          <p:nvPr/>
        </p:nvSpPr>
        <p:spPr>
          <a:xfrm>
            <a:off x="2903145" y="2780536"/>
            <a:ext cx="1804553" cy="84530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Item</a:t>
            </a:r>
            <a:endParaRPr lang="en-US" dirty="0"/>
          </a:p>
        </p:txBody>
      </p:sp>
      <p:sp>
        <p:nvSpPr>
          <p:cNvPr id="10" name="Text Placeholder 54">
            <a:extLst>
              <a:ext uri="{FF2B5EF4-FFF2-40B4-BE49-F238E27FC236}">
                <a16:creationId xmlns:a16="http://schemas.microsoft.com/office/drawing/2014/main" id="{E2993B01-D077-4378-B30D-1F3ADB4ECFE0}"/>
              </a:ext>
            </a:extLst>
          </p:cNvPr>
          <p:cNvSpPr txBox="1">
            <a:spLocks/>
          </p:cNvSpPr>
          <p:nvPr/>
        </p:nvSpPr>
        <p:spPr>
          <a:xfrm>
            <a:off x="2903144" y="2206183"/>
            <a:ext cx="1804554" cy="3324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Reso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データの変換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D560883-E2D3-449A-AC4C-2BD021C32769}"/>
              </a:ext>
            </a:extLst>
          </p:cNvPr>
          <p:cNvSpPr txBox="1">
            <a:spLocks/>
          </p:cNvSpPr>
          <p:nvPr/>
        </p:nvSpPr>
        <p:spPr>
          <a:xfrm>
            <a:off x="5220260" y="2780536"/>
            <a:ext cx="1804553" cy="84530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Item</a:t>
            </a:r>
            <a:endParaRPr lang="en-US" dirty="0"/>
          </a:p>
        </p:txBody>
      </p:sp>
      <p:sp>
        <p:nvSpPr>
          <p:cNvPr id="12" name="Text Placeholder 54">
            <a:extLst>
              <a:ext uri="{FF2B5EF4-FFF2-40B4-BE49-F238E27FC236}">
                <a16:creationId xmlns:a16="http://schemas.microsoft.com/office/drawing/2014/main" id="{18185D89-75E8-4EA2-9CD5-B0CC37F3B319}"/>
              </a:ext>
            </a:extLst>
          </p:cNvPr>
          <p:cNvSpPr txBox="1">
            <a:spLocks/>
          </p:cNvSpPr>
          <p:nvPr/>
        </p:nvSpPr>
        <p:spPr>
          <a:xfrm>
            <a:off x="5220259" y="2206183"/>
            <a:ext cx="1804554" cy="3324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Reso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データの結合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C82B948-987E-40DE-8841-B04C41190D60}"/>
              </a:ext>
            </a:extLst>
          </p:cNvPr>
          <p:cNvSpPr txBox="1">
            <a:spLocks/>
          </p:cNvSpPr>
          <p:nvPr/>
        </p:nvSpPr>
        <p:spPr>
          <a:xfrm>
            <a:off x="7477104" y="2785161"/>
            <a:ext cx="1804553" cy="84530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Item</a:t>
            </a:r>
            <a:endParaRPr lang="en-US" dirty="0"/>
          </a:p>
        </p:txBody>
      </p:sp>
      <p:sp>
        <p:nvSpPr>
          <p:cNvPr id="14" name="Text Placeholder 54">
            <a:extLst>
              <a:ext uri="{FF2B5EF4-FFF2-40B4-BE49-F238E27FC236}">
                <a16:creationId xmlns:a16="http://schemas.microsoft.com/office/drawing/2014/main" id="{0664EC23-E3C3-4A59-9F8A-8BC09C2D321A}"/>
              </a:ext>
            </a:extLst>
          </p:cNvPr>
          <p:cNvSpPr txBox="1">
            <a:spLocks/>
          </p:cNvSpPr>
          <p:nvPr/>
        </p:nvSpPr>
        <p:spPr>
          <a:xfrm>
            <a:off x="7477103" y="2210808"/>
            <a:ext cx="1804554" cy="3324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Reso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データのレポート化</a:t>
            </a: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D63ED168-3DDC-4B8C-AB35-7A1957BB21E9}"/>
              </a:ext>
            </a:extLst>
          </p:cNvPr>
          <p:cNvSpPr txBox="1">
            <a:spLocks/>
          </p:cNvSpPr>
          <p:nvPr/>
        </p:nvSpPr>
        <p:spPr>
          <a:xfrm>
            <a:off x="9785494" y="2791423"/>
            <a:ext cx="1804553" cy="84530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Item</a:t>
            </a:r>
            <a:endParaRPr lang="en-US" dirty="0"/>
          </a:p>
        </p:txBody>
      </p:sp>
      <p:sp>
        <p:nvSpPr>
          <p:cNvPr id="16" name="Text Placeholder 54">
            <a:extLst>
              <a:ext uri="{FF2B5EF4-FFF2-40B4-BE49-F238E27FC236}">
                <a16:creationId xmlns:a16="http://schemas.microsoft.com/office/drawing/2014/main" id="{46990F27-6D41-4D46-861F-8A466F8D4FDA}"/>
              </a:ext>
            </a:extLst>
          </p:cNvPr>
          <p:cNvSpPr txBox="1">
            <a:spLocks/>
          </p:cNvSpPr>
          <p:nvPr/>
        </p:nvSpPr>
        <p:spPr>
          <a:xfrm>
            <a:off x="9785493" y="2217070"/>
            <a:ext cx="1804554" cy="3324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Reso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データの設計など</a:t>
            </a:r>
            <a:endParaRPr lang="en-US" dirty="0"/>
          </a:p>
        </p:txBody>
      </p:sp>
      <p:pic>
        <p:nvPicPr>
          <p:cNvPr id="17" name="Picture 34" descr="Two people working on a computer&#10;&#10;Description automatically generated with low confidence">
            <a:extLst>
              <a:ext uri="{FF2B5EF4-FFF2-40B4-BE49-F238E27FC236}">
                <a16:creationId xmlns:a16="http://schemas.microsoft.com/office/drawing/2014/main" id="{3550ACB3-DFDD-4AF1-A674-2B9082A493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870" y="901064"/>
            <a:ext cx="1976400" cy="1046877"/>
          </a:xfrm>
          <a:prstGeom prst="rect">
            <a:avLst/>
          </a:prstGeom>
        </p:spPr>
      </p:pic>
      <p:pic>
        <p:nvPicPr>
          <p:cNvPr id="18" name="Picture 39" descr="Two people working on a computer&#10;&#10;Description automatically generated with low confidence">
            <a:extLst>
              <a:ext uri="{FF2B5EF4-FFF2-40B4-BE49-F238E27FC236}">
                <a16:creationId xmlns:a16="http://schemas.microsoft.com/office/drawing/2014/main" id="{6061AF2C-087F-4F04-A256-D1A2D935DE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7077" y="901064"/>
            <a:ext cx="1976400" cy="1046877"/>
          </a:xfrm>
          <a:prstGeom prst="rect">
            <a:avLst/>
          </a:prstGeom>
        </p:spPr>
      </p:pic>
      <p:pic>
        <p:nvPicPr>
          <p:cNvPr id="19" name="Picture 40" descr="Two people working on a computer&#10;&#10;Description automatically generated with low confidence">
            <a:extLst>
              <a:ext uri="{FF2B5EF4-FFF2-40B4-BE49-F238E27FC236}">
                <a16:creationId xmlns:a16="http://schemas.microsoft.com/office/drawing/2014/main" id="{10FB851A-9896-47DB-8B0D-D8CB3BB31D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9284" y="901064"/>
            <a:ext cx="1976400" cy="1046877"/>
          </a:xfrm>
          <a:prstGeom prst="rect">
            <a:avLst/>
          </a:prstGeom>
        </p:spPr>
      </p:pic>
      <p:pic>
        <p:nvPicPr>
          <p:cNvPr id="20" name="Picture 41" descr="Two people working on a computer&#10;&#10;Description automatically generated with low confidence">
            <a:extLst>
              <a:ext uri="{FF2B5EF4-FFF2-40B4-BE49-F238E27FC236}">
                <a16:creationId xmlns:a16="http://schemas.microsoft.com/office/drawing/2014/main" id="{242CBB55-487E-4094-96CD-A781A65E17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3551" y="901064"/>
            <a:ext cx="1976400" cy="1046877"/>
          </a:xfrm>
          <a:prstGeom prst="rect">
            <a:avLst/>
          </a:prstGeom>
        </p:spPr>
      </p:pic>
      <p:pic>
        <p:nvPicPr>
          <p:cNvPr id="21" name="Picture 42" descr="Two people working on a computer&#10;&#10;Description automatically generated with low confidence">
            <a:extLst>
              <a:ext uri="{FF2B5EF4-FFF2-40B4-BE49-F238E27FC236}">
                <a16:creationId xmlns:a16="http://schemas.microsoft.com/office/drawing/2014/main" id="{76525CE1-1C8A-49A1-8164-A3C1396944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9375" y="901064"/>
            <a:ext cx="1976400" cy="1046877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79F04AD-EF43-41DF-B538-28F9CADFEF9C}"/>
              </a:ext>
            </a:extLst>
          </p:cNvPr>
          <p:cNvSpPr/>
          <p:nvPr/>
        </p:nvSpPr>
        <p:spPr>
          <a:xfrm>
            <a:off x="408798" y="153279"/>
            <a:ext cx="2266307" cy="416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Power BI</a:t>
            </a:r>
            <a:r>
              <a:rPr lang="ja-JP" altLang="en-US">
                <a:latin typeface="Yu Gothic UI" panose="020B0500000000000000" pitchFamily="50" charset="-128"/>
                <a:ea typeface="Yu Gothic UI" panose="020B0500000000000000" pitchFamily="50" charset="-128"/>
              </a:rPr>
              <a:t>の課題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1821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ワイド画面</PresentationFormat>
  <Paragraphs>60</Paragraphs>
  <Slides>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Reso</vt:lpstr>
      <vt:lpstr>Yu Gothic UI</vt:lpstr>
      <vt:lpstr>游ゴシック</vt:lpstr>
      <vt:lpstr>游ゴシック Light</vt:lpstr>
      <vt:lpstr>Arial</vt:lpstr>
      <vt:lpstr>Roboto</vt:lpstr>
      <vt:lpstr>Office テーマ</vt:lpstr>
      <vt:lpstr>think-cell Slide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 BIでできること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2021-11-23T22:54:51Z</dcterms:created>
  <dcterms:modified xsi:type="dcterms:W3CDTF">2021-11-23T22:54:58Z</dcterms:modified>
</cp:coreProperties>
</file>