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8FE8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7" d="100"/>
          <a:sy n="57" d="100"/>
        </p:scale>
        <p:origin x="8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315E6-CFC4-49EE-867C-D03DA09428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837232-25B0-493E-95CE-235686C0A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A49B60-B724-41A0-B1C7-FEED83F85B3F}"/>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3D7698C4-DB36-427C-8B50-3FC4543D8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A3041-955D-4793-88F6-64CE6BB5021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9200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343F6-72F3-420A-B8AA-68B6ED95D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B1FFF8-66F3-4012-8038-8639E7FF4A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AF88ED-6068-4A4E-B75F-EF85877A86D9}"/>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7EC9EB7B-0DC7-4A82-8438-00E478BA77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469012-C06B-4809-8B7C-AB0B9564F500}"/>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92688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F68170-4672-4754-93B7-0CA8C342C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A0D9EE-1257-47F7-966F-9C5667E10FD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E6729-2BFE-46AC-AD11-F34FD5A680D9}"/>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22DB9762-A0A9-4C2B-B749-AC44314845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7BB530-943C-4A29-AF2F-490CD1AA975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9947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708B7-41C0-4ECB-9DC1-4B74C6F78C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AF0AB3-C16F-452C-97DA-84C5ED699E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D32471-4CFA-4E2E-8E0C-3556C134932A}"/>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805272DB-7174-4A08-A831-75E85188FF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7466BC-8B26-457B-8435-A854ACA07043}"/>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52095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B2CC2-6E88-4534-8125-A261873FB9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376A02-558F-4730-8519-23011AD81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8AA9FE-4132-487E-9E80-2DA05011BE8E}"/>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E2D3E4C0-C635-4E14-BEDF-16BD6A47DA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2B3F56-8D57-49E4-9961-E9AFBDA10C14}"/>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06055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10B02-AB1C-402F-8EA6-55E19E4F76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F88B13-EC62-414F-A052-598C2013DA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ED8145-7C7D-4F81-AE7E-CCFF9BEAECB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73FFB9-EBA8-4812-BC1B-0B3EF262F0F8}"/>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6" name="フッター プレースホルダー 5">
            <a:extLst>
              <a:ext uri="{FF2B5EF4-FFF2-40B4-BE49-F238E27FC236}">
                <a16:creationId xmlns:a16="http://schemas.microsoft.com/office/drawing/2014/main" id="{C490B7BA-2274-4D3A-BCA7-47C258E089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D72EA2-51DA-419C-9618-57D49F54C220}"/>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42037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C26D9-52CC-4436-B421-5C99569665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D719FD-E8E7-4C18-8A4F-420FA8E4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9E876E-4ADE-4193-AA3C-F5708E5A2E3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63EAED-03D6-405F-9F7F-09F9E6CF3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5A86279-1520-4F58-97F1-6A7139EC75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D508AA-3E35-482C-8B34-3EEA78966254}"/>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8" name="フッター プレースホルダー 7">
            <a:extLst>
              <a:ext uri="{FF2B5EF4-FFF2-40B4-BE49-F238E27FC236}">
                <a16:creationId xmlns:a16="http://schemas.microsoft.com/office/drawing/2014/main" id="{0286BE14-91F5-4505-9A8D-96893E2B02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3BCECD-3A37-42E9-9AFD-0637CA316EC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652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66FD0-F5A1-4BE7-A35B-5E7F882647A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5E8E716-663B-4A00-99D5-A9500CF3BA61}"/>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4" name="フッター プレースホルダー 3">
            <a:extLst>
              <a:ext uri="{FF2B5EF4-FFF2-40B4-BE49-F238E27FC236}">
                <a16:creationId xmlns:a16="http://schemas.microsoft.com/office/drawing/2014/main" id="{B031DAC0-2D59-4D6D-827C-4C3B8066BC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35CF619-F13B-4C1B-9B93-A56778998BD4}"/>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168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731FA8-6B15-4298-9FFE-54B8F87CA37D}"/>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3" name="フッター プレースホルダー 2">
            <a:extLst>
              <a:ext uri="{FF2B5EF4-FFF2-40B4-BE49-F238E27FC236}">
                <a16:creationId xmlns:a16="http://schemas.microsoft.com/office/drawing/2014/main" id="{12D485E6-1D48-4247-98A8-10025D6AF6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5D93EB-917E-4A9F-AD86-C535FD1DEE6B}"/>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04284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A1931-46B5-40AF-892B-BFF937AE35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99F854-F0CE-4629-98BE-46C673323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4374AA-02EF-4520-A478-2C1BAAB46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3F07A7-57D5-479E-A0F0-7BD4AAC30A7D}"/>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6" name="フッター プレースホルダー 5">
            <a:extLst>
              <a:ext uri="{FF2B5EF4-FFF2-40B4-BE49-F238E27FC236}">
                <a16:creationId xmlns:a16="http://schemas.microsoft.com/office/drawing/2014/main" id="{8F98278D-E38A-40A2-AFF7-238B6545D3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6CFCDA-AD84-41F8-A1CF-BA9BCF8AEDBA}"/>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803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A6B3D-6C1D-4AD2-97E0-4F6C26C3CC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A12242-3E21-4BD1-B2C2-EDD6E73AC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22A943-658A-4C42-B655-84648C67A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D4172-A6E3-47E9-9B95-543BBE406542}"/>
              </a:ext>
            </a:extLst>
          </p:cNvPr>
          <p:cNvSpPr>
            <a:spLocks noGrp="1"/>
          </p:cNvSpPr>
          <p:nvPr>
            <p:ph type="dt" sz="half" idx="10"/>
          </p:nvPr>
        </p:nvSpPr>
        <p:spPr/>
        <p:txBody>
          <a:bodyPr/>
          <a:lstStyle/>
          <a:p>
            <a:fld id="{676F7A63-D347-4AA7-BB97-1CDB187B80C6}" type="datetimeFigureOut">
              <a:rPr kumimoji="1" lang="ja-JP" altLang="en-US" smtClean="0"/>
              <a:t>2021/10/11</a:t>
            </a:fld>
            <a:endParaRPr kumimoji="1" lang="ja-JP" altLang="en-US"/>
          </a:p>
        </p:txBody>
      </p:sp>
      <p:sp>
        <p:nvSpPr>
          <p:cNvPr id="6" name="フッター プレースホルダー 5">
            <a:extLst>
              <a:ext uri="{FF2B5EF4-FFF2-40B4-BE49-F238E27FC236}">
                <a16:creationId xmlns:a16="http://schemas.microsoft.com/office/drawing/2014/main" id="{32C872FE-5C7B-407F-9F19-2A2701AC8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C1A760-6015-4809-ABE4-1405251E42DF}"/>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0279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70DA61-737F-4049-805F-D74F66B8A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9D148F-53B2-4B33-834D-61F0A301B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EABD9C-BB11-4D11-A4DF-6AD6B6741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F7A63-D347-4AA7-BB97-1CDB187B80C6}" type="datetimeFigureOut">
              <a:rPr kumimoji="1" lang="ja-JP" altLang="en-US" smtClean="0"/>
              <a:t>2021/10/11</a:t>
            </a:fld>
            <a:endParaRPr kumimoji="1" lang="ja-JP" altLang="en-US"/>
          </a:p>
        </p:txBody>
      </p:sp>
      <p:sp>
        <p:nvSpPr>
          <p:cNvPr id="5" name="フッター プレースホルダー 4">
            <a:extLst>
              <a:ext uri="{FF2B5EF4-FFF2-40B4-BE49-F238E27FC236}">
                <a16:creationId xmlns:a16="http://schemas.microsoft.com/office/drawing/2014/main" id="{7BDC70FE-E235-4D77-BB57-D978B9FFE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81D475-EE08-450C-8F0C-EDD721A4B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5581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FB0A1E7-3CDB-4C5D-8E0F-A1B7F7DB6DCC}"/>
              </a:ext>
            </a:extLst>
          </p:cNvPr>
          <p:cNvSpPr/>
          <p:nvPr/>
        </p:nvSpPr>
        <p:spPr>
          <a:xfrm>
            <a:off x="0" y="-55274"/>
            <a:ext cx="12192000" cy="6913274"/>
          </a:xfrm>
          <a:prstGeom prst="rect">
            <a:avLst/>
          </a:prstGeom>
          <a:gradFill flip="none" rotWithShape="1">
            <a:gsLst>
              <a:gs pos="0">
                <a:srgbClr val="8FE8F1"/>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BB0F813-A2E7-440D-A064-7B18DC12F285}"/>
              </a:ext>
            </a:extLst>
          </p:cNvPr>
          <p:cNvSpPr>
            <a:spLocks noGrp="1"/>
          </p:cNvSpPr>
          <p:nvPr>
            <p:ph type="ctrTitle"/>
          </p:nvPr>
        </p:nvSpPr>
        <p:spPr/>
        <p:txBody>
          <a:bodyPr/>
          <a:lstStyle/>
          <a:p>
            <a:r>
              <a:rPr kumimoji="1" lang="ja-JP" altLang="en-US" dirty="0">
                <a:solidFill>
                  <a:schemeClr val="tx1">
                    <a:lumMod val="65000"/>
                    <a:lumOff val="35000"/>
                  </a:schemeClr>
                </a:solidFill>
                <a:latin typeface="Yu Gothic UI" panose="020B0500000000000000" pitchFamily="50" charset="-128"/>
                <a:ea typeface="Yu Gothic UI" panose="020B0500000000000000" pitchFamily="50" charset="-128"/>
              </a:rPr>
              <a:t>配色ルール</a:t>
            </a:r>
          </a:p>
        </p:txBody>
      </p:sp>
    </p:spTree>
    <p:extLst>
      <p:ext uri="{BB962C8B-B14F-4D97-AF65-F5344CB8AC3E}">
        <p14:creationId xmlns:p14="http://schemas.microsoft.com/office/powerpoint/2010/main" val="39418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35433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配色の考え方</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色を選ぶ時は、カラーホイール（色相環）を使って色の組み合わせを考えていきます。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色数が増えるほどバランスを取るのが難しくなるので、</a:t>
            </a:r>
            <a:r>
              <a:rPr kumimoji="1" lang="ja-JP" altLang="en-US" b="1" dirty="0">
                <a:latin typeface="Yu Gothic UI" panose="020B0500000000000000" pitchFamily="50" charset="-128"/>
                <a:ea typeface="Yu Gothic UI" panose="020B0500000000000000" pitchFamily="50" charset="-128"/>
              </a:rPr>
              <a:t>色数は３色程度</a:t>
            </a:r>
            <a:r>
              <a:rPr kumimoji="1" lang="ja-JP" altLang="en-US" dirty="0">
                <a:latin typeface="Yu Gothic UI" panose="020B0500000000000000" pitchFamily="50" charset="-128"/>
                <a:ea typeface="Yu Gothic UI" panose="020B0500000000000000" pitchFamily="50" charset="-128"/>
              </a:rPr>
              <a:t>に制限したほうがいいでしょう。</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相性の良い色を組み合わせても、色の配分がおかしかったり、無計画にたくさんの色を使用するとデザイン自体がまとまりのない印象与えることになります。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配色のコツは、色数を絞り使う色の割合をきちんと決めることです。</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3714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Yu Gothic UI" panose="020B0500000000000000" pitchFamily="50" charset="-128"/>
                <a:ea typeface="Yu Gothic UI" panose="020B0500000000000000" pitchFamily="50" charset="-128"/>
              </a:rPr>
              <a:t>色の配色比率「</a:t>
            </a:r>
            <a:r>
              <a:rPr lang="en-US" altLang="ja-JP" dirty="0">
                <a:latin typeface="Yu Gothic UI" panose="020B0500000000000000" pitchFamily="50" charset="-128"/>
                <a:ea typeface="Yu Gothic UI" panose="020B0500000000000000" pitchFamily="50" charset="-128"/>
              </a:rPr>
              <a:t>70 : 25 : 5</a:t>
            </a:r>
            <a:r>
              <a:rPr lang="ja-JP" altLang="en-US" dirty="0">
                <a:latin typeface="Yu Gothic UI" panose="020B0500000000000000" pitchFamily="50" charset="-128"/>
                <a:ea typeface="Yu Gothic UI" panose="020B0500000000000000" pitchFamily="50" charset="-128"/>
              </a:rPr>
              <a:t>の法則」</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一般的に、基本カラー３色を「</a:t>
            </a:r>
            <a:r>
              <a:rPr lang="en-US" altLang="ja-JP" dirty="0">
                <a:latin typeface="Yu Gothic UI" panose="020B0500000000000000" pitchFamily="50" charset="-128"/>
                <a:ea typeface="Yu Gothic UI" panose="020B0500000000000000" pitchFamily="50" charset="-128"/>
              </a:rPr>
              <a:t>70% : 25% : 5%</a:t>
            </a:r>
            <a:r>
              <a:rPr lang="ja-JP" altLang="en-US" dirty="0">
                <a:latin typeface="Yu Gothic UI" panose="020B0500000000000000" pitchFamily="50" charset="-128"/>
                <a:ea typeface="Yu Gothic UI" panose="020B0500000000000000" pitchFamily="50" charset="-128"/>
              </a:rPr>
              <a:t>」の比率にして配色すると、バランスの取れた美しい配色になるとされています。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最も大きな面積を占める色を「ベースカラー（</a:t>
            </a:r>
            <a:r>
              <a:rPr lang="en-US" altLang="ja-JP" dirty="0">
                <a:latin typeface="Yu Gothic UI" panose="020B0500000000000000" pitchFamily="50" charset="-128"/>
                <a:ea typeface="Yu Gothic UI" panose="020B0500000000000000" pitchFamily="50" charset="-128"/>
              </a:rPr>
              <a:t>70%</a:t>
            </a:r>
            <a:r>
              <a:rPr lang="ja-JP" altLang="en-US" dirty="0">
                <a:latin typeface="Yu Gothic UI" panose="020B0500000000000000" pitchFamily="50" charset="-128"/>
                <a:ea typeface="Yu Gothic UI" panose="020B0500000000000000" pitchFamily="50" charset="-128"/>
              </a:rPr>
              <a:t>）」、ブランドのイメージカラーなどデザインの中心になる色を「メインカラー（</a:t>
            </a:r>
            <a:r>
              <a:rPr lang="en-US" altLang="ja-JP" dirty="0">
                <a:latin typeface="Yu Gothic UI" panose="020B0500000000000000" pitchFamily="50" charset="-128"/>
                <a:ea typeface="Yu Gothic UI" panose="020B0500000000000000" pitchFamily="50" charset="-128"/>
              </a:rPr>
              <a:t>25%</a:t>
            </a:r>
            <a:r>
              <a:rPr lang="ja-JP" altLang="en-US" dirty="0">
                <a:latin typeface="Yu Gothic UI" panose="020B0500000000000000" pitchFamily="50" charset="-128"/>
                <a:ea typeface="Yu Gothic UI" panose="020B0500000000000000" pitchFamily="50" charset="-128"/>
              </a:rPr>
              <a:t>）」、画面にアクセントをもたせるための色を「アクセントカラー（</a:t>
            </a:r>
            <a:r>
              <a:rPr lang="en-US" altLang="ja-JP" dirty="0">
                <a:latin typeface="Yu Gothic UI" panose="020B0500000000000000" pitchFamily="50" charset="-128"/>
                <a:ea typeface="Yu Gothic UI" panose="020B0500000000000000" pitchFamily="50" charset="-128"/>
              </a:rPr>
              <a:t>5%</a:t>
            </a:r>
            <a:r>
              <a:rPr lang="ja-JP" altLang="en-US" dirty="0">
                <a:latin typeface="Yu Gothic UI" panose="020B0500000000000000" pitchFamily="50" charset="-128"/>
                <a:ea typeface="Yu Gothic UI" panose="020B0500000000000000" pitchFamily="50" charset="-128"/>
              </a:rPr>
              <a:t>）」と呼びます。</a:t>
            </a:r>
            <a:endParaRPr kumimoji="1" lang="en-US" altLang="ja-JP" dirty="0">
              <a:latin typeface="Yu Gothic UI" panose="020B0500000000000000" pitchFamily="50" charset="-128"/>
              <a:ea typeface="Yu Gothic UI" panose="020B0500000000000000" pitchFamily="50" charset="-128"/>
            </a:endParaRP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25C486D5-F2F9-4103-B2E4-29E04F976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90405"/>
            <a:ext cx="7620000" cy="3238500"/>
          </a:xfrm>
          <a:prstGeom prst="rect">
            <a:avLst/>
          </a:prstGeom>
        </p:spPr>
      </p:pic>
    </p:spTree>
    <p:extLst>
      <p:ext uri="{BB962C8B-B14F-4D97-AF65-F5344CB8AC3E}">
        <p14:creationId xmlns:p14="http://schemas.microsoft.com/office/powerpoint/2010/main" val="73119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ベースカラーの役割</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ベースカラーはデザインの中で最も大きな面積を占める色になります。「背景」や「余白」に用いることが多く、メインカラーやアクセントカラーを邪魔にしないような色を選びましょう。</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ベースカラーはデザイン全体の印象にもなります。</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無彩色、またはメインカラーやアクセントカラーの明度を上げた色をベースカラーにするとデザインしやすくなります。</a:t>
            </a:r>
            <a:endParaRPr kumimoji="1" lang="en-US" altLang="ja-JP" dirty="0">
              <a:latin typeface="Yu Gothic UI" panose="020B0500000000000000" pitchFamily="50" charset="-128"/>
              <a:ea typeface="Yu Gothic UI" panose="020B0500000000000000" pitchFamily="50" charset="-128"/>
            </a:endParaRPr>
          </a:p>
        </p:txBody>
      </p:sp>
      <p:pic>
        <p:nvPicPr>
          <p:cNvPr id="5" name="図 4" descr="ロゴ が含まれている画像&#10;&#10;自動的に生成された説明">
            <a:extLst>
              <a:ext uri="{FF2B5EF4-FFF2-40B4-BE49-F238E27FC236}">
                <a16:creationId xmlns:a16="http://schemas.microsoft.com/office/drawing/2014/main" id="{4633BE44-4119-45DF-8B9A-746618DF5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3" y="2540540"/>
            <a:ext cx="10158730" cy="4317460"/>
          </a:xfrm>
          <a:prstGeom prst="rect">
            <a:avLst/>
          </a:prstGeom>
        </p:spPr>
      </p:pic>
    </p:spTree>
    <p:extLst>
      <p:ext uri="{BB962C8B-B14F-4D97-AF65-F5344CB8AC3E}">
        <p14:creationId xmlns:p14="http://schemas.microsoft.com/office/powerpoint/2010/main" val="32338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a:latin typeface="Yu Gothic UI" panose="020B0500000000000000" pitchFamily="50" charset="-128"/>
                <a:ea typeface="Yu Gothic UI" panose="020B0500000000000000" pitchFamily="50" charset="-128"/>
              </a:rPr>
              <a:t>メイン</a:t>
            </a:r>
            <a:r>
              <a:rPr kumimoji="1" lang="ja-JP" altLang="en-US">
                <a:latin typeface="Yu Gothic UI" panose="020B0500000000000000" pitchFamily="50" charset="-128"/>
                <a:ea typeface="Yu Gothic UI" panose="020B0500000000000000" pitchFamily="50" charset="-128"/>
              </a:rPr>
              <a:t>カラーの役割</a:t>
            </a:r>
            <a:endParaRPr kumimoji="1" lang="en-US" altLang="ja-JP">
              <a:latin typeface="Yu Gothic UI" panose="020B0500000000000000" pitchFamily="50" charset="-128"/>
              <a:ea typeface="Yu Gothic UI" panose="020B0500000000000000" pitchFamily="50" charset="-128"/>
            </a:endParaRPr>
          </a:p>
          <a:p>
            <a:endParaRPr kumimoji="1"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メインカラーはその名の通り、主役なりデザインの中心になる色です。</a:t>
            </a:r>
            <a:endParaRPr kumimoji="1" lang="en-US" altLang="ja-JP">
              <a:latin typeface="Yu Gothic UI" panose="020B0500000000000000" pitchFamily="50" charset="-128"/>
              <a:ea typeface="Yu Gothic UI" panose="020B0500000000000000" pitchFamily="50" charset="-128"/>
            </a:endParaRPr>
          </a:p>
          <a:p>
            <a:endParaRPr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メインカラーはロゴなどに使用されることが多いので、「明度の低い色」が扱いやすいとされています。</a:t>
            </a:r>
            <a:endParaRPr kumimoji="1" lang="en-US" altLang="ja-JP">
              <a:latin typeface="Yu Gothic UI" panose="020B0500000000000000" pitchFamily="50" charset="-128"/>
              <a:ea typeface="Yu Gothic UI" panose="020B0500000000000000" pitchFamily="50" charset="-128"/>
            </a:endParaRPr>
          </a:p>
          <a:p>
            <a:endParaRPr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ベースカラーと似た色を使えばまとまった印象、補色になる色を使うとデザインに動きをつくることができます。</a:t>
            </a:r>
            <a:endParaRPr kumimoji="1" lang="en-US" altLang="ja-JP" dirty="0">
              <a:latin typeface="Yu Gothic UI" panose="020B0500000000000000" pitchFamily="50" charset="-128"/>
              <a:ea typeface="Yu Gothic UI" panose="020B0500000000000000" pitchFamily="50" charset="-128"/>
            </a:endParaRPr>
          </a:p>
        </p:txBody>
      </p:sp>
      <p:pic>
        <p:nvPicPr>
          <p:cNvPr id="4" name="図 3">
            <a:extLst>
              <a:ext uri="{FF2B5EF4-FFF2-40B4-BE49-F238E27FC236}">
                <a16:creationId xmlns:a16="http://schemas.microsoft.com/office/drawing/2014/main" id="{AC52B68B-0CFE-4EC4-8A05-F04606FF4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3" y="2604655"/>
            <a:ext cx="10158730" cy="4317460"/>
          </a:xfrm>
          <a:prstGeom prst="rect">
            <a:avLst/>
          </a:prstGeom>
        </p:spPr>
      </p:pic>
    </p:spTree>
    <p:extLst>
      <p:ext uri="{BB962C8B-B14F-4D97-AF65-F5344CB8AC3E}">
        <p14:creationId xmlns:p14="http://schemas.microsoft.com/office/powerpoint/2010/main" val="232170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アクセントカラーの役割</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アクセントカラーは、ワンポイントで画面にアクセントを持たせるときに使用する色です。</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メインカラーとベースカラーだけでは単調になりがちなので、メリハリをつけるために使用します。</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ベースカラーやメインカラーと比べて使用する色の面積が少ないので、色合いが強かったとしても問題ありません。</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色の面積は小さいですが最も目を引く色になるので、注目させたいコンテンツ（</a:t>
            </a:r>
            <a:r>
              <a:rPr lang="en-US" altLang="ja-JP" dirty="0">
                <a:latin typeface="Yu Gothic UI" panose="020B0500000000000000" pitchFamily="50" charset="-128"/>
                <a:ea typeface="Yu Gothic UI" panose="020B0500000000000000" pitchFamily="50" charset="-128"/>
              </a:rPr>
              <a:t>Web</a:t>
            </a:r>
            <a:r>
              <a:rPr lang="ja-JP" altLang="en-US" dirty="0">
                <a:latin typeface="Yu Gothic UI" panose="020B0500000000000000" pitchFamily="50" charset="-128"/>
                <a:ea typeface="Yu Gothic UI" panose="020B0500000000000000" pitchFamily="50" charset="-128"/>
              </a:rPr>
              <a:t>デザインならボタンなど）に利用しましょう。</a:t>
            </a:r>
            <a:endParaRPr kumimoji="1" lang="en-US" altLang="ja-JP" dirty="0">
              <a:latin typeface="Yu Gothic UI" panose="020B0500000000000000" pitchFamily="50" charset="-128"/>
              <a:ea typeface="Yu Gothic UI" panose="020B0500000000000000" pitchFamily="50" charset="-128"/>
            </a:endParaRPr>
          </a:p>
        </p:txBody>
      </p:sp>
      <p:pic>
        <p:nvPicPr>
          <p:cNvPr id="5" name="図 4" descr="ロゴ&#10;&#10;自動的に生成された説明">
            <a:extLst>
              <a:ext uri="{FF2B5EF4-FFF2-40B4-BE49-F238E27FC236}">
                <a16:creationId xmlns:a16="http://schemas.microsoft.com/office/drawing/2014/main" id="{CCAE71D0-9A93-48E3-A9FF-7D0414003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3" y="2540540"/>
            <a:ext cx="10158730" cy="4317460"/>
          </a:xfrm>
          <a:prstGeom prst="rect">
            <a:avLst/>
          </a:prstGeom>
        </p:spPr>
      </p:pic>
    </p:spTree>
    <p:extLst>
      <p:ext uri="{BB962C8B-B14F-4D97-AF65-F5344CB8AC3E}">
        <p14:creationId xmlns:p14="http://schemas.microsoft.com/office/powerpoint/2010/main" val="108103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35433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Yu Gothic UI" panose="020B0500000000000000" pitchFamily="50" charset="-128"/>
                <a:ea typeface="Yu Gothic UI" panose="020B0500000000000000" pitchFamily="50" charset="-128"/>
              </a:rPr>
              <a:t>まとめ</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配色にもある程度のルールがあり、ルールに基づき色を決めていけばバランスの取れた配色が可能です。</a:t>
            </a:r>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配色は色の組み合わせ以外にも、それぞれの色の割合も重要になってきます。</a:t>
            </a:r>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lang="ja-JP" altLang="en-US" b="1" dirty="0">
                <a:latin typeface="Yu Gothic UI" panose="020B0500000000000000" pitchFamily="50" charset="-128"/>
                <a:ea typeface="Yu Gothic UI" panose="020B0500000000000000" pitchFamily="50" charset="-128"/>
              </a:rPr>
              <a:t>メインカラー→ベースカラー→アクセントカラーの順番</a:t>
            </a:r>
            <a:r>
              <a:rPr lang="ja-JP" altLang="en-US" dirty="0">
                <a:latin typeface="Yu Gothic UI" panose="020B0500000000000000" pitchFamily="50" charset="-128"/>
                <a:ea typeface="Yu Gothic UI" panose="020B0500000000000000" pitchFamily="50" charset="-128"/>
              </a:rPr>
              <a:t>で色を決めていくといいでしょう。</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5196115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500</Words>
  <Application>Microsoft Office PowerPoint</Application>
  <PresentationFormat>ワイド画面</PresentationFormat>
  <Paragraphs>42</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Yu Gothic UI</vt:lpstr>
      <vt:lpstr>游ゴシック</vt:lpstr>
      <vt:lpstr>游ゴシック Light</vt:lpstr>
      <vt:lpstr>Arial</vt:lpstr>
      <vt:lpstr>Office テーマ</vt:lpstr>
      <vt:lpstr>配色ルール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配色ルール</dc:title>
  <dc:creator>Takahashi Takuma</dc:creator>
  <cp:lastModifiedBy>Takahashi Takuma</cp:lastModifiedBy>
  <cp:revision>8</cp:revision>
  <dcterms:created xsi:type="dcterms:W3CDTF">2021-10-05T00:14:17Z</dcterms:created>
  <dcterms:modified xsi:type="dcterms:W3CDTF">2021-10-11T12:42:06Z</dcterms:modified>
</cp:coreProperties>
</file>